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4"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20.10.2019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20.10.2019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20.10.2019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20.10.2019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20.10.2019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20.10.2019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20.10.2019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20.10.2019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daryo.uz/wp-content/uploads/2015/11/07.jp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daryo.uz/wp-content/uploads/2015/11/windows8.0.p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daryo.uz/wp-content/uploads/2015/11/windows10.0.jp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95536" y="404664"/>
            <a:ext cx="8424936" cy="5976664"/>
          </a:xfrm>
        </p:spPr>
        <p:txBody>
          <a:bodyPr>
            <a:normAutofit/>
          </a:bodyPr>
          <a:lstStyle/>
          <a:p>
            <a:r>
              <a:rPr lang="uz-Cyrl-UZ" b="1" dirty="0">
                <a:solidFill>
                  <a:srgbClr val="FF0000"/>
                </a:solidFill>
                <a:latin typeface="Times New Roman" pitchFamily="18" charset="0"/>
                <a:cs typeface="Times New Roman" pitchFamily="18" charset="0"/>
              </a:rPr>
              <a:t>3</a:t>
            </a:r>
            <a:r>
              <a:rPr lang="ru-RU" b="1" dirty="0" smtClean="0">
                <a:solidFill>
                  <a:srgbClr val="FF0000"/>
                </a:solidFill>
                <a:latin typeface="Times New Roman" pitchFamily="18" charset="0"/>
                <a:cs typeface="Times New Roman" pitchFamily="18" charset="0"/>
              </a:rPr>
              <a:t>- </a:t>
            </a:r>
            <a:r>
              <a:rPr lang="uz-Cyrl-UZ" b="1" dirty="0">
                <a:solidFill>
                  <a:srgbClr val="FF0000"/>
                </a:solidFill>
                <a:latin typeface="Times New Roman" pitchFamily="18" charset="0"/>
                <a:cs typeface="Times New Roman" pitchFamily="18" charset="0"/>
              </a:rPr>
              <a:t>Мавзу: </a:t>
            </a:r>
            <a:r>
              <a:rPr lang="uz-Cyrl-UZ" b="1">
                <a:solidFill>
                  <a:srgbClr val="FF0000"/>
                </a:solidFill>
                <a:latin typeface="Times New Roman" pitchFamily="18" charset="0"/>
                <a:cs typeface="Times New Roman" pitchFamily="18" charset="0"/>
              </a:rPr>
              <a:t>ОПЕРАЦИОН </a:t>
            </a:r>
            <a:r>
              <a:rPr lang="uz-Cyrl-UZ" b="1" smtClean="0">
                <a:solidFill>
                  <a:srgbClr val="FF0000"/>
                </a:solidFill>
                <a:latin typeface="Times New Roman" pitchFamily="18" charset="0"/>
                <a:cs typeface="Times New Roman" pitchFamily="18" charset="0"/>
              </a:rPr>
              <a:t>ТИЗИМЛАРИ</a:t>
            </a:r>
            <a:endParaRPr lang="uz-Cyrl-UZ" dirty="0">
              <a:solidFill>
                <a:srgbClr val="FF0000"/>
              </a:solidFill>
              <a:latin typeface="Times New Roman" pitchFamily="18" charset="0"/>
              <a:cs typeface="Times New Roman" pitchFamily="18" charset="0"/>
            </a:endParaRPr>
          </a:p>
          <a:p>
            <a:r>
              <a:rPr lang="uz-Cyrl-UZ" b="1" dirty="0">
                <a:solidFill>
                  <a:schemeClr val="tx1"/>
                </a:solidFill>
                <a:latin typeface="Times New Roman" pitchFamily="18" charset="0"/>
                <a:cs typeface="Times New Roman" pitchFamily="18" charset="0"/>
              </a:rPr>
              <a:t>Режа</a:t>
            </a:r>
            <a:endParaRPr lang="uz-Cyrl-UZ" dirty="0">
              <a:solidFill>
                <a:schemeClr val="tx1"/>
              </a:solidFill>
              <a:latin typeface="Times New Roman" pitchFamily="18" charset="0"/>
              <a:cs typeface="Times New Roman" pitchFamily="18" charset="0"/>
            </a:endParaRPr>
          </a:p>
          <a:p>
            <a:pPr lvl="0" algn="l"/>
            <a:r>
              <a:rPr lang="ru-RU" dirty="0" smtClean="0">
                <a:solidFill>
                  <a:schemeClr val="tx1"/>
                </a:solidFill>
                <a:latin typeface="Times New Roman" pitchFamily="18" charset="0"/>
                <a:cs typeface="Times New Roman" pitchFamily="18" charset="0"/>
              </a:rPr>
              <a:t>1. </a:t>
            </a:r>
            <a:r>
              <a:rPr lang="ru-RU" dirty="0" err="1" smtClean="0">
                <a:solidFill>
                  <a:schemeClr val="tx1"/>
                </a:solidFill>
                <a:latin typeface="Times New Roman" pitchFamily="18" charset="0"/>
                <a:cs typeface="Times New Roman" pitchFamily="18" charset="0"/>
              </a:rPr>
              <a:t>Умумий</a:t>
            </a:r>
            <a:r>
              <a:rPr lang="ru-RU" dirty="0" smtClean="0">
                <a:solidFill>
                  <a:schemeClr val="tx1"/>
                </a:solidFill>
                <a:latin typeface="Times New Roman" pitchFamily="18" charset="0"/>
                <a:cs typeface="Times New Roman" pitchFamily="18" charset="0"/>
              </a:rPr>
              <a:t> </a:t>
            </a:r>
            <a:r>
              <a:rPr lang="ru-RU" dirty="0">
                <a:solidFill>
                  <a:schemeClr val="tx1"/>
                </a:solidFill>
                <a:latin typeface="Times New Roman" pitchFamily="18" charset="0"/>
                <a:cs typeface="Times New Roman" pitchFamily="18" charset="0"/>
              </a:rPr>
              <a:t>опера</a:t>
            </a:r>
            <a:r>
              <a:rPr lang="uz-Cyrl-UZ" dirty="0">
                <a:solidFill>
                  <a:schemeClr val="tx1"/>
                </a:solidFill>
                <a:latin typeface="Times New Roman" pitchFamily="18" charset="0"/>
                <a:cs typeface="Times New Roman" pitchFamily="18" charset="0"/>
              </a:rPr>
              <a:t>ц</a:t>
            </a:r>
            <a:r>
              <a:rPr lang="ru-RU" dirty="0">
                <a:solidFill>
                  <a:schemeClr val="tx1"/>
                </a:solidFill>
                <a:latin typeface="Times New Roman" pitchFamily="18" charset="0"/>
                <a:cs typeface="Times New Roman" pitchFamily="18" charset="0"/>
              </a:rPr>
              <a:t>ион </a:t>
            </a:r>
            <a:r>
              <a:rPr lang="ru-RU" dirty="0" err="1">
                <a:solidFill>
                  <a:schemeClr val="tx1"/>
                </a:solidFill>
                <a:latin typeface="Times New Roman" pitchFamily="18" charset="0"/>
                <a:cs typeface="Times New Roman" pitchFamily="18" charset="0"/>
              </a:rPr>
              <a:t>тизимлар</a:t>
            </a:r>
            <a:r>
              <a:rPr lang="ru-RU" dirty="0">
                <a:solidFill>
                  <a:schemeClr val="tx1"/>
                </a:solidFill>
                <a:latin typeface="Times New Roman" pitchFamily="18" charset="0"/>
                <a:cs typeface="Times New Roman" pitchFamily="18" charset="0"/>
              </a:rPr>
              <a:t>. </a:t>
            </a:r>
            <a:r>
              <a:rPr lang="uz-Cyrl-UZ" dirty="0">
                <a:solidFill>
                  <a:schemeClr val="tx1"/>
                </a:solidFill>
                <a:latin typeface="Times New Roman" pitchFamily="18" charset="0"/>
                <a:cs typeface="Times New Roman" pitchFamily="18" charset="0"/>
              </a:rPr>
              <a:t>Операцион </a:t>
            </a:r>
            <a:r>
              <a:rPr lang="ru-RU" dirty="0" err="1">
                <a:solidFill>
                  <a:schemeClr val="tx1"/>
                </a:solidFill>
                <a:latin typeface="Times New Roman" pitchFamily="18" charset="0"/>
                <a:cs typeface="Times New Roman" pitchFamily="18" charset="0"/>
              </a:rPr>
              <a:t>тизим</a:t>
            </a:r>
            <a:r>
              <a:rPr lang="uz-Cyrl-UZ" dirty="0">
                <a:solidFill>
                  <a:schemeClr val="tx1"/>
                </a:solidFill>
                <a:latin typeface="Times New Roman" pitchFamily="18" charset="0"/>
                <a:cs typeface="Times New Roman" pitchFamily="18" charset="0"/>
              </a:rPr>
              <a:t>лар ва уларнинг турлари, операцион </a:t>
            </a:r>
            <a:r>
              <a:rPr lang="ru-RU" dirty="0" err="1">
                <a:solidFill>
                  <a:schemeClr val="tx1"/>
                </a:solidFill>
                <a:latin typeface="Times New Roman" pitchFamily="18" charset="0"/>
                <a:cs typeface="Times New Roman" pitchFamily="18" charset="0"/>
              </a:rPr>
              <a:t>тизимлар</a:t>
            </a:r>
            <a:r>
              <a:rPr lang="uz-Cyrl-UZ" dirty="0">
                <a:solidFill>
                  <a:schemeClr val="tx1"/>
                </a:solidFill>
                <a:latin typeface="Times New Roman" pitchFamily="18" charset="0"/>
                <a:cs typeface="Times New Roman" pitchFamily="18" charset="0"/>
              </a:rPr>
              <a:t>ларнинг тарихи.</a:t>
            </a:r>
          </a:p>
          <a:p>
            <a:pPr lvl="0" algn="l"/>
            <a:r>
              <a:rPr lang="ru-RU" dirty="0" smtClean="0">
                <a:solidFill>
                  <a:schemeClr val="tx1"/>
                </a:solidFill>
                <a:latin typeface="Times New Roman" pitchFamily="18" charset="0"/>
                <a:cs typeface="Times New Roman" pitchFamily="18" charset="0"/>
              </a:rPr>
              <a:t>2. Опера</a:t>
            </a:r>
            <a:r>
              <a:rPr lang="uz-Cyrl-UZ" dirty="0">
                <a:solidFill>
                  <a:schemeClr val="tx1"/>
                </a:solidFill>
                <a:latin typeface="Times New Roman" pitchFamily="18" charset="0"/>
                <a:cs typeface="Times New Roman" pitchFamily="18" charset="0"/>
              </a:rPr>
              <a:t>ц</a:t>
            </a:r>
            <a:r>
              <a:rPr lang="ru-RU" dirty="0">
                <a:solidFill>
                  <a:schemeClr val="tx1"/>
                </a:solidFill>
                <a:latin typeface="Times New Roman" pitchFamily="18" charset="0"/>
                <a:cs typeface="Times New Roman" pitchFamily="18" charset="0"/>
              </a:rPr>
              <a:t>ион </a:t>
            </a:r>
            <a:r>
              <a:rPr lang="ru-RU" dirty="0" err="1">
                <a:solidFill>
                  <a:schemeClr val="tx1"/>
                </a:solidFill>
                <a:latin typeface="Times New Roman" pitchFamily="18" charset="0"/>
                <a:cs typeface="Times New Roman" pitchFamily="18" charset="0"/>
              </a:rPr>
              <a:t>тизимларни</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танлаш</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ва</a:t>
            </a:r>
            <a:r>
              <a:rPr lang="ru-RU" dirty="0">
                <a:solidFill>
                  <a:schemeClr val="tx1"/>
                </a:solidFill>
                <a:latin typeface="Times New Roman" pitchFamily="18" charset="0"/>
                <a:cs typeface="Times New Roman" pitchFamily="18" charset="0"/>
              </a:rPr>
              <a:t> </a:t>
            </a:r>
            <a:r>
              <a:rPr lang="uz-Cyrl-UZ" dirty="0">
                <a:solidFill>
                  <a:schemeClr val="tx1"/>
                </a:solidFill>
                <a:latin typeface="Times New Roman" pitchFamily="18" charset="0"/>
                <a:cs typeface="Times New Roman" pitchFamily="18" charset="0"/>
              </a:rPr>
              <a:t>ў</a:t>
            </a:r>
            <a:r>
              <a:rPr lang="ru-RU" dirty="0" err="1">
                <a:solidFill>
                  <a:schemeClr val="tx1"/>
                </a:solidFill>
                <a:latin typeface="Times New Roman" pitchFamily="18" charset="0"/>
                <a:cs typeface="Times New Roman" pitchFamily="18" charset="0"/>
              </a:rPr>
              <a:t>рнатиш</a:t>
            </a:r>
            <a:r>
              <a:rPr lang="ru-RU" dirty="0">
                <a:solidFill>
                  <a:schemeClr val="tx1"/>
                </a:solidFill>
                <a:latin typeface="Times New Roman" pitchFamily="18" charset="0"/>
                <a:cs typeface="Times New Roman" pitchFamily="18" charset="0"/>
              </a:rPr>
              <a:t>. </a:t>
            </a:r>
            <a:endParaRPr lang="uz-Cyrl-UZ" dirty="0">
              <a:solidFill>
                <a:schemeClr val="tx1"/>
              </a:solidFill>
              <a:latin typeface="Times New Roman" pitchFamily="18" charset="0"/>
              <a:cs typeface="Times New Roman" pitchFamily="18" charset="0"/>
            </a:endParaRPr>
          </a:p>
          <a:p>
            <a:pPr lvl="0" algn="l"/>
            <a:r>
              <a:rPr lang="ru-RU" dirty="0" smtClean="0">
                <a:solidFill>
                  <a:schemeClr val="tx1"/>
                </a:solidFill>
                <a:latin typeface="Times New Roman" pitchFamily="18" charset="0"/>
                <a:cs typeface="Times New Roman" pitchFamily="18" charset="0"/>
              </a:rPr>
              <a:t>3. </a:t>
            </a:r>
            <a:r>
              <a:rPr lang="ru-RU" dirty="0" err="1" smtClean="0">
                <a:solidFill>
                  <a:schemeClr val="tx1"/>
                </a:solidFill>
                <a:latin typeface="Times New Roman" pitchFamily="18" charset="0"/>
                <a:cs typeface="Times New Roman" pitchFamily="18" charset="0"/>
              </a:rPr>
              <a:t>Операцион</a:t>
            </a:r>
            <a:r>
              <a:rPr lang="ru-RU" dirty="0" smtClean="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тизимларнинг</a:t>
            </a:r>
            <a:r>
              <a:rPr lang="ru-RU" dirty="0">
                <a:solidFill>
                  <a:schemeClr val="tx1"/>
                </a:solidFill>
                <a:latin typeface="Times New Roman" pitchFamily="18" charset="0"/>
                <a:cs typeface="Times New Roman" pitchFamily="18" charset="0"/>
              </a:rPr>
              <a:t> </a:t>
            </a:r>
            <a:r>
              <a:rPr lang="en-US" dirty="0" err="1">
                <a:solidFill>
                  <a:schemeClr val="tx1"/>
                </a:solidFill>
                <a:latin typeface="Times New Roman" pitchFamily="18" charset="0"/>
                <a:cs typeface="Times New Roman" pitchFamily="18" charset="0"/>
              </a:rPr>
              <a:t>имкониятлари</a:t>
            </a:r>
            <a:r>
              <a:rPr lang="en-US" dirty="0">
                <a:solidFill>
                  <a:schemeClr val="tx1"/>
                </a:solidFill>
                <a:latin typeface="Times New Roman" pitchFamily="18" charset="0"/>
                <a:cs typeface="Times New Roman" pitchFamily="18" charset="0"/>
              </a:rPr>
              <a:t>.</a:t>
            </a:r>
            <a:endParaRPr lang="uz-Cyrl-UZ" dirty="0">
              <a:solidFill>
                <a:schemeClr val="tx1"/>
              </a:solidFill>
              <a:latin typeface="Times New Roman" pitchFamily="18" charset="0"/>
              <a:cs typeface="Times New Roman" pitchFamily="18" charset="0"/>
            </a:endParaRPr>
          </a:p>
          <a:p>
            <a:r>
              <a:rPr lang="uz-Cyrl-UZ" b="1" dirty="0"/>
              <a:t> </a:t>
            </a:r>
            <a:endParaRPr lang="uz-Cyrl-UZ" dirty="0"/>
          </a:p>
          <a:p>
            <a:endParaRPr lang="uz-Cyrl-UZ" dirty="0"/>
          </a:p>
        </p:txBody>
      </p:sp>
    </p:spTree>
    <p:extLst>
      <p:ext uri="{BB962C8B-B14F-4D97-AF65-F5344CB8AC3E}">
        <p14:creationId xmlns:p14="http://schemas.microsoft.com/office/powerpoint/2010/main" val="2194035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192688"/>
          </a:xfrm>
        </p:spPr>
        <p:txBody>
          <a:bodyPr>
            <a:normAutofit fontScale="92500" lnSpcReduction="20000"/>
          </a:bodyPr>
          <a:lstStyle/>
          <a:p>
            <a:pPr algn="just"/>
            <a:r>
              <a:rPr lang="uz-Cyrl-UZ" sz="2800" dirty="0">
                <a:latin typeface="Times New Roman" pitchFamily="18" charset="0"/>
                <a:cs typeface="Times New Roman" pitchFamily="18" charset="0"/>
              </a:rPr>
              <a:t>Биринчи </a:t>
            </a:r>
            <a:r>
              <a:rPr lang="uz-Cyrl-UZ" sz="2800" u="sng" dirty="0">
                <a:solidFill>
                  <a:srgbClr val="FF0000"/>
                </a:solidFill>
                <a:latin typeface="Times New Roman" pitchFamily="18" charset="0"/>
                <a:cs typeface="Times New Roman" pitchFamily="18" charset="0"/>
              </a:rPr>
              <a:t>пакетли ишлов бериш </a:t>
            </a:r>
            <a:r>
              <a:rPr lang="uz-Cyrl-UZ" sz="2800" dirty="0">
                <a:latin typeface="Times New Roman" pitchFamily="18" charset="0"/>
                <a:cs typeface="Times New Roman" pitchFamily="18" charset="0"/>
              </a:rPr>
              <a:t>тизимлари юзага келди, бу тизимларда дастурларни ишга тушириш кетма-кетлигини автоматлаштирилди ва шу билан бирга процессор </a:t>
            </a:r>
            <a:r>
              <a:rPr lang="uz-Cyrl-UZ" sz="2800" u="sng" dirty="0">
                <a:solidFill>
                  <a:srgbClr val="FF0000"/>
                </a:solidFill>
                <a:latin typeface="Times New Roman" pitchFamily="18" charset="0"/>
                <a:cs typeface="Times New Roman" pitchFamily="18" charset="0"/>
              </a:rPr>
              <a:t>юкланиш коэффициенти </a:t>
            </a:r>
            <a:r>
              <a:rPr lang="uz-Cyrl-UZ" sz="2800" dirty="0">
                <a:latin typeface="Times New Roman" pitchFamily="18" charset="0"/>
                <a:cs typeface="Times New Roman" pitchFamily="18" charset="0"/>
              </a:rPr>
              <a:t>ошди. П</a:t>
            </a:r>
            <a:r>
              <a:rPr lang="uz-Cyrl-UZ" sz="2800" dirty="0" smtClean="0">
                <a:latin typeface="Times New Roman" pitchFamily="18" charset="0"/>
                <a:cs typeface="Times New Roman" pitchFamily="18" charset="0"/>
              </a:rPr>
              <a:t>акетли </a:t>
            </a:r>
            <a:r>
              <a:rPr lang="uz-Cyrl-UZ" sz="2800" dirty="0">
                <a:latin typeface="Times New Roman" pitchFamily="18" charset="0"/>
                <a:cs typeface="Times New Roman" pitchFamily="18" charset="0"/>
              </a:rPr>
              <a:t>ишлов бериш тизимларини замонавий ОТ ларининг биринчи вариантлари дейиш мумкин, чунки улар ҳисоблаш тизимини бошқаришга мўлжалланган биринчи тизимли дастурлар эди</a:t>
            </a:r>
            <a:r>
              <a:rPr lang="uz-Cyrl-UZ" sz="2800" dirty="0" smtClean="0">
                <a:latin typeface="Times New Roman" pitchFamily="18" charset="0"/>
                <a:cs typeface="Times New Roman" pitchFamily="18" charset="0"/>
              </a:rPr>
              <a:t>.</a:t>
            </a:r>
          </a:p>
          <a:p>
            <a:pPr algn="just"/>
            <a:r>
              <a:rPr lang="uz-Cyrl-UZ" sz="3000" dirty="0">
                <a:latin typeface="Times New Roman" pitchFamily="18" charset="0"/>
                <a:cs typeface="Times New Roman" pitchFamily="18" charset="0"/>
              </a:rPr>
              <a:t>Пакетли ишлов бериш тизимларини амалга оширишда, тўсиқларни бошқариш </a:t>
            </a:r>
            <a:r>
              <a:rPr lang="uz-Cyrl-UZ" sz="3000" u="sng" dirty="0">
                <a:solidFill>
                  <a:srgbClr val="FF0000"/>
                </a:solidFill>
                <a:latin typeface="Times New Roman" pitchFamily="18" charset="0"/>
                <a:cs typeface="Times New Roman" pitchFamily="18" charset="0"/>
              </a:rPr>
              <a:t>форматллашган тили </a:t>
            </a:r>
            <a:r>
              <a:rPr lang="uz-Cyrl-UZ" sz="3000" dirty="0">
                <a:latin typeface="Times New Roman" pitchFamily="18" charset="0"/>
                <a:cs typeface="Times New Roman" pitchFamily="18" charset="0"/>
              </a:rPr>
              <a:t>ишлаб чиқилди, унинг ёрдамида </a:t>
            </a:r>
            <a:r>
              <a:rPr lang="uz-Cyrl-UZ" sz="3000" u="sng" dirty="0">
                <a:solidFill>
                  <a:srgbClr val="FF0000"/>
                </a:solidFill>
                <a:latin typeface="Times New Roman" pitchFamily="18" charset="0"/>
                <a:cs typeface="Times New Roman" pitchFamily="18" charset="0"/>
              </a:rPr>
              <a:t>дастурчи тизимга </a:t>
            </a:r>
            <a:r>
              <a:rPr lang="uz-Cyrl-UZ" sz="3000" dirty="0">
                <a:latin typeface="Times New Roman" pitchFamily="18" charset="0"/>
                <a:cs typeface="Times New Roman" pitchFamily="18" charset="0"/>
              </a:rPr>
              <a:t>ва </a:t>
            </a:r>
            <a:r>
              <a:rPr lang="uz-Cyrl-UZ" sz="3000" u="sng" dirty="0">
                <a:solidFill>
                  <a:srgbClr val="FF0000"/>
                </a:solidFill>
                <a:latin typeface="Times New Roman" pitchFamily="18" charset="0"/>
                <a:cs typeface="Times New Roman" pitchFamily="18" charset="0"/>
              </a:rPr>
              <a:t>операторга</a:t>
            </a:r>
            <a:r>
              <a:rPr lang="uz-Cyrl-UZ" sz="3000" dirty="0">
                <a:latin typeface="Times New Roman" pitchFamily="18" charset="0"/>
                <a:cs typeface="Times New Roman" pitchFamily="18" charset="0"/>
              </a:rPr>
              <a:t>  ҳисоблаш машинасида қайси ишни бажармоқчи  эканлиги ҳақида маълумот беради. Бир нечта топшириқлар мажмуаси, қоида бўйича перфокарталар “колода”си кўринишида бўлиб топшириқлар пакети номини олди.</a:t>
            </a:r>
          </a:p>
          <a:p>
            <a:pPr algn="just"/>
            <a:endParaRPr lang="uz-Cyrl-UZ" sz="2800" dirty="0">
              <a:latin typeface="Times New Roman" pitchFamily="18" charset="0"/>
              <a:cs typeface="Times New Roman" pitchFamily="18" charset="0"/>
            </a:endParaRPr>
          </a:p>
          <a:p>
            <a:endParaRPr lang="uz-Cyrl-UZ" dirty="0"/>
          </a:p>
        </p:txBody>
      </p:sp>
    </p:spTree>
    <p:extLst>
      <p:ext uri="{BB962C8B-B14F-4D97-AF65-F5344CB8AC3E}">
        <p14:creationId xmlns:p14="http://schemas.microsoft.com/office/powerpoint/2010/main" val="2394826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uz-Cyrl-UZ" sz="3100" b="1" dirty="0" smtClean="0">
                <a:solidFill>
                  <a:srgbClr val="FF0000"/>
                </a:solidFill>
                <a:latin typeface="Times New Roman" pitchFamily="18" charset="0"/>
                <a:cs typeface="Times New Roman" pitchFamily="18" charset="0"/>
              </a:rPr>
              <a:t/>
            </a:r>
            <a:br>
              <a:rPr lang="uz-Cyrl-UZ" sz="3100" b="1" dirty="0" smtClean="0">
                <a:solidFill>
                  <a:srgbClr val="FF0000"/>
                </a:solidFill>
                <a:latin typeface="Times New Roman" pitchFamily="18" charset="0"/>
                <a:cs typeface="Times New Roman" pitchFamily="18" charset="0"/>
              </a:rPr>
            </a:br>
            <a:r>
              <a:rPr lang="uz-Cyrl-UZ" sz="3100" b="1" dirty="0" smtClean="0">
                <a:solidFill>
                  <a:srgbClr val="FF0000"/>
                </a:solidFill>
                <a:latin typeface="Times New Roman" pitchFamily="18" charset="0"/>
                <a:cs typeface="Times New Roman" pitchFamily="18" charset="0"/>
              </a:rPr>
              <a:t>УЧИНЧИ ДАВР (1965-1980 ЙИЛЛАР)</a:t>
            </a:r>
            <a:r>
              <a:rPr lang="uz-Cyrl-UZ" dirty="0"/>
              <a:t/>
            </a:r>
            <a:br>
              <a:rPr lang="uz-Cyrl-UZ" dirty="0"/>
            </a:br>
            <a:endParaRPr lang="uz-Cyrl-UZ" dirty="0"/>
          </a:p>
        </p:txBody>
      </p:sp>
      <p:sp>
        <p:nvSpPr>
          <p:cNvPr id="3" name="Объект 2"/>
          <p:cNvSpPr>
            <a:spLocks noGrp="1"/>
          </p:cNvSpPr>
          <p:nvPr>
            <p:ph idx="1"/>
          </p:nvPr>
        </p:nvSpPr>
        <p:spPr>
          <a:xfrm>
            <a:off x="457200" y="1124744"/>
            <a:ext cx="8229600" cy="5001419"/>
          </a:xfrm>
        </p:spPr>
        <p:txBody>
          <a:bodyPr>
            <a:normAutofit/>
          </a:bodyPr>
          <a:lstStyle/>
          <a:p>
            <a:pPr algn="just"/>
            <a:r>
              <a:rPr lang="uz-Cyrl-UZ" sz="2800" dirty="0">
                <a:latin typeface="Times New Roman" pitchFamily="18" charset="0"/>
                <a:cs typeface="Times New Roman" pitchFamily="18" charset="0"/>
              </a:rPr>
              <a:t>Бу вақтда, техник базада </a:t>
            </a:r>
            <a:r>
              <a:rPr lang="uz-Cyrl-UZ" sz="2800" dirty="0" smtClean="0">
                <a:latin typeface="Times New Roman" pitchFamily="18" charset="0"/>
                <a:cs typeface="Times New Roman" pitchFamily="18" charset="0"/>
              </a:rPr>
              <a:t>қуйидаги </a:t>
            </a:r>
            <a:r>
              <a:rPr lang="uz-Cyrl-UZ" sz="2800" dirty="0">
                <a:latin typeface="Times New Roman" pitchFamily="18" charset="0"/>
                <a:cs typeface="Times New Roman" pitchFamily="18" charset="0"/>
              </a:rPr>
              <a:t>ўзгаришлар юз берди: алоҳида ярим ўтказгич элементлардан (транзистор типидаги) интеграл микросхемаларга ўтилди, бу эса янги учинчи авлодга, янги имкониятлар яратди</a:t>
            </a:r>
            <a:r>
              <a:rPr lang="uz-Cyrl-UZ" sz="2800" dirty="0" smtClean="0">
                <a:latin typeface="Times New Roman" pitchFamily="18" charset="0"/>
                <a:cs typeface="Times New Roman" pitchFamily="18" charset="0"/>
              </a:rPr>
              <a:t>.</a:t>
            </a:r>
          </a:p>
          <a:p>
            <a:pPr algn="just"/>
            <a:r>
              <a:rPr lang="uz-Cyrl-UZ" sz="2800" dirty="0">
                <a:latin typeface="Times New Roman" pitchFamily="18" charset="0"/>
                <a:cs typeface="Times New Roman" pitchFamily="18" charset="0"/>
              </a:rPr>
              <a:t>Бу даврнинг ўзига хос хусусиятларидан бири, интеграл микросхемаларда яратилган биринчи дастурий-мутаносиб машиналардир, яъни </a:t>
            </a:r>
            <a:r>
              <a:rPr lang="en-US" sz="2800" dirty="0" smtClean="0">
                <a:latin typeface="Times New Roman" pitchFamily="18" charset="0"/>
                <a:cs typeface="Times New Roman" pitchFamily="18" charset="0"/>
              </a:rPr>
              <a:t>IBM</a:t>
            </a:r>
            <a:r>
              <a:rPr lang="uz-Cyrl-UZ" sz="2800" dirty="0" smtClean="0">
                <a:latin typeface="Times New Roman" pitchFamily="18" charset="0"/>
                <a:cs typeface="Times New Roman" pitchFamily="18" charset="0"/>
              </a:rPr>
              <a:t>/360 </a:t>
            </a:r>
            <a:r>
              <a:rPr lang="uz-Cyrl-UZ" sz="2800" dirty="0">
                <a:latin typeface="Times New Roman" pitchFamily="18" charset="0"/>
                <a:cs typeface="Times New Roman" pitchFamily="18" charset="0"/>
              </a:rPr>
              <a:t>машиналари намунасидир.</a:t>
            </a:r>
          </a:p>
        </p:txBody>
      </p:sp>
    </p:spTree>
    <p:extLst>
      <p:ext uri="{BB962C8B-B14F-4D97-AF65-F5344CB8AC3E}">
        <p14:creationId xmlns:p14="http://schemas.microsoft.com/office/powerpoint/2010/main" val="260524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6632"/>
            <a:ext cx="8229600" cy="6264696"/>
          </a:xfrm>
        </p:spPr>
        <p:txBody>
          <a:bodyPr>
            <a:normAutofit fontScale="92500"/>
          </a:bodyPr>
          <a:lstStyle/>
          <a:p>
            <a:pPr algn="just"/>
            <a:r>
              <a:rPr lang="uz-Cyrl-UZ" sz="2800" dirty="0">
                <a:latin typeface="Times New Roman" pitchFamily="18" charset="0"/>
                <a:cs typeface="Times New Roman" pitchFamily="18" charset="0"/>
              </a:rPr>
              <a:t>Дастурий </a:t>
            </a:r>
            <a:r>
              <a:rPr lang="uz-Cyrl-UZ" sz="2800" b="1" u="sng" dirty="0">
                <a:solidFill>
                  <a:srgbClr val="FF0000"/>
                </a:solidFill>
                <a:latin typeface="Times New Roman" pitchFamily="18" charset="0"/>
                <a:cs typeface="Times New Roman" pitchFamily="18" charset="0"/>
              </a:rPr>
              <a:t>мутаносиблик</a:t>
            </a:r>
            <a:r>
              <a:rPr lang="uz-Cyrl-UZ" sz="2800" dirty="0">
                <a:latin typeface="Times New Roman" pitchFamily="18" charset="0"/>
                <a:cs typeface="Times New Roman" pitchFamily="18" charset="0"/>
              </a:rPr>
              <a:t> ОТ </a:t>
            </a:r>
            <a:r>
              <a:rPr lang="uz-Cyrl-UZ" sz="2800" dirty="0" smtClean="0">
                <a:latin typeface="Times New Roman" pitchFamily="18" charset="0"/>
                <a:cs typeface="Times New Roman" pitchFamily="18" charset="0"/>
              </a:rPr>
              <a:t>ларнинг </a:t>
            </a:r>
            <a:r>
              <a:rPr lang="uz-Cyrl-UZ" sz="2800" dirty="0">
                <a:latin typeface="Times New Roman" pitchFamily="18" charset="0"/>
                <a:cs typeface="Times New Roman" pitchFamily="18" charset="0"/>
              </a:rPr>
              <a:t>ҳам мутаносиблигини талаб қилди. Бундай операцион тизимлар ҳам </a:t>
            </a:r>
            <a:r>
              <a:rPr lang="uz-Cyrl-UZ" sz="2800" dirty="0">
                <a:solidFill>
                  <a:srgbClr val="FF0000"/>
                </a:solidFill>
                <a:latin typeface="Times New Roman" pitchFamily="18" charset="0"/>
                <a:cs typeface="Times New Roman" pitchFamily="18" charset="0"/>
              </a:rPr>
              <a:t>катта </a:t>
            </a:r>
            <a:r>
              <a:rPr lang="uz-Cyrl-UZ" sz="2800" dirty="0" smtClean="0">
                <a:solidFill>
                  <a:srgbClr val="FF0000"/>
                </a:solidFill>
                <a:latin typeface="Times New Roman" pitchFamily="18" charset="0"/>
                <a:cs typeface="Times New Roman" pitchFamily="18" charset="0"/>
              </a:rPr>
              <a:t>компьютерда </a:t>
            </a:r>
            <a:r>
              <a:rPr lang="uz-Cyrl-UZ" sz="2800" dirty="0">
                <a:latin typeface="Times New Roman" pitchFamily="18" charset="0"/>
                <a:cs typeface="Times New Roman" pitchFamily="18" charset="0"/>
              </a:rPr>
              <a:t>ҳам, </a:t>
            </a:r>
            <a:r>
              <a:rPr lang="uz-Cyrl-UZ" sz="2800" dirty="0">
                <a:solidFill>
                  <a:srgbClr val="FF0000"/>
                </a:solidFill>
                <a:latin typeface="Times New Roman" pitchFamily="18" charset="0"/>
                <a:cs typeface="Times New Roman" pitchFamily="18" charset="0"/>
              </a:rPr>
              <a:t>кичик ҳисоблаш тизимларида</a:t>
            </a:r>
            <a:r>
              <a:rPr lang="uz-Cyrl-UZ" sz="2800" dirty="0">
                <a:latin typeface="Times New Roman" pitchFamily="18" charset="0"/>
                <a:cs typeface="Times New Roman" pitchFamily="18" charset="0"/>
              </a:rPr>
              <a:t> ҳам, турли периферик қурилмаларнинг  кам сони ва кўп сони билан ҳам, тижорат соҳасида ҳам, илмий-тадқиқот соҳаларида ҳам ишлай олиши </a:t>
            </a:r>
            <a:r>
              <a:rPr lang="uz-Cyrl-UZ" sz="2800" dirty="0" smtClean="0">
                <a:latin typeface="Times New Roman" pitchFamily="18" charset="0"/>
                <a:cs typeface="Times New Roman" pitchFamily="18" charset="0"/>
              </a:rPr>
              <a:t>керак бўлди.</a:t>
            </a:r>
          </a:p>
          <a:p>
            <a:pPr algn="just"/>
            <a:r>
              <a:rPr lang="uz-Cyrl-UZ" sz="2800" dirty="0">
                <a:latin typeface="Times New Roman" pitchFamily="18" charset="0"/>
                <a:cs typeface="Times New Roman" pitchFamily="18" charset="0"/>
              </a:rPr>
              <a:t>Операцион тизимнинг ҳар бир янги версиясида бирор хатолар тузатилиб, янги юзага келди. Кўпгина муаммоллар ва жуда катта ўлчамга қарамасдан </a:t>
            </a:r>
            <a:r>
              <a:rPr lang="uz-Cyrl-UZ" sz="2800" b="1" u="sng" dirty="0">
                <a:solidFill>
                  <a:srgbClr val="FF0000"/>
                </a:solidFill>
                <a:latin typeface="Times New Roman" pitchFamily="18" charset="0"/>
                <a:cs typeface="Times New Roman" pitchFamily="18" charset="0"/>
              </a:rPr>
              <a:t>ОС/360</a:t>
            </a:r>
            <a:r>
              <a:rPr lang="uz-Cyrl-UZ" sz="2800" dirty="0">
                <a:latin typeface="Times New Roman" pitchFamily="18" charset="0"/>
                <a:cs typeface="Times New Roman" pitchFamily="18" charset="0"/>
              </a:rPr>
              <a:t> ва унга ўхшаш 3-чи авлод операцион тизимлари ҳақиқатдан ҳам истемолчиларнинг кўпгина талабларини қондирдилар. Бу авлоднинг энг катта эришган ютуқларидан </a:t>
            </a:r>
            <a:r>
              <a:rPr lang="uz-Cyrl-UZ" sz="2800" dirty="0" smtClean="0">
                <a:latin typeface="Times New Roman" pitchFamily="18" charset="0"/>
                <a:cs typeface="Times New Roman" pitchFamily="18" charset="0"/>
              </a:rPr>
              <a:t>бири </a:t>
            </a:r>
            <a:r>
              <a:rPr lang="uz-Cyrl-UZ" sz="2800" b="1" u="sng" dirty="0">
                <a:solidFill>
                  <a:srgbClr val="FF0000"/>
                </a:solidFill>
                <a:latin typeface="Times New Roman" pitchFamily="18" charset="0"/>
                <a:cs typeface="Times New Roman" pitchFamily="18" charset="0"/>
              </a:rPr>
              <a:t>мултидастурлашни</a:t>
            </a:r>
            <a:r>
              <a:rPr lang="uz-Cyrl-UZ" sz="2800" dirty="0">
                <a:latin typeface="Times New Roman" pitchFamily="18" charset="0"/>
                <a:cs typeface="Times New Roman" pitchFamily="18" charset="0"/>
              </a:rPr>
              <a:t> амалга оширишдир.</a:t>
            </a:r>
            <a:r>
              <a:rPr lang="uz-Cyrl-UZ" sz="2800" dirty="0" smtClean="0">
                <a:latin typeface="Times New Roman" pitchFamily="18" charset="0"/>
                <a:cs typeface="Times New Roman" pitchFamily="18" charset="0"/>
              </a:rPr>
              <a:t> </a:t>
            </a:r>
            <a:endParaRPr lang="uz-Cyrl-UZ" sz="2800" dirty="0">
              <a:latin typeface="Times New Roman" pitchFamily="18" charset="0"/>
              <a:cs typeface="Times New Roman" pitchFamily="18" charset="0"/>
            </a:endParaRPr>
          </a:p>
          <a:p>
            <a:endParaRPr lang="uz-Cyrl-UZ" dirty="0"/>
          </a:p>
        </p:txBody>
      </p:sp>
    </p:spTree>
    <p:extLst>
      <p:ext uri="{BB962C8B-B14F-4D97-AF65-F5344CB8AC3E}">
        <p14:creationId xmlns:p14="http://schemas.microsoft.com/office/powerpoint/2010/main" val="1834031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uz-Cyrl-UZ" sz="2800" b="1" dirty="0" smtClean="0">
                <a:solidFill>
                  <a:srgbClr val="FF0000"/>
                </a:solidFill>
                <a:latin typeface="Times New Roman" pitchFamily="18" charset="0"/>
                <a:cs typeface="Times New Roman" pitchFamily="18" charset="0"/>
              </a:rPr>
              <a:t>МУЛЬТИДАСТУРЛАШ НИМА?</a:t>
            </a:r>
            <a:endParaRPr lang="uz-Cyrl-UZ" sz="2800" b="1" dirty="0">
              <a:solidFill>
                <a:srgbClr val="FF0000"/>
              </a:solidFill>
              <a:latin typeface="Times New Roman" pitchFamily="18" charset="0"/>
              <a:cs typeface="Times New Roman" pitchFamily="18" charset="0"/>
            </a:endParaRPr>
          </a:p>
        </p:txBody>
      </p:sp>
      <p:sp>
        <p:nvSpPr>
          <p:cNvPr id="3" name="Объект 2"/>
          <p:cNvSpPr>
            <a:spLocks noGrp="1"/>
          </p:cNvSpPr>
          <p:nvPr>
            <p:ph idx="1"/>
          </p:nvPr>
        </p:nvSpPr>
        <p:spPr>
          <a:xfrm>
            <a:off x="457200" y="1052736"/>
            <a:ext cx="8229600" cy="5073427"/>
          </a:xfrm>
        </p:spPr>
        <p:txBody>
          <a:bodyPr/>
          <a:lstStyle/>
          <a:p>
            <a:r>
              <a:rPr lang="uz-Cyrl-UZ" sz="2800" u="sng" dirty="0">
                <a:solidFill>
                  <a:srgbClr val="FF0000"/>
                </a:solidFill>
                <a:latin typeface="Times New Roman" pitchFamily="18" charset="0"/>
                <a:cs typeface="Times New Roman" pitchFamily="18" charset="0"/>
              </a:rPr>
              <a:t>Мултидастурлаш</a:t>
            </a:r>
            <a:r>
              <a:rPr lang="uz-Cyrl-UZ" sz="2800" dirty="0">
                <a:latin typeface="Times New Roman" pitchFamily="18" charset="0"/>
                <a:cs typeface="Times New Roman" pitchFamily="18" charset="0"/>
              </a:rPr>
              <a:t> – бу ҳисоблаш жараённинг ташкил қилиш усули бўлиб,  битта процессорда навбат билан бир нечта дастур бажарилади</a:t>
            </a:r>
            <a:r>
              <a:rPr lang="uz-Cyrl-UZ" sz="2800" dirty="0" smtClean="0">
                <a:latin typeface="Times New Roman" pitchFamily="18" charset="0"/>
                <a:cs typeface="Times New Roman" pitchFamily="18" charset="0"/>
              </a:rPr>
              <a:t>.</a:t>
            </a:r>
          </a:p>
          <a:p>
            <a:pPr algn="just"/>
            <a:r>
              <a:rPr lang="uz-Cyrl-UZ" sz="2800" dirty="0">
                <a:latin typeface="Times New Roman" pitchFamily="18" charset="0"/>
                <a:cs typeface="Times New Roman" pitchFamily="18" charset="0"/>
              </a:rPr>
              <a:t>Бошқа янгилик – </a:t>
            </a:r>
            <a:r>
              <a:rPr lang="uz-Cyrl-UZ" sz="2800" u="sng" dirty="0">
                <a:solidFill>
                  <a:srgbClr val="FF0000"/>
                </a:solidFill>
                <a:latin typeface="Times New Roman" pitchFamily="18" charset="0"/>
                <a:cs typeface="Times New Roman" pitchFamily="18" charset="0"/>
              </a:rPr>
              <a:t>спулинг (споолинг) </a:t>
            </a:r>
            <a:r>
              <a:rPr lang="uz-Cyrl-UZ" sz="2800" dirty="0">
                <a:latin typeface="Times New Roman" pitchFamily="18" charset="0"/>
                <a:cs typeface="Times New Roman" pitchFamily="18" charset="0"/>
              </a:rPr>
              <a:t>деб аталади. </a:t>
            </a:r>
            <a:r>
              <a:rPr lang="uz-Cyrl-UZ" sz="2800" b="1" u="sng" dirty="0">
                <a:solidFill>
                  <a:srgbClr val="FF0000"/>
                </a:solidFill>
                <a:latin typeface="Times New Roman" pitchFamily="18" charset="0"/>
                <a:cs typeface="Times New Roman" pitchFamily="18" charset="0"/>
              </a:rPr>
              <a:t>Спулинг</a:t>
            </a:r>
            <a:r>
              <a:rPr lang="uz-Cyrl-UZ" sz="2800" dirty="0">
                <a:latin typeface="Times New Roman" pitchFamily="18" charset="0"/>
                <a:cs typeface="Times New Roman" pitchFamily="18" charset="0"/>
              </a:rPr>
              <a:t> у вақтда ҳисоблаш жараёнини ташкил этиш усулларидан бири бўлиб, унга мос равишда топшириқ перфокартадан дискга ҳисоблаш марказида пайдо бўлиш тартибида ёзилади, кейин эса навбатдаги </a:t>
            </a:r>
            <a:r>
              <a:rPr lang="uz-Cyrl-UZ" sz="2800" dirty="0" smtClean="0">
                <a:latin typeface="Times New Roman" pitchFamily="18" charset="0"/>
                <a:cs typeface="Times New Roman" pitchFamily="18" charset="0"/>
              </a:rPr>
              <a:t>топшириқ </a:t>
            </a:r>
            <a:r>
              <a:rPr lang="uz-Cyrl-UZ" sz="2800" dirty="0">
                <a:latin typeface="Times New Roman" pitchFamily="18" charset="0"/>
                <a:cs typeface="Times New Roman" pitchFamily="18" charset="0"/>
              </a:rPr>
              <a:t>тугалланиши билан, янги топшириқ дискдан  бўшаган бўлимга юкланади. </a:t>
            </a:r>
          </a:p>
          <a:p>
            <a:endParaRPr lang="uz-Cyrl-UZ" sz="2800" dirty="0">
              <a:latin typeface="Times New Roman" pitchFamily="18" charset="0"/>
              <a:cs typeface="Times New Roman" pitchFamily="18" charset="0"/>
            </a:endParaRPr>
          </a:p>
          <a:p>
            <a:endParaRPr lang="uz-Cyrl-UZ" dirty="0"/>
          </a:p>
        </p:txBody>
      </p:sp>
    </p:spTree>
    <p:extLst>
      <p:ext uri="{BB962C8B-B14F-4D97-AF65-F5344CB8AC3E}">
        <p14:creationId xmlns:p14="http://schemas.microsoft.com/office/powerpoint/2010/main" val="16464953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solidFill>
                  <a:srgbClr val="FF0000"/>
                </a:solidFill>
                <a:latin typeface="Times New Roman" pitchFamily="18" charset="0"/>
                <a:cs typeface="Times New Roman" pitchFamily="18" charset="0"/>
              </a:rPr>
              <a:t>IV</a:t>
            </a:r>
            <a:r>
              <a:rPr lang="uz-Cyrl-UZ" sz="3100" b="1" dirty="0" smtClean="0">
                <a:solidFill>
                  <a:srgbClr val="FF0000"/>
                </a:solidFill>
                <a:latin typeface="Times New Roman" pitchFamily="18" charset="0"/>
                <a:cs typeface="Times New Roman" pitchFamily="18" charset="0"/>
              </a:rPr>
              <a:t>- ДАВР (1980</a:t>
            </a:r>
            <a:r>
              <a:rPr lang="en-US" sz="3100" b="1" dirty="0" smtClean="0">
                <a:solidFill>
                  <a:srgbClr val="FF0000"/>
                </a:solidFill>
                <a:latin typeface="Times New Roman" pitchFamily="18" charset="0"/>
                <a:cs typeface="Times New Roman" pitchFamily="18" charset="0"/>
              </a:rPr>
              <a:t> </a:t>
            </a:r>
            <a:r>
              <a:rPr lang="uz-Cyrl-UZ" sz="3100" b="1" dirty="0" smtClean="0">
                <a:solidFill>
                  <a:srgbClr val="FF0000"/>
                </a:solidFill>
                <a:latin typeface="Times New Roman" pitchFamily="18" charset="0"/>
                <a:cs typeface="Times New Roman" pitchFamily="18" charset="0"/>
              </a:rPr>
              <a:t>й. ДАН – ҲОЗИРГИ ВАҚТГАЧА)</a:t>
            </a:r>
            <a:r>
              <a:rPr lang="uz-Cyrl-UZ" dirty="0"/>
              <a:t/>
            </a:r>
            <a:br>
              <a:rPr lang="uz-Cyrl-UZ" dirty="0"/>
            </a:br>
            <a:endParaRPr lang="uz-Cyrl-UZ" dirty="0"/>
          </a:p>
        </p:txBody>
      </p:sp>
      <p:sp>
        <p:nvSpPr>
          <p:cNvPr id="3" name="Объект 2"/>
          <p:cNvSpPr>
            <a:spLocks noGrp="1"/>
          </p:cNvSpPr>
          <p:nvPr>
            <p:ph idx="1"/>
          </p:nvPr>
        </p:nvSpPr>
        <p:spPr>
          <a:xfrm>
            <a:off x="457200" y="908720"/>
            <a:ext cx="8229600" cy="5616624"/>
          </a:xfrm>
        </p:spPr>
        <p:txBody>
          <a:bodyPr>
            <a:normAutofit lnSpcReduction="10000"/>
          </a:bodyPr>
          <a:lstStyle/>
          <a:p>
            <a:pPr algn="just"/>
            <a:r>
              <a:rPr lang="uz-Cyrl-UZ" sz="2800" dirty="0">
                <a:latin typeface="Times New Roman" pitchFamily="18" charset="0"/>
                <a:cs typeface="Times New Roman" pitchFamily="18" charset="0"/>
              </a:rPr>
              <a:t>Операцион тизимлар ривожланишидаги кейинги давр </a:t>
            </a:r>
            <a:r>
              <a:rPr lang="uz-Cyrl-UZ" sz="2800" u="sng" dirty="0">
                <a:solidFill>
                  <a:srgbClr val="FF0000"/>
                </a:solidFill>
                <a:latin typeface="Times New Roman" pitchFamily="18" charset="0"/>
                <a:cs typeface="Times New Roman" pitchFamily="18" charset="0"/>
              </a:rPr>
              <a:t>катта интеграл схемаларни </a:t>
            </a:r>
            <a:r>
              <a:rPr lang="uz-Cyrl-UZ" sz="2800" dirty="0">
                <a:latin typeface="Times New Roman" pitchFamily="18" charset="0"/>
                <a:cs typeface="Times New Roman" pitchFamily="18" charset="0"/>
              </a:rPr>
              <a:t>(БИС) юзага келиши билан боғлиқ бўлган даврдир. Бу йилларда интеграция даражаси кескин ўсиши ва микросхемалар арзонлашиши юз берди. Компьютердан алоҳида фойдаланувчилар фойдаланиши имкони юзага келди, ва шахсий компьютерлар даври бошланди</a:t>
            </a:r>
            <a:r>
              <a:rPr lang="uz-Cyrl-UZ" sz="2800" dirty="0" smtClean="0">
                <a:latin typeface="Times New Roman" pitchFamily="18" charset="0"/>
                <a:cs typeface="Times New Roman" pitchFamily="18" charset="0"/>
              </a:rPr>
              <a:t>.</a:t>
            </a:r>
          </a:p>
          <a:p>
            <a:pPr algn="just"/>
            <a:r>
              <a:rPr lang="uz-Cyrl-UZ" sz="2800" dirty="0">
                <a:latin typeface="Times New Roman" pitchFamily="18" charset="0"/>
                <a:cs typeface="Times New Roman" pitchFamily="18" charset="0"/>
              </a:rPr>
              <a:t>Операцион тизимлар бозорида </a:t>
            </a:r>
            <a:r>
              <a:rPr lang="uz-Cyrl-UZ" sz="2800" u="sng" dirty="0">
                <a:solidFill>
                  <a:srgbClr val="FF0000"/>
                </a:solidFill>
                <a:latin typeface="Times New Roman" pitchFamily="18" charset="0"/>
                <a:cs typeface="Times New Roman" pitchFamily="18" charset="0"/>
              </a:rPr>
              <a:t>иккита тизим </a:t>
            </a:r>
            <a:r>
              <a:rPr lang="uz-Cyrl-UZ" sz="2800" dirty="0">
                <a:latin typeface="Times New Roman" pitchFamily="18" charset="0"/>
                <a:cs typeface="Times New Roman" pitchFamily="18" charset="0"/>
              </a:rPr>
              <a:t>устунлик қила бошладилар: </a:t>
            </a:r>
            <a:r>
              <a:rPr lang="uz-Cyrl-UZ" sz="2800" u="sng" dirty="0">
                <a:solidFill>
                  <a:srgbClr val="FF0000"/>
                </a:solidFill>
                <a:latin typeface="Times New Roman" pitchFamily="18" charset="0"/>
                <a:cs typeface="Times New Roman" pitchFamily="18" charset="0"/>
              </a:rPr>
              <a:t>MS-DOC</a:t>
            </a:r>
            <a:r>
              <a:rPr lang="uz-Cyrl-UZ" sz="2800" dirty="0">
                <a:latin typeface="Times New Roman" pitchFamily="18" charset="0"/>
                <a:cs typeface="Times New Roman" pitchFamily="18" charset="0"/>
              </a:rPr>
              <a:t> ва </a:t>
            </a:r>
            <a:r>
              <a:rPr lang="uz-Cyrl-UZ" sz="2800" u="sng" dirty="0">
                <a:solidFill>
                  <a:srgbClr val="FF0000"/>
                </a:solidFill>
                <a:latin typeface="Times New Roman" pitchFamily="18" charset="0"/>
                <a:cs typeface="Times New Roman" pitchFamily="18" charset="0"/>
              </a:rPr>
              <a:t>UNIX ОТ </a:t>
            </a:r>
            <a:r>
              <a:rPr lang="uz-Cyrl-UZ" sz="2800" dirty="0">
                <a:latin typeface="Times New Roman" pitchFamily="18" charset="0"/>
                <a:cs typeface="Times New Roman" pitchFamily="18" charset="0"/>
              </a:rPr>
              <a:t>лари. Бир фойдаланувчили MS-DOC ОТ лари Intel 8088 асосида қурилган микропроцессорлар, ва кейин 80286, 80386 ва 80486 асосида қурилган компьютерларда фойдаланилди.</a:t>
            </a:r>
          </a:p>
          <a:p>
            <a:pPr algn="just"/>
            <a:endParaRPr lang="uz-Cyrl-UZ" sz="2800" dirty="0">
              <a:latin typeface="Times New Roman" pitchFamily="18" charset="0"/>
              <a:cs typeface="Times New Roman" pitchFamily="18" charset="0"/>
            </a:endParaRPr>
          </a:p>
          <a:p>
            <a:endParaRPr lang="uz-Cyrl-UZ" dirty="0"/>
          </a:p>
        </p:txBody>
      </p:sp>
    </p:spTree>
    <p:extLst>
      <p:ext uri="{BB962C8B-B14F-4D97-AF65-F5344CB8AC3E}">
        <p14:creationId xmlns:p14="http://schemas.microsoft.com/office/powerpoint/2010/main" val="3197537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fontScale="92500"/>
          </a:bodyPr>
          <a:lstStyle/>
          <a:p>
            <a:pPr algn="just"/>
            <a:r>
              <a:rPr lang="uz-Cyrl-UZ" sz="3000" dirty="0" smtClean="0">
                <a:latin typeface="Times New Roman" pitchFamily="18" charset="0"/>
                <a:cs typeface="Times New Roman" pitchFamily="18" charset="0"/>
              </a:rPr>
              <a:t>Мультидастурли</a:t>
            </a:r>
            <a:r>
              <a:rPr lang="uz-Cyrl-UZ" sz="3000" dirty="0">
                <a:latin typeface="Times New Roman" pitchFamily="18" charset="0"/>
                <a:cs typeface="Times New Roman" pitchFamily="18" charset="0"/>
              </a:rPr>
              <a:t>, кўпфойдаланувчили  UNIX ОТ и интел-бўлмаган компьютерлар мухитида устунлик қила бошлади, айниқса юқори унумдорликка эга бўлган РИСC-процессорлар учун.</a:t>
            </a:r>
          </a:p>
          <a:p>
            <a:pPr algn="just"/>
            <a:r>
              <a:rPr lang="uz-Cyrl-UZ" sz="3000" dirty="0">
                <a:latin typeface="Times New Roman" pitchFamily="18" charset="0"/>
                <a:cs typeface="Times New Roman" pitchFamily="18" charset="0"/>
              </a:rPr>
              <a:t>80-йиллар ўрталарида, </a:t>
            </a:r>
            <a:r>
              <a:rPr lang="uz-Cyrl-UZ" sz="3000" u="sng" dirty="0">
                <a:solidFill>
                  <a:srgbClr val="FF0000"/>
                </a:solidFill>
                <a:latin typeface="Times New Roman" pitchFamily="18" charset="0"/>
                <a:cs typeface="Times New Roman" pitchFamily="18" charset="0"/>
              </a:rPr>
              <a:t>тармоқ ёки тақсимланган ОТ </a:t>
            </a:r>
            <a:r>
              <a:rPr lang="uz-Cyrl-UZ" sz="3000" dirty="0">
                <a:latin typeface="Times New Roman" pitchFamily="18" charset="0"/>
                <a:cs typeface="Times New Roman" pitchFamily="18" charset="0"/>
              </a:rPr>
              <a:t>лар бошқарувчи остида ишлайдиган шахсий компьютерлар кескин тарзда ривожлана бошлади.</a:t>
            </a:r>
          </a:p>
          <a:p>
            <a:pPr algn="just"/>
            <a:r>
              <a:rPr lang="uz-Cyrl-UZ" sz="3000" u="sng" dirty="0">
                <a:solidFill>
                  <a:srgbClr val="FF0000"/>
                </a:solidFill>
                <a:latin typeface="Times New Roman" pitchFamily="18" charset="0"/>
                <a:cs typeface="Times New Roman" pitchFamily="18" charset="0"/>
              </a:rPr>
              <a:t>Тармоқ ОТ </a:t>
            </a:r>
            <a:r>
              <a:rPr lang="uz-Cyrl-UZ" sz="3000" dirty="0">
                <a:latin typeface="Times New Roman" pitchFamily="18" charset="0"/>
                <a:cs typeface="Times New Roman" pitchFamily="18" charset="0"/>
              </a:rPr>
              <a:t>ларида, фойдаланувчи тармоқда бошқа компьютерлар мавжудлиги ҳақида билишлари ва бошқа компьютерга унинг ресурсларидан, асосан файлларидан фойдаланиш учун бошқа компьютерга  мантиқан киришлари керак. </a:t>
            </a:r>
          </a:p>
          <a:p>
            <a:endParaRPr lang="uz-Cyrl-UZ" dirty="0"/>
          </a:p>
        </p:txBody>
      </p:sp>
    </p:spTree>
    <p:extLst>
      <p:ext uri="{BB962C8B-B14F-4D97-AF65-F5344CB8AC3E}">
        <p14:creationId xmlns:p14="http://schemas.microsoft.com/office/powerpoint/2010/main" val="3922642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z-Cyrl-UZ" sz="2800" b="1" dirty="0" smtClean="0">
                <a:solidFill>
                  <a:srgbClr val="FF0000"/>
                </a:solidFill>
                <a:latin typeface="Times New Roman" pitchFamily="18" charset="0"/>
                <a:cs typeface="Times New Roman" pitchFamily="18" charset="0"/>
              </a:rPr>
              <a:t>ОТ АСОСИЙ ФУНКЦИЯЛАРИ</a:t>
            </a:r>
            <a:endParaRPr lang="uz-Cyrl-UZ" sz="2800" b="1" dirty="0">
              <a:solidFill>
                <a:srgbClr val="FF0000"/>
              </a:solidFill>
              <a:latin typeface="Times New Roman" pitchFamily="18" charset="0"/>
              <a:cs typeface="Times New Roman" pitchFamily="18" charset="0"/>
            </a:endParaRPr>
          </a:p>
        </p:txBody>
      </p:sp>
      <p:sp>
        <p:nvSpPr>
          <p:cNvPr id="3" name="Объект 2"/>
          <p:cNvSpPr>
            <a:spLocks noGrp="1"/>
          </p:cNvSpPr>
          <p:nvPr>
            <p:ph idx="1"/>
          </p:nvPr>
        </p:nvSpPr>
        <p:spPr>
          <a:xfrm>
            <a:off x="457200" y="1412776"/>
            <a:ext cx="8229600" cy="4968552"/>
          </a:xfrm>
        </p:spPr>
        <p:txBody>
          <a:bodyPr>
            <a:normAutofit fontScale="85000" lnSpcReduction="20000"/>
          </a:bodyPr>
          <a:lstStyle/>
          <a:p>
            <a:pPr algn="just"/>
            <a:r>
              <a:rPr lang="uz-Cyrl-UZ" sz="3300" dirty="0">
                <a:latin typeface="Times New Roman" pitchFamily="18" charset="0"/>
                <a:cs typeface="Times New Roman" pitchFamily="18" charset="0"/>
              </a:rPr>
              <a:t>Ҳисоблаш тизимларини ривожланиши босқичларини кўриб чиқиб, биз ривожланиш жараёнида мумтоз (классик) ОТ лар бажарган </a:t>
            </a:r>
            <a:r>
              <a:rPr lang="uz-Cyrl-UZ" sz="3300" u="sng" dirty="0">
                <a:solidFill>
                  <a:srgbClr val="FF0000"/>
                </a:solidFill>
                <a:latin typeface="Times New Roman" pitchFamily="18" charset="0"/>
                <a:cs typeface="Times New Roman" pitchFamily="18" charset="0"/>
              </a:rPr>
              <a:t>6 та асосий функцияларни</a:t>
            </a:r>
            <a:r>
              <a:rPr lang="uz-Cyrl-UZ" sz="3300" dirty="0">
                <a:latin typeface="Times New Roman" pitchFamily="18" charset="0"/>
                <a:cs typeface="Times New Roman" pitchFamily="18" charset="0"/>
              </a:rPr>
              <a:t> ажратишимиз мумкин:</a:t>
            </a:r>
          </a:p>
          <a:p>
            <a:pPr marL="0" lvl="0" indent="0">
              <a:buNone/>
            </a:pPr>
            <a:r>
              <a:rPr lang="uz-Cyrl-UZ" sz="3300" dirty="0" smtClean="0">
                <a:latin typeface="Times New Roman" pitchFamily="18" charset="0"/>
                <a:cs typeface="Times New Roman" pitchFamily="18" charset="0"/>
              </a:rPr>
              <a:t>	1. Топшириқларни </a:t>
            </a:r>
            <a:r>
              <a:rPr lang="uz-Cyrl-UZ" sz="3300" dirty="0">
                <a:latin typeface="Times New Roman" pitchFamily="18" charset="0"/>
                <a:cs typeface="Times New Roman" pitchFamily="18" charset="0"/>
              </a:rPr>
              <a:t>режалаштириш ва процессордан фойдаланиш;</a:t>
            </a:r>
          </a:p>
          <a:p>
            <a:pPr marL="0" lvl="0" indent="0">
              <a:buNone/>
            </a:pPr>
            <a:r>
              <a:rPr lang="uz-Cyrl-UZ" sz="3300" dirty="0" smtClean="0">
                <a:latin typeface="Times New Roman" pitchFamily="18" charset="0"/>
                <a:cs typeface="Times New Roman" pitchFamily="18" charset="0"/>
              </a:rPr>
              <a:t>	2. Дастурларни </a:t>
            </a:r>
            <a:r>
              <a:rPr lang="uz-Cyrl-UZ" sz="3300" dirty="0">
                <a:latin typeface="Times New Roman" pitchFamily="18" charset="0"/>
                <a:cs typeface="Times New Roman" pitchFamily="18" charset="0"/>
              </a:rPr>
              <a:t>коммуникация ва синхронизация воситалари билан таъминлаш;</a:t>
            </a:r>
          </a:p>
          <a:p>
            <a:pPr marL="0" lvl="0" indent="0">
              <a:buNone/>
            </a:pPr>
            <a:r>
              <a:rPr lang="uz-Cyrl-UZ" sz="3300" dirty="0" smtClean="0">
                <a:latin typeface="Times New Roman" pitchFamily="18" charset="0"/>
                <a:cs typeface="Times New Roman" pitchFamily="18" charset="0"/>
              </a:rPr>
              <a:t>	3. Хотирани </a:t>
            </a:r>
            <a:r>
              <a:rPr lang="uz-Cyrl-UZ" sz="3300" dirty="0">
                <a:latin typeface="Times New Roman" pitchFamily="18" charset="0"/>
                <a:cs typeface="Times New Roman" pitchFamily="18" charset="0"/>
              </a:rPr>
              <a:t>бошқариш;</a:t>
            </a:r>
          </a:p>
          <a:p>
            <a:pPr marL="0" lvl="0" indent="0">
              <a:buNone/>
            </a:pPr>
            <a:r>
              <a:rPr lang="uz-Cyrl-UZ" sz="3300" dirty="0" smtClean="0">
                <a:latin typeface="Times New Roman" pitchFamily="18" charset="0"/>
                <a:cs typeface="Times New Roman" pitchFamily="18" charset="0"/>
              </a:rPr>
              <a:t>	4. Файл </a:t>
            </a:r>
            <a:r>
              <a:rPr lang="uz-Cyrl-UZ" sz="3300" dirty="0">
                <a:latin typeface="Times New Roman" pitchFamily="18" charset="0"/>
                <a:cs typeface="Times New Roman" pitchFamily="18" charset="0"/>
              </a:rPr>
              <a:t>тизимини бошқариш;</a:t>
            </a:r>
          </a:p>
          <a:p>
            <a:pPr marL="0" lvl="0" indent="0">
              <a:buNone/>
            </a:pPr>
            <a:r>
              <a:rPr lang="uz-Cyrl-UZ" sz="3300" dirty="0" smtClean="0">
                <a:latin typeface="Times New Roman" pitchFamily="18" charset="0"/>
                <a:cs typeface="Times New Roman" pitchFamily="18" charset="0"/>
              </a:rPr>
              <a:t>	5. Киритиш-чиқаришни </a:t>
            </a:r>
            <a:r>
              <a:rPr lang="uz-Cyrl-UZ" sz="3300" dirty="0">
                <a:latin typeface="Times New Roman" pitchFamily="18" charset="0"/>
                <a:cs typeface="Times New Roman" pitchFamily="18" charset="0"/>
              </a:rPr>
              <a:t>бошқариш;</a:t>
            </a:r>
          </a:p>
          <a:p>
            <a:pPr marL="0" lvl="0" indent="0">
              <a:buNone/>
            </a:pPr>
            <a:r>
              <a:rPr lang="uz-Cyrl-UZ" sz="3300" dirty="0" smtClean="0">
                <a:latin typeface="Times New Roman" pitchFamily="18" charset="0"/>
                <a:cs typeface="Times New Roman" pitchFamily="18" charset="0"/>
              </a:rPr>
              <a:t>	6. Хавфсизликни </a:t>
            </a:r>
            <a:r>
              <a:rPr lang="uz-Cyrl-UZ" sz="3300" dirty="0">
                <a:latin typeface="Times New Roman" pitchFamily="18" charset="0"/>
                <a:cs typeface="Times New Roman" pitchFamily="18" charset="0"/>
              </a:rPr>
              <a:t>та</a:t>
            </a:r>
            <a:r>
              <a:rPr lang="en-US" sz="3300" dirty="0">
                <a:latin typeface="Times New Roman" pitchFamily="18" charset="0"/>
                <a:cs typeface="Times New Roman" pitchFamily="18" charset="0"/>
              </a:rPr>
              <a:t>ъ</a:t>
            </a:r>
            <a:r>
              <a:rPr lang="uz-Cyrl-UZ" sz="3300" dirty="0">
                <a:latin typeface="Times New Roman" pitchFamily="18" charset="0"/>
                <a:cs typeface="Times New Roman" pitchFamily="18" charset="0"/>
              </a:rPr>
              <a:t>минлаш.</a:t>
            </a:r>
          </a:p>
          <a:p>
            <a:endParaRPr lang="uz-Cyrl-UZ" dirty="0"/>
          </a:p>
        </p:txBody>
      </p:sp>
    </p:spTree>
    <p:extLst>
      <p:ext uri="{BB962C8B-B14F-4D97-AF65-F5344CB8AC3E}">
        <p14:creationId xmlns:p14="http://schemas.microsoft.com/office/powerpoint/2010/main" val="3697720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z-Cyrl-UZ" sz="3100" b="1" dirty="0" smtClean="0">
                <a:solidFill>
                  <a:srgbClr val="FF0000"/>
                </a:solidFill>
                <a:latin typeface="Times New Roman" pitchFamily="18" charset="0"/>
                <a:cs typeface="Times New Roman" pitchFamily="18" charset="0"/>
              </a:rPr>
              <a:t/>
            </a:r>
            <a:br>
              <a:rPr lang="uz-Cyrl-UZ" sz="3100" b="1" dirty="0" smtClean="0">
                <a:solidFill>
                  <a:srgbClr val="FF0000"/>
                </a:solidFill>
                <a:latin typeface="Times New Roman" pitchFamily="18" charset="0"/>
                <a:cs typeface="Times New Roman" pitchFamily="18" charset="0"/>
              </a:rPr>
            </a:br>
            <a:r>
              <a:rPr lang="uz-Cyrl-UZ" sz="3100" b="1" dirty="0" smtClean="0">
                <a:solidFill>
                  <a:srgbClr val="FF0000"/>
                </a:solidFill>
                <a:latin typeface="Times New Roman" pitchFamily="18" charset="0"/>
                <a:cs typeface="Times New Roman" pitchFamily="18" charset="0"/>
              </a:rPr>
              <a:t>WINDOWS ОПЕРАЦИОН СИСТЕМАСИ ВА УНИНГ ТУРЛАРИ</a:t>
            </a:r>
            <a:r>
              <a:rPr lang="uz-Cyrl-UZ" dirty="0"/>
              <a:t/>
            </a:r>
            <a:br>
              <a:rPr lang="uz-Cyrl-UZ" dirty="0"/>
            </a:br>
            <a:endParaRPr lang="uz-Cyrl-UZ" dirty="0"/>
          </a:p>
        </p:txBody>
      </p:sp>
      <p:sp>
        <p:nvSpPr>
          <p:cNvPr id="3" name="Объект 2"/>
          <p:cNvSpPr>
            <a:spLocks noGrp="1"/>
          </p:cNvSpPr>
          <p:nvPr>
            <p:ph idx="1"/>
          </p:nvPr>
        </p:nvSpPr>
        <p:spPr/>
        <p:txBody>
          <a:bodyPr>
            <a:normAutofit/>
          </a:bodyPr>
          <a:lstStyle/>
          <a:p>
            <a:pPr algn="just"/>
            <a:r>
              <a:rPr lang="uz-Cyrl-UZ" sz="2800" dirty="0">
                <a:latin typeface="Times New Roman" pitchFamily="18" charset="0"/>
                <a:cs typeface="Times New Roman" pitchFamily="18" charset="0"/>
              </a:rPr>
              <a:t>Microsoft </a:t>
            </a:r>
            <a:r>
              <a:rPr lang="uz-Cyrl-UZ" sz="2800" dirty="0">
                <a:solidFill>
                  <a:srgbClr val="FF0000"/>
                </a:solidFill>
                <a:latin typeface="Times New Roman" pitchFamily="18" charset="0"/>
                <a:cs typeface="Times New Roman" pitchFamily="18" charset="0"/>
              </a:rPr>
              <a:t>1985 йил 20 ноябрь </a:t>
            </a:r>
            <a:r>
              <a:rPr lang="uz-Cyrl-UZ" sz="2800" dirty="0">
                <a:latin typeface="Times New Roman" pitchFamily="18" charset="0"/>
                <a:cs typeface="Times New Roman" pitchFamily="18" charset="0"/>
              </a:rPr>
              <a:t>куни MS-DOS ўрнига янги тизим — </a:t>
            </a:r>
            <a:r>
              <a:rPr lang="uz-Cyrl-UZ" sz="2800" dirty="0" smtClean="0">
                <a:latin typeface="Times New Roman" pitchFamily="18" charset="0"/>
                <a:cs typeface="Times New Roman" pitchFamily="18" charset="0"/>
              </a:rPr>
              <a:t>Windowsнинг </a:t>
            </a:r>
            <a:r>
              <a:rPr lang="uz-Cyrl-UZ" sz="2800" dirty="0">
                <a:latin typeface="Times New Roman" pitchFamily="18" charset="0"/>
                <a:cs typeface="Times New Roman" pitchFamily="18" charset="0"/>
              </a:rPr>
              <a:t>биринчи версиясини </a:t>
            </a:r>
            <a:r>
              <a:rPr lang="uz-Cyrl-UZ" sz="2800" dirty="0" smtClean="0">
                <a:latin typeface="Times New Roman" pitchFamily="18" charset="0"/>
                <a:cs typeface="Times New Roman" pitchFamily="18" charset="0"/>
              </a:rPr>
              <a:t>тақдим  этди</a:t>
            </a:r>
            <a:r>
              <a:rPr lang="uz-Cyrl-UZ" sz="2800" dirty="0">
                <a:latin typeface="Times New Roman" pitchFamily="18" charset="0"/>
                <a:cs typeface="Times New Roman" pitchFamily="18" charset="0"/>
              </a:rPr>
              <a:t>.</a:t>
            </a:r>
          </a:p>
        </p:txBody>
      </p:sp>
      <p:pic>
        <p:nvPicPr>
          <p:cNvPr id="4" name="Рисунок 3" descr="Foto: The Verge">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971600" y="3140968"/>
            <a:ext cx="7128792" cy="3024336"/>
          </a:xfrm>
          <a:prstGeom prst="rect">
            <a:avLst/>
          </a:prstGeom>
          <a:noFill/>
          <a:ln>
            <a:noFill/>
          </a:ln>
        </p:spPr>
      </p:pic>
    </p:spTree>
    <p:extLst>
      <p:ext uri="{BB962C8B-B14F-4D97-AF65-F5344CB8AC3E}">
        <p14:creationId xmlns:p14="http://schemas.microsoft.com/office/powerpoint/2010/main" val="33867084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uz-Cyrl-UZ" b="1" dirty="0" smtClean="0">
                <a:solidFill>
                  <a:srgbClr val="FF0000"/>
                </a:solidFill>
                <a:latin typeface="Times New Roman" pitchFamily="18" charset="0"/>
                <a:cs typeface="Times New Roman" pitchFamily="18" charset="0"/>
              </a:rPr>
              <a:t/>
            </a:r>
            <a:br>
              <a:rPr lang="uz-Cyrl-UZ" b="1" dirty="0" smtClean="0">
                <a:solidFill>
                  <a:srgbClr val="FF0000"/>
                </a:solidFill>
                <a:latin typeface="Times New Roman" pitchFamily="18" charset="0"/>
                <a:cs typeface="Times New Roman" pitchFamily="18" charset="0"/>
              </a:rPr>
            </a:br>
            <a:r>
              <a:rPr lang="uz-Cyrl-UZ" b="1" dirty="0" smtClean="0">
                <a:solidFill>
                  <a:srgbClr val="FF0000"/>
                </a:solidFill>
                <a:latin typeface="Times New Roman" pitchFamily="18" charset="0"/>
                <a:cs typeface="Times New Roman" pitchFamily="18" charset="0"/>
              </a:rPr>
              <a:t>WINDOWS </a:t>
            </a:r>
            <a:r>
              <a:rPr lang="uz-Cyrl-UZ" b="1" dirty="0">
                <a:solidFill>
                  <a:srgbClr val="FF0000"/>
                </a:solidFill>
                <a:latin typeface="Times New Roman" pitchFamily="18" charset="0"/>
                <a:cs typeface="Times New Roman" pitchFamily="18" charset="0"/>
              </a:rPr>
              <a:t>8 (</a:t>
            </a:r>
            <a:r>
              <a:rPr lang="uz-Cyrl-UZ" b="1" dirty="0" smtClean="0">
                <a:solidFill>
                  <a:srgbClr val="FF0000"/>
                </a:solidFill>
                <a:latin typeface="Times New Roman" pitchFamily="18" charset="0"/>
                <a:cs typeface="Times New Roman" pitchFamily="18" charset="0"/>
              </a:rPr>
              <a:t>2012 й )</a:t>
            </a:r>
            <a:r>
              <a:rPr lang="uz-Cyrl-UZ" dirty="0"/>
              <a:t/>
            </a:r>
            <a:br>
              <a:rPr lang="uz-Cyrl-UZ" dirty="0"/>
            </a:br>
            <a:endParaRPr lang="uz-Cyrl-UZ" dirty="0"/>
          </a:p>
        </p:txBody>
      </p:sp>
      <p:sp>
        <p:nvSpPr>
          <p:cNvPr id="3" name="Объект 2"/>
          <p:cNvSpPr>
            <a:spLocks noGrp="1"/>
          </p:cNvSpPr>
          <p:nvPr>
            <p:ph idx="1"/>
          </p:nvPr>
        </p:nvSpPr>
        <p:spPr/>
        <p:txBody>
          <a:bodyPr>
            <a:normAutofit fontScale="92500"/>
          </a:bodyPr>
          <a:lstStyle/>
          <a:p>
            <a:pPr algn="just"/>
            <a:r>
              <a:rPr lang="uz-Cyrl-UZ" sz="3000" dirty="0">
                <a:latin typeface="Times New Roman" pitchFamily="18" charset="0"/>
                <a:cs typeface="Times New Roman" pitchFamily="18" charset="0"/>
              </a:rPr>
              <a:t>Windows 8’да тизим кескин редизайнга учради — Microsoft «Пуск» тугмасидан воз кечиб, уни бошланғич экран билан алмаштирди. Ишчи столидаги эски дастурлар ўрнига эса «метро услуби»даги иловалар ишлаб чиқилди. Компания бу тизимни сенсор экранли ва планшетли компьютерлар учун мўлжаллаганди. Microsoft кўпчилик учун кутилмаган бу қадамдан сўнг, Windows’нинг келажагини жиддий ўйлаб кўришга мажбур бўлди.</a:t>
            </a:r>
          </a:p>
          <a:p>
            <a:endParaRPr lang="uz-Cyrl-UZ" dirty="0"/>
          </a:p>
        </p:txBody>
      </p:sp>
    </p:spTree>
    <p:extLst>
      <p:ext uri="{BB962C8B-B14F-4D97-AF65-F5344CB8AC3E}">
        <p14:creationId xmlns:p14="http://schemas.microsoft.com/office/powerpoint/2010/main" val="3702143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z-Cyrl-UZ" b="1" dirty="0">
                <a:solidFill>
                  <a:srgbClr val="FF0000"/>
                </a:solidFill>
                <a:latin typeface="Times New Roman" pitchFamily="18" charset="0"/>
                <a:cs typeface="Times New Roman" pitchFamily="18" charset="0"/>
              </a:rPr>
              <a:t>WINDOWS 8 (2012 й )</a:t>
            </a:r>
            <a:endParaRPr lang="uz-Cyrl-UZ" dirty="0"/>
          </a:p>
        </p:txBody>
      </p:sp>
      <p:pic>
        <p:nvPicPr>
          <p:cNvPr id="4" name="Объект 3" descr="windows8.0">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95536" y="1628800"/>
            <a:ext cx="8424936" cy="4896544"/>
          </a:xfrm>
          <a:prstGeom prst="rect">
            <a:avLst/>
          </a:prstGeom>
          <a:noFill/>
          <a:ln>
            <a:noFill/>
          </a:ln>
        </p:spPr>
      </p:pic>
    </p:spTree>
    <p:extLst>
      <p:ext uri="{BB962C8B-B14F-4D97-AF65-F5344CB8AC3E}">
        <p14:creationId xmlns:p14="http://schemas.microsoft.com/office/powerpoint/2010/main" val="2781641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z-Cyrl-UZ" dirty="0">
                <a:solidFill>
                  <a:srgbClr val="FF0000"/>
                </a:solidFill>
                <a:latin typeface="Times New Roman" pitchFamily="18" charset="0"/>
                <a:cs typeface="Times New Roman" pitchFamily="18" charset="0"/>
              </a:rPr>
              <a:t>Операцион </a:t>
            </a:r>
            <a:r>
              <a:rPr lang="uz-Cyrl-UZ" dirty="0" smtClean="0">
                <a:solidFill>
                  <a:srgbClr val="FF0000"/>
                </a:solidFill>
                <a:latin typeface="Times New Roman" pitchFamily="18" charset="0"/>
                <a:cs typeface="Times New Roman" pitchFamily="18" charset="0"/>
              </a:rPr>
              <a:t>тизим(ОТ) нима?</a:t>
            </a:r>
            <a:endParaRPr lang="uz-Cyrl-UZ" dirty="0">
              <a:solidFill>
                <a:srgbClr val="FF0000"/>
              </a:solidFill>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85000" lnSpcReduction="10000"/>
          </a:bodyPr>
          <a:lstStyle/>
          <a:p>
            <a:pPr algn="just"/>
            <a:r>
              <a:rPr lang="uz-Cyrl-UZ" sz="2800" dirty="0">
                <a:latin typeface="Times New Roman" pitchFamily="18" charset="0"/>
                <a:cs typeface="Times New Roman" pitchFamily="18" charset="0"/>
              </a:rPr>
              <a:t>Операцион </a:t>
            </a:r>
            <a:r>
              <a:rPr lang="uz-Cyrl-UZ" sz="2800" dirty="0" smtClean="0">
                <a:latin typeface="Times New Roman" pitchFamily="18" charset="0"/>
                <a:cs typeface="Times New Roman" pitchFamily="18" charset="0"/>
              </a:rPr>
              <a:t>тизималар </a:t>
            </a:r>
            <a:r>
              <a:rPr lang="uz-Cyrl-UZ" sz="2800" dirty="0">
                <a:latin typeface="Times New Roman" pitchFamily="18" charset="0"/>
                <a:cs typeface="Times New Roman" pitchFamily="18" charset="0"/>
              </a:rPr>
              <a:t>(</a:t>
            </a:r>
            <a:r>
              <a:rPr lang="uz-Cyrl-UZ" sz="2800" dirty="0" smtClean="0">
                <a:latin typeface="Times New Roman" pitchFamily="18" charset="0"/>
                <a:cs typeface="Times New Roman" pitchFamily="18" charset="0"/>
              </a:rPr>
              <a:t>ОТ) </a:t>
            </a:r>
            <a:r>
              <a:rPr lang="uz-Cyrl-UZ" sz="2800" dirty="0">
                <a:latin typeface="Times New Roman" pitchFamily="18" charset="0"/>
                <a:cs typeface="Times New Roman" pitchFamily="18" charset="0"/>
              </a:rPr>
              <a:t>фойдаланувчи ва компьютер орасида мулоқотни амалга оширувчи махсус дастурлардир. У тезкор хотирадан фойдаланиш, дисклар устида амаллар бажариш </a:t>
            </a:r>
            <a:r>
              <a:rPr lang="uz-Cyrl-UZ" sz="2800" dirty="0" smtClean="0">
                <a:latin typeface="Times New Roman" pitchFamily="18" charset="0"/>
                <a:cs typeface="Times New Roman" pitchFamily="18" charset="0"/>
              </a:rPr>
              <a:t>ҳамда </a:t>
            </a:r>
            <a:r>
              <a:rPr lang="uz-Cyrl-UZ" sz="2800" dirty="0">
                <a:latin typeface="Times New Roman" pitchFamily="18" charset="0"/>
                <a:cs typeface="Times New Roman" pitchFamily="18" charset="0"/>
              </a:rPr>
              <a:t>компьютернинг бошқа қурилмалари ишларини бошқаради</a:t>
            </a:r>
            <a:r>
              <a:rPr lang="uz-Cyrl-UZ" sz="2800" dirty="0" smtClean="0">
                <a:latin typeface="Times New Roman" pitchFamily="18" charset="0"/>
                <a:cs typeface="Times New Roman" pitchFamily="18" charset="0"/>
              </a:rPr>
              <a:t>.</a:t>
            </a:r>
          </a:p>
          <a:p>
            <a:pPr algn="just"/>
            <a:r>
              <a:rPr lang="uz-Cyrl-UZ" sz="2800" dirty="0">
                <a:latin typeface="Times New Roman" pitchFamily="18" charset="0"/>
                <a:cs typeface="Times New Roman" pitchFamily="18" charset="0"/>
              </a:rPr>
              <a:t>Компьютер ишга туширилганда, одатда, унинг қурилмалари билан бир қаторда махсус дастур ишга тушади. Мазкур дастур фойдаланувчи билан компьютер орасидаги қулай интерфейсли мулоқотни таъминлайди ва у </a:t>
            </a:r>
            <a:r>
              <a:rPr lang="en-US" sz="2800" b="1" dirty="0" err="1">
                <a:latin typeface="Times New Roman" pitchFamily="18" charset="0"/>
                <a:cs typeface="Times New Roman" pitchFamily="18" charset="0"/>
              </a:rPr>
              <a:t>операцион</a:t>
            </a:r>
            <a:r>
              <a:rPr lang="en-US" sz="2800" b="1" dirty="0">
                <a:latin typeface="Times New Roman" pitchFamily="18" charset="0"/>
                <a:cs typeface="Times New Roman" pitchFamily="18" charset="0"/>
              </a:rPr>
              <a:t> </a:t>
            </a:r>
            <a:r>
              <a:rPr lang="uz-Cyrl-UZ" sz="2800" b="1" dirty="0" smtClean="0">
                <a:latin typeface="Times New Roman" pitchFamily="18" charset="0"/>
                <a:cs typeface="Times New Roman" pitchFamily="18" charset="0"/>
              </a:rPr>
              <a:t>тизим</a:t>
            </a:r>
            <a:r>
              <a:rPr lang="en-US" sz="2800" b="1" dirty="0" smtClean="0">
                <a:latin typeface="Times New Roman" pitchFamily="18" charset="0"/>
                <a:cs typeface="Times New Roman" pitchFamily="18" charset="0"/>
              </a:rPr>
              <a:t> </a:t>
            </a:r>
            <a:r>
              <a:rPr lang="uz-Cyrl-UZ" sz="2800" dirty="0">
                <a:latin typeface="Times New Roman" pitchFamily="18" charset="0"/>
                <a:cs typeface="Times New Roman" pitchFamily="18" charset="0"/>
              </a:rPr>
              <a:t>(қисқача </a:t>
            </a:r>
            <a:r>
              <a:rPr lang="en-US" sz="2800" b="1" dirty="0" smtClean="0">
                <a:latin typeface="Times New Roman" pitchFamily="18" charset="0"/>
                <a:cs typeface="Times New Roman" pitchFamily="18" charset="0"/>
              </a:rPr>
              <a:t>О</a:t>
            </a:r>
            <a:r>
              <a:rPr lang="uz-Cyrl-UZ" sz="2800" b="1" dirty="0" smtClean="0">
                <a:latin typeface="Times New Roman" pitchFamily="18" charset="0"/>
                <a:cs typeface="Times New Roman" pitchFamily="18" charset="0"/>
              </a:rPr>
              <a:t>Т</a:t>
            </a:r>
            <a:r>
              <a:rPr lang="en-US" sz="2800" b="1" dirty="0" smtClean="0">
                <a:latin typeface="Times New Roman" pitchFamily="18" charset="0"/>
                <a:cs typeface="Times New Roman" pitchFamily="18" charset="0"/>
              </a:rPr>
              <a:t>) </a:t>
            </a:r>
            <a:r>
              <a:rPr lang="uz-Cyrl-UZ" sz="2800" dirty="0">
                <a:latin typeface="Times New Roman" pitchFamily="18" charset="0"/>
                <a:cs typeface="Times New Roman" pitchFamily="18" charset="0"/>
              </a:rPr>
              <a:t>деб юритилади.</a:t>
            </a:r>
          </a:p>
          <a:p>
            <a:pPr algn="just"/>
            <a:r>
              <a:rPr lang="uz-Cyrl-UZ" sz="2800" dirty="0">
                <a:latin typeface="Times New Roman" pitchFamily="18" charset="0"/>
                <a:cs typeface="Times New Roman" pitchFamily="18" charset="0"/>
              </a:rPr>
              <a:t>Одатда, операцион </a:t>
            </a:r>
            <a:r>
              <a:rPr lang="uz-Cyrl-UZ" sz="2800" dirty="0" smtClean="0">
                <a:latin typeface="Times New Roman" pitchFamily="18" charset="0"/>
                <a:cs typeface="Times New Roman" pitchFamily="18" charset="0"/>
              </a:rPr>
              <a:t>тизим </a:t>
            </a:r>
            <a:r>
              <a:rPr lang="uz-Cyrl-UZ" sz="2800" dirty="0">
                <a:latin typeface="Times New Roman" pitchFamily="18" charset="0"/>
                <a:cs typeface="Times New Roman" pitchFamily="18" charset="0"/>
              </a:rPr>
              <a:t>ташқи хотира — дискда жойлашади ва шунинг учун </a:t>
            </a:r>
            <a:r>
              <a:rPr lang="ru-RU" sz="2800" b="1" dirty="0">
                <a:latin typeface="Times New Roman" pitchFamily="18" charset="0"/>
                <a:cs typeface="Times New Roman" pitchFamily="18" charset="0"/>
              </a:rPr>
              <a:t>диск </a:t>
            </a:r>
            <a:r>
              <a:rPr lang="ru-RU" sz="2800" b="1" dirty="0" err="1">
                <a:latin typeface="Times New Roman" pitchFamily="18" charset="0"/>
                <a:cs typeface="Times New Roman" pitchFamily="18" charset="0"/>
              </a:rPr>
              <a:t>операцион</a:t>
            </a:r>
            <a:r>
              <a:rPr lang="ru-RU" sz="2800" b="1" dirty="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системаси</a:t>
            </a:r>
            <a:r>
              <a:rPr lang="ru-RU" sz="2800" b="1" dirty="0" smtClean="0">
                <a:latin typeface="Times New Roman" pitchFamily="18" charset="0"/>
                <a:cs typeface="Times New Roman" pitchFamily="18" charset="0"/>
              </a:rPr>
              <a:t> </a:t>
            </a:r>
            <a:r>
              <a:rPr lang="uz-Cyrl-UZ" sz="2800" dirty="0">
                <a:latin typeface="Times New Roman" pitchFamily="18" charset="0"/>
                <a:cs typeface="Times New Roman" pitchFamily="18" charset="0"/>
              </a:rPr>
              <a:t>(қисқача </a:t>
            </a:r>
            <a:r>
              <a:rPr lang="en-US" sz="2800" b="1" dirty="0">
                <a:latin typeface="Times New Roman" pitchFamily="18" charset="0"/>
                <a:cs typeface="Times New Roman" pitchFamily="18" charset="0"/>
              </a:rPr>
              <a:t>DOS</a:t>
            </a:r>
            <a:r>
              <a:rPr lang="ru-RU" sz="2800" b="1" dirty="0">
                <a:latin typeface="Times New Roman" pitchFamily="18" charset="0"/>
                <a:cs typeface="Times New Roman" pitchFamily="18" charset="0"/>
              </a:rPr>
              <a:t>) </a:t>
            </a:r>
            <a:r>
              <a:rPr lang="uz-Cyrl-UZ" sz="2800" dirty="0">
                <a:latin typeface="Times New Roman" pitchFamily="18" charset="0"/>
                <a:cs typeface="Times New Roman" pitchFamily="18" charset="0"/>
              </a:rPr>
              <a:t>деб юритилади.</a:t>
            </a:r>
          </a:p>
          <a:p>
            <a:pPr algn="just"/>
            <a:endParaRPr lang="uz-Cyrl-UZ" sz="2800" dirty="0">
              <a:latin typeface="Times New Roman" pitchFamily="18" charset="0"/>
              <a:cs typeface="Times New Roman" pitchFamily="18" charset="0"/>
            </a:endParaRPr>
          </a:p>
        </p:txBody>
      </p:sp>
    </p:spTree>
    <p:extLst>
      <p:ext uri="{BB962C8B-B14F-4D97-AF65-F5344CB8AC3E}">
        <p14:creationId xmlns:p14="http://schemas.microsoft.com/office/powerpoint/2010/main" val="26100007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fontScale="90000"/>
          </a:bodyPr>
          <a:lstStyle/>
          <a:p>
            <a:r>
              <a:rPr lang="uz-Cyrl-UZ" sz="3100" b="1" dirty="0" smtClean="0">
                <a:latin typeface="Times New Roman" pitchFamily="18" charset="0"/>
                <a:cs typeface="Times New Roman" pitchFamily="18" charset="0"/>
              </a:rPr>
              <a:t/>
            </a:r>
            <a:br>
              <a:rPr lang="uz-Cyrl-UZ" sz="3100" b="1" dirty="0" smtClean="0">
                <a:latin typeface="Times New Roman" pitchFamily="18" charset="0"/>
                <a:cs typeface="Times New Roman" pitchFamily="18" charset="0"/>
              </a:rPr>
            </a:br>
            <a:r>
              <a:rPr lang="uz-Cyrl-UZ" sz="3100" b="1" dirty="0" smtClean="0">
                <a:solidFill>
                  <a:srgbClr val="FF0000"/>
                </a:solidFill>
                <a:latin typeface="Times New Roman" pitchFamily="18" charset="0"/>
                <a:cs typeface="Times New Roman" pitchFamily="18" charset="0"/>
              </a:rPr>
              <a:t>WINDOWS </a:t>
            </a:r>
            <a:r>
              <a:rPr lang="uz-Cyrl-UZ" sz="3100" b="1" dirty="0">
                <a:solidFill>
                  <a:srgbClr val="FF0000"/>
                </a:solidFill>
                <a:latin typeface="Times New Roman" pitchFamily="18" charset="0"/>
                <a:cs typeface="Times New Roman" pitchFamily="18" charset="0"/>
              </a:rPr>
              <a:t>10 (2015)</a:t>
            </a:r>
            <a:r>
              <a:rPr lang="uz-Cyrl-UZ" dirty="0"/>
              <a:t/>
            </a:r>
            <a:br>
              <a:rPr lang="uz-Cyrl-UZ" dirty="0"/>
            </a:br>
            <a:endParaRPr lang="uz-Cyrl-UZ" dirty="0"/>
          </a:p>
        </p:txBody>
      </p:sp>
      <p:sp>
        <p:nvSpPr>
          <p:cNvPr id="3" name="Объект 2"/>
          <p:cNvSpPr>
            <a:spLocks noGrp="1"/>
          </p:cNvSpPr>
          <p:nvPr>
            <p:ph idx="1"/>
          </p:nvPr>
        </p:nvSpPr>
        <p:spPr>
          <a:xfrm>
            <a:off x="457200" y="1052736"/>
            <a:ext cx="8229600" cy="5073427"/>
          </a:xfrm>
        </p:spPr>
        <p:txBody>
          <a:bodyPr>
            <a:normAutofit/>
          </a:bodyPr>
          <a:lstStyle/>
          <a:p>
            <a:pPr algn="just"/>
            <a:r>
              <a:rPr lang="uz-Cyrl-UZ" sz="2800" u="sng" dirty="0" smtClean="0">
                <a:solidFill>
                  <a:srgbClr val="FF0000"/>
                </a:solidFill>
                <a:latin typeface="Times New Roman" pitchFamily="18" charset="0"/>
                <a:cs typeface="Times New Roman" pitchFamily="18" charset="0"/>
              </a:rPr>
              <a:t>«Пуск»ка </a:t>
            </a:r>
            <a:r>
              <a:rPr lang="uz-Cyrl-UZ" sz="2800" u="sng" dirty="0">
                <a:solidFill>
                  <a:srgbClr val="FF0000"/>
                </a:solidFill>
                <a:latin typeface="Times New Roman" pitchFamily="18" charset="0"/>
                <a:cs typeface="Times New Roman" pitchFamily="18" charset="0"/>
              </a:rPr>
              <a:t>қайтиш: </a:t>
            </a:r>
            <a:r>
              <a:rPr lang="uz-Cyrl-UZ" sz="2800" dirty="0">
                <a:latin typeface="Times New Roman" pitchFamily="18" charset="0"/>
                <a:cs typeface="Times New Roman" pitchFamily="18" charset="0"/>
              </a:rPr>
              <a:t>Windows 10’да ҳаммамиз учун таниш «Пуск» қайтди, Cortana, Microsoft Edge ва Xbox One каби янги функциялар қўшилди. Тизим асосан гибрид ноутбуклар ва планшетлар учун мўлжалланган</a:t>
            </a:r>
            <a:r>
              <a:rPr lang="uz-Cyrl-UZ" sz="2800" dirty="0" smtClean="0">
                <a:latin typeface="Times New Roman" pitchFamily="18" charset="0"/>
                <a:cs typeface="Times New Roman" pitchFamily="18" charset="0"/>
              </a:rPr>
              <a:t>.</a:t>
            </a:r>
          </a:p>
          <a:p>
            <a:pPr algn="just"/>
            <a:endParaRPr lang="uz-Cyrl-UZ" sz="2800" dirty="0">
              <a:latin typeface="Times New Roman" pitchFamily="18" charset="0"/>
              <a:cs typeface="Times New Roman" pitchFamily="18" charset="0"/>
            </a:endParaRPr>
          </a:p>
        </p:txBody>
      </p:sp>
      <p:pic>
        <p:nvPicPr>
          <p:cNvPr id="4" name="Рисунок 3" descr="windows10.0">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871345" y="3435186"/>
            <a:ext cx="5401310" cy="2658110"/>
          </a:xfrm>
          <a:prstGeom prst="rect">
            <a:avLst/>
          </a:prstGeom>
          <a:noFill/>
          <a:ln>
            <a:noFill/>
          </a:ln>
        </p:spPr>
      </p:pic>
    </p:spTree>
    <p:extLst>
      <p:ext uri="{BB962C8B-B14F-4D97-AF65-F5344CB8AC3E}">
        <p14:creationId xmlns:p14="http://schemas.microsoft.com/office/powerpoint/2010/main" val="22730349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lstStyle/>
          <a:p>
            <a:r>
              <a:rPr lang="en-US" sz="2800" dirty="0" err="1">
                <a:solidFill>
                  <a:srgbClr val="FF0000"/>
                </a:solidFill>
                <a:latin typeface="Times New Roman" pitchFamily="18" charset="0"/>
                <a:cs typeface="Times New Roman" pitchFamily="18" charset="0"/>
              </a:rPr>
              <a:t>Қизиқарли</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маълумотлар</a:t>
            </a:r>
            <a:r>
              <a:rPr lang="en-US" sz="2800" dirty="0">
                <a:solidFill>
                  <a:srgbClr val="FF0000"/>
                </a:solidFill>
                <a:latin typeface="Times New Roman" pitchFamily="18" charset="0"/>
                <a:cs typeface="Times New Roman" pitchFamily="18" charset="0"/>
              </a:rPr>
              <a:t>. </a:t>
            </a:r>
            <a:endParaRPr lang="uz-Cyrl-UZ" sz="2800" dirty="0">
              <a:solidFill>
                <a:srgbClr val="FF0000"/>
              </a:solidFill>
              <a:latin typeface="Times New Roman" pitchFamily="18" charset="0"/>
              <a:cs typeface="Times New Roman" pitchFamily="18" charset="0"/>
            </a:endParaRPr>
          </a:p>
        </p:txBody>
      </p:sp>
      <p:sp>
        <p:nvSpPr>
          <p:cNvPr id="3" name="Объект 2"/>
          <p:cNvSpPr>
            <a:spLocks noGrp="1"/>
          </p:cNvSpPr>
          <p:nvPr>
            <p:ph idx="1"/>
          </p:nvPr>
        </p:nvSpPr>
        <p:spPr>
          <a:xfrm>
            <a:off x="457200" y="1052736"/>
            <a:ext cx="8229600" cy="5616624"/>
          </a:xfrm>
        </p:spPr>
        <p:txBody>
          <a:bodyPr>
            <a:normAutofit fontScale="92500" lnSpcReduction="10000"/>
          </a:bodyPr>
          <a:lstStyle/>
          <a:p>
            <a:pPr lvl="0" algn="just"/>
            <a:r>
              <a:rPr lang="uz-Cyrl-UZ" sz="2800" dirty="0" smtClean="0">
                <a:latin typeface="Times New Roman" pitchFamily="18" charset="0"/>
                <a:cs typeface="Times New Roman" pitchFamily="18" charset="0"/>
              </a:rPr>
              <a:t>Биринчи </a:t>
            </a:r>
            <a:r>
              <a:rPr lang="uz-Cyrl-UZ" sz="2800" dirty="0">
                <a:latin typeface="Times New Roman" pitchFamily="18" charset="0"/>
                <a:cs typeface="Times New Roman" pitchFamily="18" charset="0"/>
              </a:rPr>
              <a:t>ишлаб чиқарилган операцион системалар </a:t>
            </a:r>
            <a:r>
              <a:rPr lang="uz-Cyrl-UZ" sz="2800" u="sng" dirty="0">
                <a:solidFill>
                  <a:srgbClr val="FF0000"/>
                </a:solidFill>
                <a:latin typeface="Times New Roman" pitchFamily="18" charset="0"/>
                <a:cs typeface="Times New Roman" pitchFamily="18" charset="0"/>
              </a:rPr>
              <a:t>ҳар бир компьютер </a:t>
            </a:r>
            <a:r>
              <a:rPr lang="uz-Cyrl-UZ" sz="2800" dirty="0">
                <a:latin typeface="Times New Roman" pitchFamily="18" charset="0"/>
                <a:cs typeface="Times New Roman" pitchFamily="18" charset="0"/>
              </a:rPr>
              <a:t>платформаси учун алоҳида ёзилар эди. Бир компьютер учун ёзилган операцион система кодларини бошқа компьютер платформасига ўтказиш жуда кўп вақт ва меҳнат талаб қиладиган иш ҳисобланарди</a:t>
            </a:r>
            <a:r>
              <a:rPr lang="uz-Cyrl-UZ" sz="2800" dirty="0" smtClean="0">
                <a:latin typeface="Times New Roman" pitchFamily="18" charset="0"/>
                <a:cs typeface="Times New Roman" pitchFamily="18" charset="0"/>
              </a:rPr>
              <a:t>.</a:t>
            </a:r>
          </a:p>
          <a:p>
            <a:pPr lvl="0" algn="just"/>
            <a:r>
              <a:rPr lang="uz-Cyrl-UZ" sz="2800" dirty="0">
                <a:latin typeface="Times New Roman" pitchFamily="18" charset="0"/>
                <a:cs typeface="Times New Roman" pitchFamily="18" charset="0"/>
              </a:rPr>
              <a:t>Мана шу </a:t>
            </a:r>
            <a:r>
              <a:rPr lang="uz-Cyrl-UZ" sz="2800" u="sng" dirty="0">
                <a:solidFill>
                  <a:srgbClr val="FF0000"/>
                </a:solidFill>
                <a:latin typeface="Times New Roman" pitchFamily="18" charset="0"/>
                <a:cs typeface="Times New Roman" pitchFamily="18" charset="0"/>
              </a:rPr>
              <a:t>камчиликни</a:t>
            </a:r>
            <a:r>
              <a:rPr lang="uz-Cyrl-UZ" sz="2800" dirty="0">
                <a:latin typeface="Times New Roman" pitchFamily="18" charset="0"/>
                <a:cs typeface="Times New Roman" pitchFamily="18" charset="0"/>
              </a:rPr>
              <a:t> бартараф этиш йўлида 1965-йилдан бошлаб </a:t>
            </a:r>
            <a:r>
              <a:rPr lang="en-US" sz="2800" b="1" dirty="0">
                <a:latin typeface="Times New Roman" pitchFamily="18" charset="0"/>
                <a:cs typeface="Times New Roman" pitchFamily="18" charset="0"/>
              </a:rPr>
              <a:t>Bell Telephone Laboratories, General Electric Company </a:t>
            </a:r>
            <a:r>
              <a:rPr lang="uz-Cyrl-UZ" sz="2800" dirty="0">
                <a:latin typeface="Times New Roman" pitchFamily="18" charset="0"/>
                <a:cs typeface="Times New Roman" pitchFamily="18" charset="0"/>
              </a:rPr>
              <a:t>ва Массачусетс технология институти юзлаб фойдаланувчиларга хизмат кўрсата оладиган</a:t>
            </a:r>
            <a:r>
              <a:rPr lang="uz-Cyrl-UZ" sz="2800" u="sng" dirty="0">
                <a:solidFill>
                  <a:srgbClr val="FF0000"/>
                </a:solidFill>
                <a:latin typeface="Times New Roman" pitchFamily="18" charset="0"/>
                <a:cs typeface="Times New Roman" pitchFamily="18" charset="0"/>
              </a:rPr>
              <a:t> </a:t>
            </a:r>
            <a:r>
              <a:rPr lang="en-US" sz="2800" b="1" u="sng" dirty="0" err="1">
                <a:solidFill>
                  <a:srgbClr val="FF0000"/>
                </a:solidFill>
                <a:latin typeface="Times New Roman" pitchFamily="18" charset="0"/>
                <a:cs typeface="Times New Roman" pitchFamily="18" charset="0"/>
              </a:rPr>
              <a:t>Multics</a:t>
            </a:r>
            <a:r>
              <a:rPr lang="en-US" sz="2800" b="1" u="sng" dirty="0">
                <a:solidFill>
                  <a:srgbClr val="FF0000"/>
                </a:solidFill>
                <a:latin typeface="Times New Roman" pitchFamily="18" charset="0"/>
                <a:cs typeface="Times New Roman" pitchFamily="18" charset="0"/>
              </a:rPr>
              <a:t> </a:t>
            </a:r>
            <a:r>
              <a:rPr lang="uz-Cyrl-UZ" sz="2800" dirty="0">
                <a:latin typeface="Times New Roman" pitchFamily="18" charset="0"/>
                <a:cs typeface="Times New Roman" pitchFamily="18" charset="0"/>
              </a:rPr>
              <a:t>(Multi-user Timesharing Interactive Computing System — кўп фойдаланувчили мулоқотли ҳисоблаш системаси вақтини тармоқлаш) операцион системасини ишлаб чиқишга киришилди.</a:t>
            </a:r>
            <a:endParaRPr lang="uz-Cyrl-UZ" sz="2800" b="1" dirty="0">
              <a:latin typeface="Times New Roman" pitchFamily="18" charset="0"/>
              <a:cs typeface="Times New Roman" pitchFamily="18" charset="0"/>
            </a:endParaRPr>
          </a:p>
          <a:p>
            <a:endParaRPr lang="uz-Cyrl-UZ" dirty="0"/>
          </a:p>
        </p:txBody>
      </p:sp>
    </p:spTree>
    <p:extLst>
      <p:ext uri="{BB962C8B-B14F-4D97-AF65-F5344CB8AC3E}">
        <p14:creationId xmlns:p14="http://schemas.microsoft.com/office/powerpoint/2010/main" val="40193063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normAutofit lnSpcReduction="10000"/>
          </a:bodyPr>
          <a:lstStyle/>
          <a:p>
            <a:pPr algn="just"/>
            <a:r>
              <a:rPr lang="uz-Cyrl-UZ" sz="2800" dirty="0">
                <a:solidFill>
                  <a:srgbClr val="FF0000"/>
                </a:solidFill>
                <a:latin typeface="Times New Roman" pitchFamily="18" charset="0"/>
                <a:cs typeface="Times New Roman" pitchFamily="18" charset="0"/>
              </a:rPr>
              <a:t>1969-</a:t>
            </a:r>
            <a:r>
              <a:rPr lang="uz-Cyrl-UZ" sz="2800" dirty="0">
                <a:latin typeface="Times New Roman" pitchFamily="18" charset="0"/>
                <a:cs typeface="Times New Roman" pitchFamily="18" charset="0"/>
              </a:rPr>
              <a:t>йилда Bell Telephone Laboratories лойиҳадан чиқиб кетгач бу иш амалга ошмади. Лекин Белл лабораторияси ходимлари Денис Ритчи ва Кен Томпсонлар ишлашни давом эттиришди ва </a:t>
            </a:r>
            <a:r>
              <a:rPr lang="uz-Cyrl-UZ" sz="2800" dirty="0">
                <a:solidFill>
                  <a:srgbClr val="FF0000"/>
                </a:solidFill>
                <a:latin typeface="Times New Roman" pitchFamily="18" charset="0"/>
                <a:cs typeface="Times New Roman" pitchFamily="18" charset="0"/>
              </a:rPr>
              <a:t>1971</a:t>
            </a:r>
            <a:r>
              <a:rPr lang="uz-Cyrl-UZ" sz="2800" dirty="0">
                <a:latin typeface="Times New Roman" pitchFamily="18" charset="0"/>
                <a:cs typeface="Times New Roman" pitchFamily="18" charset="0"/>
              </a:rPr>
              <a:t>-йилда кодлари тўлиқ ассемблерда ёзилган, Мултиcсга оҳангдош, UNIX (ўқилиши: Юникс) </a:t>
            </a:r>
            <a:r>
              <a:rPr lang="uz-Cyrl-UZ" sz="2800" dirty="0" smtClean="0">
                <a:latin typeface="Times New Roman" pitchFamily="18" charset="0"/>
                <a:cs typeface="Times New Roman" pitchFamily="18" charset="0"/>
              </a:rPr>
              <a:t>номли </a:t>
            </a:r>
            <a:r>
              <a:rPr lang="uz-Cyrl-UZ" sz="2800" dirty="0">
                <a:latin typeface="Times New Roman" pitchFamily="18" charset="0"/>
                <a:cs typeface="Times New Roman" pitchFamily="18" charset="0"/>
              </a:rPr>
              <a:t>операцион системасини ишлаб чиқишди</a:t>
            </a:r>
            <a:r>
              <a:rPr lang="uz-Cyrl-UZ" sz="2800" dirty="0" smtClean="0">
                <a:latin typeface="Times New Roman" pitchFamily="18" charset="0"/>
                <a:cs typeface="Times New Roman" pitchFamily="18" charset="0"/>
              </a:rPr>
              <a:t>.</a:t>
            </a:r>
          </a:p>
          <a:p>
            <a:pPr algn="just"/>
            <a:r>
              <a:rPr lang="uz-Cyrl-UZ" sz="2800" dirty="0">
                <a:latin typeface="Times New Roman" pitchFamily="18" charset="0"/>
                <a:cs typeface="Times New Roman" pitchFamily="18" charset="0"/>
              </a:rPr>
              <a:t>1974-йилда эълон қилинган </a:t>
            </a:r>
            <a:r>
              <a:rPr lang="uz-Cyrl-UZ" sz="2800" u="sng" dirty="0">
                <a:solidFill>
                  <a:srgbClr val="FF0000"/>
                </a:solidFill>
                <a:latin typeface="Times New Roman" pitchFamily="18" charset="0"/>
                <a:cs typeface="Times New Roman" pitchFamily="18" charset="0"/>
              </a:rPr>
              <a:t>UNIX</a:t>
            </a:r>
            <a:r>
              <a:rPr lang="uz-Cyrl-UZ" sz="2800" dirty="0">
                <a:latin typeface="Times New Roman" pitchFamily="18" charset="0"/>
                <a:cs typeface="Times New Roman" pitchFamily="18" charset="0"/>
              </a:rPr>
              <a:t> операцион системаси дунё дастурчилари тан олган жуда кучли операцион системалардан бири ҳисобланди</a:t>
            </a:r>
            <a:r>
              <a:rPr lang="uz-Cyrl-UZ" sz="2800" dirty="0" smtClean="0">
                <a:latin typeface="Times New Roman" pitchFamily="18" charset="0"/>
                <a:cs typeface="Times New Roman" pitchFamily="18" charset="0"/>
              </a:rPr>
              <a:t>.</a:t>
            </a:r>
          </a:p>
          <a:p>
            <a:pPr algn="just"/>
            <a:r>
              <a:rPr lang="uz-Cyrl-UZ" sz="2800" u="sng" dirty="0">
                <a:solidFill>
                  <a:srgbClr val="FF0000"/>
                </a:solidFill>
                <a:latin typeface="Times New Roman" pitchFamily="18" charset="0"/>
                <a:cs typeface="Times New Roman" pitchFamily="18" charset="0"/>
              </a:rPr>
              <a:t>UNIX биринчи </a:t>
            </a:r>
            <a:r>
              <a:rPr lang="uz-Cyrl-UZ" sz="2800" dirty="0">
                <a:latin typeface="Times New Roman" pitchFamily="18" charset="0"/>
                <a:cs typeface="Times New Roman" pitchFamily="18" charset="0"/>
              </a:rPr>
              <a:t>кўчириб ўтказиш мумкин бўлган операцион система эди. Унинг ишлаб чиқарилган барча нақлларига ўзгар- тиришлар киритиш осон эди.</a:t>
            </a:r>
          </a:p>
        </p:txBody>
      </p:sp>
    </p:spTree>
    <p:extLst>
      <p:ext uri="{BB962C8B-B14F-4D97-AF65-F5344CB8AC3E}">
        <p14:creationId xmlns:p14="http://schemas.microsoft.com/office/powerpoint/2010/main" val="28314977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lstStyle/>
          <a:p>
            <a:r>
              <a:rPr lang="uz-Cyrl-UZ" b="1" dirty="0" smtClean="0">
                <a:solidFill>
                  <a:srgbClr val="FF0000"/>
                </a:solidFill>
                <a:latin typeface="Times New Roman" pitchFamily="18" charset="0"/>
                <a:cs typeface="Times New Roman" pitchFamily="18" charset="0"/>
              </a:rPr>
              <a:t>ОПЕРАЦИОН ТИЗИМ</a:t>
            </a:r>
            <a:r>
              <a:rPr lang="uz-Cyrl-UZ" dirty="0" smtClean="0">
                <a:solidFill>
                  <a:srgbClr val="FF0000"/>
                </a:solidFill>
                <a:latin typeface="Times New Roman" pitchFamily="18" charset="0"/>
                <a:cs typeface="Times New Roman" pitchFamily="18" charset="0"/>
              </a:rPr>
              <a:t> </a:t>
            </a:r>
            <a:endParaRPr lang="uz-Cyrl-UZ" dirty="0">
              <a:solidFill>
                <a:srgbClr val="FF0000"/>
              </a:solidFill>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92500"/>
          </a:bodyPr>
          <a:lstStyle/>
          <a:p>
            <a:pPr algn="just"/>
            <a:r>
              <a:rPr lang="uz-Cyrl-UZ" sz="3000" dirty="0" smtClean="0">
                <a:latin typeface="Times New Roman" pitchFamily="18" charset="0"/>
                <a:cs typeface="Times New Roman" pitchFamily="18" charset="0"/>
              </a:rPr>
              <a:t>- </a:t>
            </a:r>
            <a:r>
              <a:rPr lang="uz-Cyrl-UZ" sz="3000" dirty="0">
                <a:latin typeface="Times New Roman" pitchFamily="18" charset="0"/>
                <a:cs typeface="Times New Roman" pitchFamily="18" charset="0"/>
              </a:rPr>
              <a:t>бу махсус бир дастур. Бу дастур асосий вазифаси - компьютер ишини </a:t>
            </a:r>
            <a:r>
              <a:rPr lang="uz-Cyrl-UZ" sz="3000" dirty="0" smtClean="0">
                <a:latin typeface="Times New Roman" pitchFamily="18" charset="0"/>
                <a:cs typeface="Times New Roman" pitchFamily="18" charset="0"/>
              </a:rPr>
              <a:t>бошқариш</a:t>
            </a:r>
            <a:r>
              <a:rPr lang="uz-Cyrl-UZ" sz="3000" dirty="0">
                <a:latin typeface="Times New Roman" pitchFamily="18" charset="0"/>
                <a:cs typeface="Times New Roman" pitchFamily="18" charset="0"/>
              </a:rPr>
              <a:t>, компьютер ва фойдаланувчи </a:t>
            </a:r>
            <a:r>
              <a:rPr lang="uz-Cyrl-UZ" sz="3000" dirty="0" smtClean="0">
                <a:latin typeface="Times New Roman" pitchFamily="18" charset="0"/>
                <a:cs typeface="Times New Roman" pitchFamily="18" charset="0"/>
              </a:rPr>
              <a:t>ўртасида мулоқотни </a:t>
            </a:r>
            <a:r>
              <a:rPr lang="uz-Cyrl-UZ" sz="3000" dirty="0">
                <a:latin typeface="Times New Roman" pitchFamily="18" charset="0"/>
                <a:cs typeface="Times New Roman" pitchFamily="18" charset="0"/>
              </a:rPr>
              <a:t>ў</a:t>
            </a:r>
            <a:r>
              <a:rPr lang="uz-Cyrl-UZ" sz="3000" dirty="0" smtClean="0">
                <a:latin typeface="Times New Roman" pitchFamily="18" charset="0"/>
                <a:cs typeface="Times New Roman" pitchFamily="18" charset="0"/>
              </a:rPr>
              <a:t>рнатиш</a:t>
            </a:r>
            <a:r>
              <a:rPr lang="uz-Cyrl-UZ" sz="3000" dirty="0">
                <a:latin typeface="Times New Roman" pitchFamily="18" charset="0"/>
                <a:cs typeface="Times New Roman" pitchFamily="18" charset="0"/>
              </a:rPr>
              <a:t>, </a:t>
            </a:r>
            <a:r>
              <a:rPr lang="uz-Cyrl-UZ" sz="3000" dirty="0" smtClean="0">
                <a:latin typeface="Times New Roman" pitchFamily="18" charset="0"/>
                <a:cs typeface="Times New Roman" pitchFamily="18" charset="0"/>
              </a:rPr>
              <a:t>ташқи қурилмалар </a:t>
            </a:r>
            <a:r>
              <a:rPr lang="uz-Cyrl-UZ" sz="3000" dirty="0">
                <a:latin typeface="Times New Roman" pitchFamily="18" charset="0"/>
                <a:cs typeface="Times New Roman" pitchFamily="18" charset="0"/>
              </a:rPr>
              <a:t>ишлаш </a:t>
            </a:r>
            <a:r>
              <a:rPr lang="uz-Cyrl-UZ" sz="3000" dirty="0" smtClean="0">
                <a:latin typeface="Times New Roman" pitchFamily="18" charset="0"/>
                <a:cs typeface="Times New Roman" pitchFamily="18" charset="0"/>
              </a:rPr>
              <a:t>ҳолатларини </a:t>
            </a:r>
            <a:r>
              <a:rPr lang="uz-Cyrl-UZ" sz="3000" dirty="0">
                <a:latin typeface="Times New Roman" pitchFamily="18" charset="0"/>
                <a:cs typeface="Times New Roman" pitchFamily="18" charset="0"/>
              </a:rPr>
              <a:t>созлаш ва улар билан </a:t>
            </a:r>
            <a:r>
              <a:rPr lang="uz-Cyrl-UZ" sz="3000" dirty="0" smtClean="0">
                <a:latin typeface="Times New Roman" pitchFamily="18" charset="0"/>
                <a:cs typeface="Times New Roman" pitchFamily="18" charset="0"/>
              </a:rPr>
              <a:t>мулоқотни </a:t>
            </a:r>
            <a:r>
              <a:rPr lang="uz-Cyrl-UZ" sz="3000" dirty="0">
                <a:latin typeface="Times New Roman" pitchFamily="18" charset="0"/>
                <a:cs typeface="Times New Roman" pitchFamily="18" charset="0"/>
              </a:rPr>
              <a:t>ў</a:t>
            </a:r>
            <a:r>
              <a:rPr lang="uz-Cyrl-UZ" sz="3000" dirty="0" smtClean="0">
                <a:latin typeface="Times New Roman" pitchFamily="18" charset="0"/>
                <a:cs typeface="Times New Roman" pitchFamily="18" charset="0"/>
              </a:rPr>
              <a:t>рнатиш</a:t>
            </a:r>
            <a:r>
              <a:rPr lang="uz-Cyrl-UZ" sz="3000" dirty="0">
                <a:latin typeface="Times New Roman" pitchFamily="18" charset="0"/>
                <a:cs typeface="Times New Roman" pitchFamily="18" charset="0"/>
              </a:rPr>
              <a:t>, </a:t>
            </a:r>
            <a:r>
              <a:rPr lang="uz-Cyrl-UZ" sz="3000" dirty="0" smtClean="0">
                <a:latin typeface="Times New Roman" pitchFamily="18" charset="0"/>
                <a:cs typeface="Times New Roman" pitchFamily="18" charset="0"/>
              </a:rPr>
              <a:t>ҳар </a:t>
            </a:r>
            <a:r>
              <a:rPr lang="uz-Cyrl-UZ" sz="3000" dirty="0">
                <a:latin typeface="Times New Roman" pitchFamily="18" charset="0"/>
                <a:cs typeface="Times New Roman" pitchFamily="18" charset="0"/>
              </a:rPr>
              <a:t>хил дастурларни ишга тушириш ва улар ишлаш </a:t>
            </a:r>
            <a:r>
              <a:rPr lang="uz-Cyrl-UZ" sz="3000" dirty="0" smtClean="0">
                <a:latin typeface="Times New Roman" pitchFamily="18" charset="0"/>
                <a:cs typeface="Times New Roman" pitchFamily="18" charset="0"/>
              </a:rPr>
              <a:t>ҳолатларини </a:t>
            </a:r>
            <a:r>
              <a:rPr lang="uz-Cyrl-UZ" sz="3000" dirty="0">
                <a:latin typeface="Times New Roman" pitchFamily="18" charset="0"/>
                <a:cs typeface="Times New Roman" pitchFamily="18" charset="0"/>
              </a:rPr>
              <a:t>таъминлаш. Операцион тизимлардан энг </a:t>
            </a:r>
            <a:r>
              <a:rPr lang="uz-Cyrl-UZ" sz="3000" dirty="0" smtClean="0">
                <a:latin typeface="Times New Roman" pitchFamily="18" charset="0"/>
                <a:cs typeface="Times New Roman" pitchFamily="18" charset="0"/>
              </a:rPr>
              <a:t>таниқлилари </a:t>
            </a:r>
            <a:r>
              <a:rPr lang="uz-Cyrl-UZ" sz="3000" dirty="0">
                <a:latin typeface="Times New Roman" pitchFamily="18" charset="0"/>
                <a:cs typeface="Times New Roman" pitchFamily="18" charset="0"/>
              </a:rPr>
              <a:t>бу </a:t>
            </a:r>
            <a:r>
              <a:rPr lang="uz-Cyrl-UZ" sz="3000" b="1" dirty="0">
                <a:latin typeface="Times New Roman" pitchFamily="18" charset="0"/>
                <a:cs typeface="Times New Roman" pitchFamily="18" charset="0"/>
              </a:rPr>
              <a:t>Microsoft</a:t>
            </a:r>
            <a:r>
              <a:rPr lang="uz-Cyrl-UZ" sz="3000" dirty="0">
                <a:latin typeface="Times New Roman" pitchFamily="18" charset="0"/>
                <a:cs typeface="Times New Roman" pitchFamily="18" charset="0"/>
              </a:rPr>
              <a:t> фирмасининг MS-DOS ва Windows дастурлари, </a:t>
            </a:r>
            <a:r>
              <a:rPr lang="uz-Cyrl-UZ" sz="3000" b="1" dirty="0">
                <a:latin typeface="Times New Roman" pitchFamily="18" charset="0"/>
                <a:cs typeface="Times New Roman" pitchFamily="18" charset="0"/>
              </a:rPr>
              <a:t>Apple</a:t>
            </a:r>
            <a:r>
              <a:rPr lang="uz-Cyrl-UZ" sz="3000" dirty="0">
                <a:latin typeface="Times New Roman" pitchFamily="18" charset="0"/>
                <a:cs typeface="Times New Roman" pitchFamily="18" charset="0"/>
              </a:rPr>
              <a:t> фирмасининг Macintosh дастури, Unix ва Linux дастурлари.</a:t>
            </a:r>
          </a:p>
          <a:p>
            <a:endParaRPr lang="uz-Cyrl-UZ" dirty="0"/>
          </a:p>
        </p:txBody>
      </p:sp>
    </p:spTree>
    <p:extLst>
      <p:ext uri="{BB962C8B-B14F-4D97-AF65-F5344CB8AC3E}">
        <p14:creationId xmlns:p14="http://schemas.microsoft.com/office/powerpoint/2010/main" val="17673486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92500"/>
          </a:bodyPr>
          <a:lstStyle/>
          <a:p>
            <a:pPr algn="just"/>
            <a:r>
              <a:rPr lang="uz-Cyrl-UZ" sz="2800" dirty="0">
                <a:latin typeface="Times New Roman" pitchFamily="18" charset="0"/>
                <a:cs typeface="Times New Roman" pitchFamily="18" charset="0"/>
              </a:rPr>
              <a:t>Дунёнинг </a:t>
            </a:r>
            <a:r>
              <a:rPr lang="uz-Cyrl-UZ" sz="2800" u="sng" dirty="0">
                <a:solidFill>
                  <a:srgbClr val="FF0000"/>
                </a:solidFill>
                <a:latin typeface="Times New Roman" pitchFamily="18" charset="0"/>
                <a:cs typeface="Times New Roman" pitchFamily="18" charset="0"/>
              </a:rPr>
              <a:t>70% </a:t>
            </a:r>
            <a:r>
              <a:rPr lang="uz-Cyrl-UZ" sz="2800" dirty="0">
                <a:latin typeface="Times New Roman" pitchFamily="18" charset="0"/>
                <a:cs typeface="Times New Roman" pitchFamily="18" charset="0"/>
              </a:rPr>
              <a:t>компьютерлари </a:t>
            </a:r>
            <a:r>
              <a:rPr lang="uz-Cyrl-UZ" sz="2800" b="1" dirty="0">
                <a:latin typeface="Times New Roman" pitchFamily="18" charset="0"/>
                <a:cs typeface="Times New Roman" pitchFamily="18" charset="0"/>
              </a:rPr>
              <a:t>Microsoft</a:t>
            </a:r>
            <a:r>
              <a:rPr lang="uz-Cyrl-UZ" sz="2800" dirty="0">
                <a:latin typeface="Times New Roman" pitchFamily="18" charset="0"/>
                <a:cs typeface="Times New Roman" pitchFamily="18" charset="0"/>
              </a:rPr>
              <a:t> корпорацияси томонидан яратилган операцион тизимлар билан жихозланган. </a:t>
            </a:r>
            <a:endParaRPr lang="uz-Cyrl-UZ" sz="2800" dirty="0" smtClean="0">
              <a:latin typeface="Times New Roman" pitchFamily="18" charset="0"/>
              <a:cs typeface="Times New Roman" pitchFamily="18" charset="0"/>
            </a:endParaRPr>
          </a:p>
          <a:p>
            <a:pPr algn="just"/>
            <a:r>
              <a:rPr lang="uz-Cyrl-UZ" sz="2800" dirty="0" smtClean="0">
                <a:latin typeface="Times New Roman" pitchFamily="18" charset="0"/>
                <a:cs typeface="Times New Roman" pitchFamily="18" charset="0"/>
              </a:rPr>
              <a:t>Булардан </a:t>
            </a:r>
            <a:r>
              <a:rPr lang="uz-Cyrl-UZ" sz="2800" dirty="0">
                <a:latin typeface="Times New Roman" pitchFamily="18" charset="0"/>
                <a:cs typeface="Times New Roman" pitchFamily="18" charset="0"/>
              </a:rPr>
              <a:t>1981 йилда яратилган - MS-DOS дастури, </a:t>
            </a:r>
            <a:endParaRPr lang="uz-Cyrl-UZ" sz="2800" dirty="0" smtClean="0">
              <a:latin typeface="Times New Roman" pitchFamily="18" charset="0"/>
              <a:cs typeface="Times New Roman" pitchFamily="18" charset="0"/>
            </a:endParaRPr>
          </a:p>
          <a:p>
            <a:pPr algn="just"/>
            <a:r>
              <a:rPr lang="uz-Cyrl-UZ" sz="2800" dirty="0" smtClean="0">
                <a:latin typeface="Times New Roman" pitchFamily="18" charset="0"/>
                <a:cs typeface="Times New Roman" pitchFamily="18" charset="0"/>
              </a:rPr>
              <a:t>1991 </a:t>
            </a:r>
            <a:r>
              <a:rPr lang="uz-Cyrl-UZ" sz="2800" dirty="0">
                <a:latin typeface="Times New Roman" pitchFamily="18" charset="0"/>
                <a:cs typeface="Times New Roman" pitchFamily="18" charset="0"/>
              </a:rPr>
              <a:t>йилда яратилган - Windows 3,1 дастури, </a:t>
            </a:r>
            <a:endParaRPr lang="uz-Cyrl-UZ" sz="2800" dirty="0" smtClean="0">
              <a:latin typeface="Times New Roman" pitchFamily="18" charset="0"/>
              <a:cs typeface="Times New Roman" pitchFamily="18" charset="0"/>
            </a:endParaRPr>
          </a:p>
          <a:p>
            <a:pPr algn="just"/>
            <a:r>
              <a:rPr lang="uz-Cyrl-UZ" sz="2800" dirty="0" smtClean="0">
                <a:latin typeface="Times New Roman" pitchFamily="18" charset="0"/>
                <a:cs typeface="Times New Roman" pitchFamily="18" charset="0"/>
              </a:rPr>
              <a:t>1995 </a:t>
            </a:r>
            <a:r>
              <a:rPr lang="uz-Cyrl-UZ" sz="2800" dirty="0">
                <a:latin typeface="Times New Roman" pitchFamily="18" charset="0"/>
                <a:cs typeface="Times New Roman" pitchFamily="18" charset="0"/>
              </a:rPr>
              <a:t>йилда яратилган - Windows 95 дастури, </a:t>
            </a:r>
            <a:endParaRPr lang="uz-Cyrl-UZ" sz="2800" dirty="0" smtClean="0">
              <a:latin typeface="Times New Roman" pitchFamily="18" charset="0"/>
              <a:cs typeface="Times New Roman" pitchFamily="18" charset="0"/>
            </a:endParaRPr>
          </a:p>
          <a:p>
            <a:pPr algn="just"/>
            <a:r>
              <a:rPr lang="uz-Cyrl-UZ" sz="2800" dirty="0" smtClean="0">
                <a:latin typeface="Times New Roman" pitchFamily="18" charset="0"/>
                <a:cs typeface="Times New Roman" pitchFamily="18" charset="0"/>
              </a:rPr>
              <a:t>1998 </a:t>
            </a:r>
            <a:r>
              <a:rPr lang="uz-Cyrl-UZ" sz="2800" dirty="0">
                <a:latin typeface="Times New Roman" pitchFamily="18" charset="0"/>
                <a:cs typeface="Times New Roman" pitchFamily="18" charset="0"/>
              </a:rPr>
              <a:t>йилда яратилган - Windows 98 дастури, </a:t>
            </a:r>
            <a:endParaRPr lang="uz-Cyrl-UZ" sz="2800" dirty="0" smtClean="0">
              <a:latin typeface="Times New Roman" pitchFamily="18" charset="0"/>
              <a:cs typeface="Times New Roman" pitchFamily="18" charset="0"/>
            </a:endParaRPr>
          </a:p>
          <a:p>
            <a:pPr algn="just"/>
            <a:r>
              <a:rPr lang="uz-Cyrl-UZ" sz="2800" dirty="0" smtClean="0">
                <a:latin typeface="Times New Roman" pitchFamily="18" charset="0"/>
                <a:cs typeface="Times New Roman" pitchFamily="18" charset="0"/>
              </a:rPr>
              <a:t>2000 </a:t>
            </a:r>
            <a:r>
              <a:rPr lang="uz-Cyrl-UZ" sz="2800" dirty="0">
                <a:latin typeface="Times New Roman" pitchFamily="18" charset="0"/>
                <a:cs typeface="Times New Roman" pitchFamily="18" charset="0"/>
              </a:rPr>
              <a:t>йилда яратилган - Windows 2000 дастури, </a:t>
            </a:r>
            <a:endParaRPr lang="uz-Cyrl-UZ" sz="2800" dirty="0" smtClean="0">
              <a:latin typeface="Times New Roman" pitchFamily="18" charset="0"/>
              <a:cs typeface="Times New Roman" pitchFamily="18" charset="0"/>
            </a:endParaRPr>
          </a:p>
          <a:p>
            <a:pPr algn="just"/>
            <a:r>
              <a:rPr lang="uz-Cyrl-UZ" sz="2800" dirty="0" smtClean="0">
                <a:latin typeface="Times New Roman" pitchFamily="18" charset="0"/>
                <a:cs typeface="Times New Roman" pitchFamily="18" charset="0"/>
              </a:rPr>
              <a:t>2001 </a:t>
            </a:r>
            <a:r>
              <a:rPr lang="uz-Cyrl-UZ" sz="2800" dirty="0">
                <a:latin typeface="Times New Roman" pitchFamily="18" charset="0"/>
                <a:cs typeface="Times New Roman" pitchFamily="18" charset="0"/>
              </a:rPr>
              <a:t>йилда яратилган - Windows Millennium Edition ва Windows XP дастурлари. Windows дастурнинг </a:t>
            </a:r>
            <a:r>
              <a:rPr lang="uz-Cyrl-UZ" sz="2800" dirty="0" smtClean="0">
                <a:latin typeface="Times New Roman" pitchFamily="18" charset="0"/>
                <a:cs typeface="Times New Roman" pitchFamily="18" charset="0"/>
              </a:rPr>
              <a:t>таниқли бўлишининг </a:t>
            </a:r>
            <a:r>
              <a:rPr lang="uz-Cyrl-UZ" sz="2800" dirty="0">
                <a:latin typeface="Times New Roman" pitchFamily="18" charset="0"/>
                <a:cs typeface="Times New Roman" pitchFamily="18" charset="0"/>
              </a:rPr>
              <a:t>асосий сабаби бу - иш жараёни соддалиги, </a:t>
            </a:r>
            <a:r>
              <a:rPr lang="uz-Cyrl-UZ" sz="2800" dirty="0" smtClean="0">
                <a:latin typeface="Times New Roman" pitchFamily="18" charset="0"/>
                <a:cs typeface="Times New Roman" pitchFamily="18" charset="0"/>
              </a:rPr>
              <a:t>кўп </a:t>
            </a:r>
            <a:r>
              <a:rPr lang="uz-Cyrl-UZ" sz="2800" dirty="0">
                <a:latin typeface="Times New Roman" pitchFamily="18" charset="0"/>
                <a:cs typeface="Times New Roman" pitchFamily="18" charset="0"/>
              </a:rPr>
              <a:t>вазифали режим, бир хил ишлаш интерфейси ва </a:t>
            </a:r>
            <a:r>
              <a:rPr lang="uz-Cyrl-UZ" sz="2800" dirty="0" smtClean="0">
                <a:latin typeface="Times New Roman" pitchFamily="18" charset="0"/>
                <a:cs typeface="Times New Roman" pitchFamily="18" charset="0"/>
              </a:rPr>
              <a:t>бошқа қулайликлар</a:t>
            </a:r>
            <a:r>
              <a:rPr lang="uz-Cyrl-UZ" sz="2800" dirty="0">
                <a:latin typeface="Times New Roman" pitchFamily="18" charset="0"/>
                <a:cs typeface="Times New Roman" pitchFamily="18" charset="0"/>
              </a:rPr>
              <a:t>.</a:t>
            </a:r>
          </a:p>
        </p:txBody>
      </p:sp>
    </p:spTree>
    <p:extLst>
      <p:ext uri="{BB962C8B-B14F-4D97-AF65-F5344CB8AC3E}">
        <p14:creationId xmlns:p14="http://schemas.microsoft.com/office/powerpoint/2010/main" val="30143195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uz-Cyrl-UZ" sz="2800" b="1" dirty="0" smtClean="0">
                <a:solidFill>
                  <a:srgbClr val="FF0000"/>
                </a:solidFill>
                <a:latin typeface="Times New Roman" pitchFamily="18" charset="0"/>
                <a:cs typeface="Times New Roman" pitchFamily="18" charset="0"/>
              </a:rPr>
              <a:t>ЭКРАННИНГ АСОСИЙ ҚИСМЛАРИ:</a:t>
            </a:r>
            <a:br>
              <a:rPr lang="uz-Cyrl-UZ" sz="2800" b="1" dirty="0" smtClean="0">
                <a:solidFill>
                  <a:srgbClr val="FF0000"/>
                </a:solidFill>
                <a:latin typeface="Times New Roman" pitchFamily="18" charset="0"/>
                <a:cs typeface="Times New Roman" pitchFamily="18" charset="0"/>
              </a:rPr>
            </a:br>
            <a:endParaRPr lang="uz-Cyrl-UZ" sz="2800" b="1" dirty="0">
              <a:solidFill>
                <a:srgbClr val="FF0000"/>
              </a:solidFill>
              <a:latin typeface="Times New Roman" pitchFamily="18" charset="0"/>
              <a:cs typeface="Times New Roman" pitchFamily="18" charset="0"/>
            </a:endParaRPr>
          </a:p>
        </p:txBody>
      </p:sp>
      <p:sp>
        <p:nvSpPr>
          <p:cNvPr id="3" name="Объект 2"/>
          <p:cNvSpPr>
            <a:spLocks noGrp="1"/>
          </p:cNvSpPr>
          <p:nvPr>
            <p:ph idx="1"/>
          </p:nvPr>
        </p:nvSpPr>
        <p:spPr>
          <a:xfrm>
            <a:off x="179512" y="980728"/>
            <a:ext cx="8784976" cy="5760640"/>
          </a:xfrm>
        </p:spPr>
        <p:txBody>
          <a:bodyPr>
            <a:normAutofit fontScale="62500" lnSpcReduction="20000"/>
          </a:bodyPr>
          <a:lstStyle/>
          <a:p>
            <a:pPr algn="just"/>
            <a:r>
              <a:rPr lang="uz-Cyrl-UZ" sz="3800" dirty="0" smtClean="0">
                <a:latin typeface="Times New Roman" pitchFamily="18" charset="0"/>
                <a:cs typeface="Times New Roman" pitchFamily="18" charset="0"/>
              </a:rPr>
              <a:t>1 </a:t>
            </a:r>
            <a:r>
              <a:rPr lang="uz-Cyrl-UZ" sz="3800" dirty="0">
                <a:latin typeface="Times New Roman" pitchFamily="18" charset="0"/>
                <a:cs typeface="Times New Roman" pitchFamily="18" charset="0"/>
              </a:rPr>
              <a:t>- </a:t>
            </a:r>
            <a:r>
              <a:rPr lang="uz-Cyrl-UZ" sz="3800" b="1" dirty="0">
                <a:solidFill>
                  <a:srgbClr val="FF0000"/>
                </a:solidFill>
                <a:latin typeface="Times New Roman" pitchFamily="18" charset="0"/>
                <a:cs typeface="Times New Roman" pitchFamily="18" charset="0"/>
              </a:rPr>
              <a:t>ИШ СТОЛ</a:t>
            </a:r>
            <a:r>
              <a:rPr lang="uz-Cyrl-UZ" sz="3800" dirty="0">
                <a:solidFill>
                  <a:srgbClr val="FF0000"/>
                </a:solidFill>
                <a:latin typeface="Times New Roman" pitchFamily="18" charset="0"/>
                <a:cs typeface="Times New Roman" pitchFamily="18" charset="0"/>
              </a:rPr>
              <a:t> </a:t>
            </a:r>
            <a:r>
              <a:rPr lang="uz-Cyrl-UZ" sz="3800" dirty="0">
                <a:latin typeface="Times New Roman" pitchFamily="18" charset="0"/>
                <a:cs typeface="Times New Roman" pitchFamily="18" charset="0"/>
              </a:rPr>
              <a:t>- экраннинг </a:t>
            </a:r>
            <a:r>
              <a:rPr lang="uz-Cyrl-UZ" sz="3800" dirty="0" smtClean="0">
                <a:latin typeface="Times New Roman" pitchFamily="18" charset="0"/>
                <a:cs typeface="Times New Roman" pitchFamily="18" charset="0"/>
              </a:rPr>
              <a:t>бўш </a:t>
            </a:r>
            <a:r>
              <a:rPr lang="uz-Cyrl-UZ" sz="3800" dirty="0">
                <a:latin typeface="Times New Roman" pitchFamily="18" charset="0"/>
                <a:cs typeface="Times New Roman" pitchFamily="18" charset="0"/>
              </a:rPr>
              <a:t>сохаси, унинг ичида </a:t>
            </a:r>
            <a:r>
              <a:rPr lang="uz-Cyrl-UZ" sz="3800" dirty="0" smtClean="0">
                <a:latin typeface="Times New Roman" pitchFamily="18" charset="0"/>
                <a:cs typeface="Times New Roman" pitchFamily="18" charset="0"/>
              </a:rPr>
              <a:t>ҳар </a:t>
            </a:r>
            <a:r>
              <a:rPr lang="uz-Cyrl-UZ" sz="3800" dirty="0">
                <a:latin typeface="Times New Roman" pitchFamily="18" charset="0"/>
                <a:cs typeface="Times New Roman" pitchFamily="18" charset="0"/>
              </a:rPr>
              <a:t>хил дастурлар </a:t>
            </a:r>
            <a:r>
              <a:rPr lang="uz-Cyrl-UZ" sz="3800" dirty="0" smtClean="0">
                <a:latin typeface="Times New Roman" pitchFamily="18" charset="0"/>
                <a:cs typeface="Times New Roman" pitchFamily="18" charset="0"/>
              </a:rPr>
              <a:t>ўзининг </a:t>
            </a:r>
            <a:r>
              <a:rPr lang="uz-Cyrl-UZ" sz="3800" dirty="0">
                <a:latin typeface="Times New Roman" pitchFamily="18" charset="0"/>
                <a:cs typeface="Times New Roman" pitchFamily="18" charset="0"/>
              </a:rPr>
              <a:t>ойнасида бажарилади. </a:t>
            </a:r>
          </a:p>
          <a:p>
            <a:pPr algn="just"/>
            <a:r>
              <a:rPr lang="uz-Cyrl-UZ" sz="3800" dirty="0">
                <a:latin typeface="Times New Roman" pitchFamily="18" charset="0"/>
                <a:cs typeface="Times New Roman" pitchFamily="18" charset="0"/>
              </a:rPr>
              <a:t>2 - </a:t>
            </a:r>
            <a:r>
              <a:rPr lang="uz-Cyrl-UZ" sz="3800" b="1" dirty="0">
                <a:solidFill>
                  <a:srgbClr val="FF0000"/>
                </a:solidFill>
                <a:latin typeface="Times New Roman" pitchFamily="18" charset="0"/>
                <a:cs typeface="Times New Roman" pitchFamily="18" charset="0"/>
              </a:rPr>
              <a:t>ПАПКА ва </a:t>
            </a:r>
            <a:r>
              <a:rPr lang="uz-Cyrl-UZ" sz="3800" b="1" dirty="0" smtClean="0">
                <a:solidFill>
                  <a:srgbClr val="FF0000"/>
                </a:solidFill>
                <a:latin typeface="Times New Roman" pitchFamily="18" charset="0"/>
                <a:cs typeface="Times New Roman" pitchFamily="18" charset="0"/>
              </a:rPr>
              <a:t>ЁРЛИҚЛАР</a:t>
            </a:r>
            <a:r>
              <a:rPr lang="uz-Cyrl-UZ" sz="3800" dirty="0" smtClean="0">
                <a:solidFill>
                  <a:srgbClr val="FF0000"/>
                </a:solidFill>
                <a:latin typeface="Times New Roman" pitchFamily="18" charset="0"/>
                <a:cs typeface="Times New Roman" pitchFamily="18" charset="0"/>
              </a:rPr>
              <a:t> </a:t>
            </a:r>
            <a:r>
              <a:rPr lang="uz-Cyrl-UZ" sz="3800" dirty="0">
                <a:latin typeface="Times New Roman" pitchFamily="18" charset="0"/>
                <a:cs typeface="Times New Roman" pitchFamily="18" charset="0"/>
              </a:rPr>
              <a:t>- </a:t>
            </a:r>
            <a:r>
              <a:rPr lang="uz-Cyrl-UZ" sz="3800" dirty="0" smtClean="0">
                <a:latin typeface="Times New Roman" pitchFamily="18" charset="0"/>
                <a:cs typeface="Times New Roman" pitchFamily="18" charset="0"/>
              </a:rPr>
              <a:t>ҳар </a:t>
            </a:r>
            <a:r>
              <a:rPr lang="uz-Cyrl-UZ" sz="3800" dirty="0">
                <a:latin typeface="Times New Roman" pitchFamily="18" charset="0"/>
                <a:cs typeface="Times New Roman" pitchFamily="18" charset="0"/>
              </a:rPr>
              <a:t>хил дастурлар ва файллар белгилари, улар ёрдамида шу дастурлар ишга туширилади ёки шу файллар </a:t>
            </a:r>
            <a:r>
              <a:rPr lang="uz-Cyrl-UZ" sz="3800" dirty="0" smtClean="0">
                <a:latin typeface="Times New Roman" pitchFamily="18" charset="0"/>
                <a:cs typeface="Times New Roman" pitchFamily="18" charset="0"/>
              </a:rPr>
              <a:t>очилади.</a:t>
            </a:r>
            <a:endParaRPr lang="uz-Cyrl-UZ" sz="3800" dirty="0">
              <a:latin typeface="Times New Roman" pitchFamily="18" charset="0"/>
              <a:cs typeface="Times New Roman" pitchFamily="18" charset="0"/>
            </a:endParaRPr>
          </a:p>
          <a:p>
            <a:pPr algn="just"/>
            <a:r>
              <a:rPr lang="uz-Cyrl-UZ" sz="3800" dirty="0">
                <a:latin typeface="Times New Roman" pitchFamily="18" charset="0"/>
                <a:cs typeface="Times New Roman" pitchFamily="18" charset="0"/>
              </a:rPr>
              <a:t>3 - </a:t>
            </a:r>
            <a:r>
              <a:rPr lang="uz-Cyrl-UZ" sz="3800" b="1" dirty="0">
                <a:solidFill>
                  <a:srgbClr val="FF0000"/>
                </a:solidFill>
                <a:latin typeface="Times New Roman" pitchFamily="18" charset="0"/>
                <a:cs typeface="Times New Roman" pitchFamily="18" charset="0"/>
              </a:rPr>
              <a:t>ДАСТУР ОЙНАЛАРИ</a:t>
            </a:r>
            <a:r>
              <a:rPr lang="uz-Cyrl-UZ" sz="3800" dirty="0">
                <a:solidFill>
                  <a:srgbClr val="FF0000"/>
                </a:solidFill>
                <a:latin typeface="Times New Roman" pitchFamily="18" charset="0"/>
                <a:cs typeface="Times New Roman" pitchFamily="18" charset="0"/>
              </a:rPr>
              <a:t> </a:t>
            </a:r>
            <a:r>
              <a:rPr lang="uz-Cyrl-UZ" sz="3800" dirty="0">
                <a:latin typeface="Times New Roman" pitchFamily="18" charset="0"/>
                <a:cs typeface="Times New Roman" pitchFamily="18" charset="0"/>
              </a:rPr>
              <a:t>- дастур бажариладиган </a:t>
            </a:r>
            <a:r>
              <a:rPr lang="uz-Cyrl-UZ" sz="3800" dirty="0" smtClean="0">
                <a:latin typeface="Times New Roman" pitchFamily="18" charset="0"/>
                <a:cs typeface="Times New Roman" pitchFamily="18" charset="0"/>
              </a:rPr>
              <a:t>ойна.</a:t>
            </a:r>
            <a:endParaRPr lang="uz-Cyrl-UZ" sz="3800" dirty="0">
              <a:latin typeface="Times New Roman" pitchFamily="18" charset="0"/>
              <a:cs typeface="Times New Roman" pitchFamily="18" charset="0"/>
            </a:endParaRPr>
          </a:p>
          <a:p>
            <a:pPr algn="just"/>
            <a:r>
              <a:rPr lang="uz-Cyrl-UZ" sz="3800" dirty="0">
                <a:latin typeface="Times New Roman" pitchFamily="18" charset="0"/>
                <a:cs typeface="Times New Roman" pitchFamily="18" charset="0"/>
              </a:rPr>
              <a:t>4 - </a:t>
            </a:r>
            <a:r>
              <a:rPr lang="uz-Cyrl-UZ" sz="3800" b="1" dirty="0">
                <a:solidFill>
                  <a:srgbClr val="FF0000"/>
                </a:solidFill>
                <a:latin typeface="Times New Roman" pitchFamily="18" charset="0"/>
                <a:cs typeface="Times New Roman" pitchFamily="18" charset="0"/>
              </a:rPr>
              <a:t>ПУСК МЕНЮСИ</a:t>
            </a:r>
            <a:r>
              <a:rPr lang="uz-Cyrl-UZ" sz="3800" dirty="0">
                <a:solidFill>
                  <a:srgbClr val="FF0000"/>
                </a:solidFill>
                <a:latin typeface="Times New Roman" pitchFamily="18" charset="0"/>
                <a:cs typeface="Times New Roman" pitchFamily="18" charset="0"/>
              </a:rPr>
              <a:t> </a:t>
            </a:r>
            <a:r>
              <a:rPr lang="uz-Cyrl-UZ" sz="3800" dirty="0">
                <a:latin typeface="Times New Roman" pitchFamily="18" charset="0"/>
                <a:cs typeface="Times New Roman" pitchFamily="18" charset="0"/>
              </a:rPr>
              <a:t>- (WINDOWS нинг асосий </a:t>
            </a:r>
            <a:r>
              <a:rPr lang="uz-Cyrl-UZ" sz="3800" dirty="0" smtClean="0">
                <a:latin typeface="Times New Roman" pitchFamily="18" charset="0"/>
                <a:cs typeface="Times New Roman" pitchFamily="18" charset="0"/>
              </a:rPr>
              <a:t>буйруқлари </a:t>
            </a:r>
            <a:r>
              <a:rPr lang="uz-Cyrl-UZ" sz="3800" dirty="0">
                <a:latin typeface="Times New Roman" pitchFamily="18" charset="0"/>
                <a:cs typeface="Times New Roman" pitchFamily="18" charset="0"/>
              </a:rPr>
              <a:t>жойлашган менюси, улар ёрдамида Windows устидан </a:t>
            </a:r>
            <a:r>
              <a:rPr lang="uz-Cyrl-UZ" sz="3800" dirty="0" smtClean="0">
                <a:latin typeface="Times New Roman" pitchFamily="18" charset="0"/>
                <a:cs typeface="Times New Roman" pitchFamily="18" charset="0"/>
              </a:rPr>
              <a:t>ҳар </a:t>
            </a:r>
            <a:r>
              <a:rPr lang="uz-Cyrl-UZ" sz="3800" dirty="0">
                <a:latin typeface="Times New Roman" pitchFamily="18" charset="0"/>
                <a:cs typeface="Times New Roman" pitchFamily="18" charset="0"/>
              </a:rPr>
              <a:t>хил амалларни бажаришиимз </a:t>
            </a:r>
            <a:r>
              <a:rPr lang="uz-Cyrl-UZ" sz="3800" dirty="0" smtClean="0">
                <a:latin typeface="Times New Roman" pitchFamily="18" charset="0"/>
                <a:cs typeface="Times New Roman" pitchFamily="18" charset="0"/>
              </a:rPr>
              <a:t>мумкин.</a:t>
            </a:r>
            <a:endParaRPr lang="uz-Cyrl-UZ" sz="3800" dirty="0">
              <a:latin typeface="Times New Roman" pitchFamily="18" charset="0"/>
              <a:cs typeface="Times New Roman" pitchFamily="18" charset="0"/>
            </a:endParaRPr>
          </a:p>
          <a:p>
            <a:pPr algn="just"/>
            <a:r>
              <a:rPr lang="uz-Cyrl-UZ" sz="3800" dirty="0">
                <a:latin typeface="Times New Roman" pitchFamily="18" charset="0"/>
                <a:cs typeface="Times New Roman" pitchFamily="18" charset="0"/>
              </a:rPr>
              <a:t>5 - </a:t>
            </a:r>
            <a:r>
              <a:rPr lang="uz-Cyrl-UZ" sz="3800" b="1" dirty="0">
                <a:solidFill>
                  <a:srgbClr val="FF0000"/>
                </a:solidFill>
                <a:latin typeface="Times New Roman" pitchFamily="18" charset="0"/>
                <a:cs typeface="Times New Roman" pitchFamily="18" charset="0"/>
              </a:rPr>
              <a:t>ВАЗИФАЛАР САТРИ</a:t>
            </a:r>
            <a:r>
              <a:rPr lang="uz-Cyrl-UZ" sz="3800" dirty="0">
                <a:solidFill>
                  <a:srgbClr val="FF0000"/>
                </a:solidFill>
                <a:latin typeface="Times New Roman" pitchFamily="18" charset="0"/>
                <a:cs typeface="Times New Roman" pitchFamily="18" charset="0"/>
              </a:rPr>
              <a:t> </a:t>
            </a:r>
            <a:r>
              <a:rPr lang="uz-Cyrl-UZ" sz="3800" dirty="0">
                <a:latin typeface="Times New Roman" pitchFamily="18" charset="0"/>
                <a:cs typeface="Times New Roman" pitchFamily="18" charset="0"/>
              </a:rPr>
              <a:t>- актив дастурар ва файллар номларни </a:t>
            </a:r>
            <a:r>
              <a:rPr lang="uz-Cyrl-UZ" sz="3800" dirty="0" smtClean="0">
                <a:latin typeface="Times New Roman" pitchFamily="18" charset="0"/>
                <a:cs typeface="Times New Roman" pitchFamily="18" charset="0"/>
              </a:rPr>
              <a:t>кўрсатувчи </a:t>
            </a:r>
            <a:r>
              <a:rPr lang="uz-Cyrl-UZ" sz="3800" dirty="0">
                <a:latin typeface="Times New Roman" pitchFamily="18" charset="0"/>
                <a:cs typeface="Times New Roman" pitchFamily="18" charset="0"/>
              </a:rPr>
              <a:t>тугмалар жойлашади ва </a:t>
            </a:r>
            <a:r>
              <a:rPr lang="uz-Cyrl-UZ" sz="3800" dirty="0" smtClean="0">
                <a:latin typeface="Times New Roman" pitchFamily="18" charset="0"/>
                <a:cs typeface="Times New Roman" pitchFamily="18" charset="0"/>
              </a:rPr>
              <a:t>улар ёрдамида </a:t>
            </a:r>
            <a:r>
              <a:rPr lang="uz-Cyrl-UZ" sz="3800" dirty="0">
                <a:latin typeface="Times New Roman" pitchFamily="18" charset="0"/>
                <a:cs typeface="Times New Roman" pitchFamily="18" charset="0"/>
              </a:rPr>
              <a:t>биттасидан </a:t>
            </a:r>
            <a:r>
              <a:rPr lang="uz-Cyrl-UZ" sz="3800" dirty="0" smtClean="0">
                <a:latin typeface="Times New Roman" pitchFamily="18" charset="0"/>
                <a:cs typeface="Times New Roman" pitchFamily="18" charset="0"/>
              </a:rPr>
              <a:t>бошқасига </a:t>
            </a:r>
            <a:r>
              <a:rPr lang="uz-Cyrl-UZ" sz="3800" dirty="0">
                <a:latin typeface="Times New Roman" pitchFamily="18" charset="0"/>
                <a:cs typeface="Times New Roman" pitchFamily="18" charset="0"/>
              </a:rPr>
              <a:t>тезкор </a:t>
            </a:r>
            <a:r>
              <a:rPr lang="uz-Cyrl-UZ" sz="3800" dirty="0" smtClean="0">
                <a:latin typeface="Times New Roman" pitchFamily="18" charset="0"/>
                <a:cs typeface="Times New Roman" pitchFamily="18" charset="0"/>
              </a:rPr>
              <a:t>ўтиш таъминланади.</a:t>
            </a:r>
            <a:endParaRPr lang="uz-Cyrl-UZ" sz="3800" dirty="0">
              <a:latin typeface="Times New Roman" pitchFamily="18" charset="0"/>
              <a:cs typeface="Times New Roman" pitchFamily="18" charset="0"/>
            </a:endParaRPr>
          </a:p>
          <a:p>
            <a:pPr algn="just"/>
            <a:r>
              <a:rPr lang="uz-Cyrl-UZ" sz="3800" dirty="0">
                <a:latin typeface="Times New Roman" pitchFamily="18" charset="0"/>
                <a:cs typeface="Times New Roman" pitchFamily="18" charset="0"/>
              </a:rPr>
              <a:t>  6 - </a:t>
            </a:r>
            <a:r>
              <a:rPr lang="uz-Cyrl-UZ" sz="3800" b="1" dirty="0">
                <a:solidFill>
                  <a:srgbClr val="FF0000"/>
                </a:solidFill>
                <a:latin typeface="Times New Roman" pitchFamily="18" charset="0"/>
                <a:cs typeface="Times New Roman" pitchFamily="18" charset="0"/>
              </a:rPr>
              <a:t>КУРСАТКИЧЛАР СОХАСИ</a:t>
            </a:r>
            <a:r>
              <a:rPr lang="uz-Cyrl-UZ" sz="3800" dirty="0">
                <a:solidFill>
                  <a:srgbClr val="FF0000"/>
                </a:solidFill>
                <a:latin typeface="Times New Roman" pitchFamily="18" charset="0"/>
                <a:cs typeface="Times New Roman" pitchFamily="18" charset="0"/>
              </a:rPr>
              <a:t> </a:t>
            </a:r>
            <a:r>
              <a:rPr lang="uz-Cyrl-UZ" sz="3800" dirty="0">
                <a:latin typeface="Times New Roman" pitchFamily="18" charset="0"/>
                <a:cs typeface="Times New Roman" pitchFamily="18" charset="0"/>
              </a:rPr>
              <a:t>- </a:t>
            </a:r>
            <a:r>
              <a:rPr lang="uz-Cyrl-UZ" sz="3800" dirty="0" smtClean="0">
                <a:latin typeface="Times New Roman" pitchFamily="18" charset="0"/>
                <a:cs typeface="Times New Roman" pitchFamily="18" charset="0"/>
              </a:rPr>
              <a:t>вақт </a:t>
            </a:r>
            <a:r>
              <a:rPr lang="uz-Cyrl-UZ" sz="3800" dirty="0">
                <a:latin typeface="Times New Roman" pitchFamily="18" charset="0"/>
                <a:cs typeface="Times New Roman" pitchFamily="18" charset="0"/>
              </a:rPr>
              <a:t>ва кун </a:t>
            </a:r>
            <a:r>
              <a:rPr lang="uz-Cyrl-UZ" sz="3800" dirty="0" smtClean="0">
                <a:latin typeface="Times New Roman" pitchFamily="18" charset="0"/>
                <a:cs typeface="Times New Roman" pitchFamily="18" charset="0"/>
              </a:rPr>
              <a:t>ҳақида </a:t>
            </a:r>
            <a:r>
              <a:rPr lang="uz-Cyrl-UZ" sz="3800" dirty="0">
                <a:latin typeface="Times New Roman" pitchFamily="18" charset="0"/>
                <a:cs typeface="Times New Roman" pitchFamily="18" charset="0"/>
              </a:rPr>
              <a:t>маълумотлар, клавиатура тил стандарти, товуш баландлиги, принтер, экран ва </a:t>
            </a:r>
            <a:r>
              <a:rPr lang="uz-Cyrl-UZ" sz="3800" dirty="0" smtClean="0">
                <a:latin typeface="Times New Roman" pitchFamily="18" charset="0"/>
                <a:cs typeface="Times New Roman" pitchFamily="18" charset="0"/>
              </a:rPr>
              <a:t>бошқа </a:t>
            </a:r>
            <a:r>
              <a:rPr lang="uz-Cyrl-UZ" sz="3800" dirty="0">
                <a:latin typeface="Times New Roman" pitchFamily="18" charset="0"/>
                <a:cs typeface="Times New Roman" pitchFamily="18" charset="0"/>
              </a:rPr>
              <a:t>қ</a:t>
            </a:r>
            <a:r>
              <a:rPr lang="uz-Cyrl-UZ" sz="3800" dirty="0" smtClean="0">
                <a:latin typeface="Times New Roman" pitchFamily="18" charset="0"/>
                <a:cs typeface="Times New Roman" pitchFamily="18" charset="0"/>
              </a:rPr>
              <a:t>урилмалар  ҳамда ҳар </a:t>
            </a:r>
            <a:r>
              <a:rPr lang="uz-Cyrl-UZ" sz="3800" dirty="0">
                <a:latin typeface="Times New Roman" pitchFamily="18" charset="0"/>
                <a:cs typeface="Times New Roman" pitchFamily="18" charset="0"/>
              </a:rPr>
              <a:t>хил дастур белгилари жойлашади, улар ёрдамида шу </a:t>
            </a:r>
            <a:r>
              <a:rPr lang="uz-Cyrl-UZ" sz="3800" dirty="0" smtClean="0">
                <a:latin typeface="Times New Roman" pitchFamily="18" charset="0"/>
                <a:cs typeface="Times New Roman" pitchFamily="18" charset="0"/>
              </a:rPr>
              <a:t>қурилмалар </a:t>
            </a:r>
            <a:r>
              <a:rPr lang="uz-Cyrl-UZ" sz="3800" dirty="0">
                <a:latin typeface="Times New Roman" pitchFamily="18" charset="0"/>
                <a:cs typeface="Times New Roman" pitchFamily="18" charset="0"/>
              </a:rPr>
              <a:t>хусусиятларини ёки шу дастурлар ишлаш </a:t>
            </a:r>
            <a:r>
              <a:rPr lang="uz-Cyrl-UZ" sz="3800" dirty="0" smtClean="0">
                <a:latin typeface="Times New Roman" pitchFamily="18" charset="0"/>
                <a:cs typeface="Times New Roman" pitchFamily="18" charset="0"/>
              </a:rPr>
              <a:t>ҳолатларини ўзгартиришимиз </a:t>
            </a:r>
            <a:r>
              <a:rPr lang="uz-Cyrl-UZ" sz="3800" dirty="0">
                <a:latin typeface="Times New Roman" pitchFamily="18" charset="0"/>
                <a:cs typeface="Times New Roman" pitchFamily="18" charset="0"/>
              </a:rPr>
              <a:t>мумкин</a:t>
            </a:r>
          </a:p>
          <a:p>
            <a:endParaRPr lang="uz-Cyrl-UZ" dirty="0"/>
          </a:p>
          <a:p>
            <a:endParaRPr lang="uz-Cyrl-UZ" dirty="0"/>
          </a:p>
        </p:txBody>
      </p:sp>
    </p:spTree>
    <p:extLst>
      <p:ext uri="{BB962C8B-B14F-4D97-AF65-F5344CB8AC3E}">
        <p14:creationId xmlns:p14="http://schemas.microsoft.com/office/powerpoint/2010/main" val="36602045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z-Cyrl-UZ" b="1" dirty="0">
                <a:solidFill>
                  <a:srgbClr val="FF0000"/>
                </a:solidFill>
                <a:latin typeface="Times New Roman" pitchFamily="18" charset="0"/>
                <a:cs typeface="Times New Roman" pitchFamily="18" charset="0"/>
              </a:rPr>
              <a:t>ЭКРАННИНГ АСОСИЙ ҚИСМЛАРИ:</a:t>
            </a:r>
            <a:endParaRPr lang="uz-Cyrl-UZ" dirty="0"/>
          </a:p>
        </p:txBody>
      </p:sp>
      <p:pic>
        <p:nvPicPr>
          <p:cNvPr id="4" name="Объект 3" descr="image002"/>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1556792"/>
            <a:ext cx="7776864" cy="4824536"/>
          </a:xfrm>
          <a:prstGeom prst="rect">
            <a:avLst/>
          </a:prstGeom>
          <a:noFill/>
          <a:ln>
            <a:noFill/>
          </a:ln>
        </p:spPr>
      </p:pic>
    </p:spTree>
    <p:extLst>
      <p:ext uri="{BB962C8B-B14F-4D97-AF65-F5344CB8AC3E}">
        <p14:creationId xmlns:p14="http://schemas.microsoft.com/office/powerpoint/2010/main" val="8837447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uz-Cyrl-UZ" b="1" dirty="0" smtClean="0">
                <a:solidFill>
                  <a:srgbClr val="FF0000"/>
                </a:solidFill>
              </a:rPr>
              <a:t/>
            </a:r>
            <a:br>
              <a:rPr lang="uz-Cyrl-UZ" b="1" dirty="0" smtClean="0">
                <a:solidFill>
                  <a:srgbClr val="FF0000"/>
                </a:solidFill>
              </a:rPr>
            </a:br>
            <a:r>
              <a:rPr lang="uz-Cyrl-UZ" b="1" dirty="0" smtClean="0">
                <a:solidFill>
                  <a:srgbClr val="FF0000"/>
                </a:solidFill>
              </a:rPr>
              <a:t>Ойнанинг </a:t>
            </a:r>
            <a:r>
              <a:rPr lang="uz-Cyrl-UZ" b="1" dirty="0">
                <a:solidFill>
                  <a:srgbClr val="FF0000"/>
                </a:solidFill>
              </a:rPr>
              <a:t>асосий </a:t>
            </a:r>
            <a:r>
              <a:rPr lang="uz-Cyrl-UZ" b="1" dirty="0" smtClean="0">
                <a:solidFill>
                  <a:srgbClr val="FF0000"/>
                </a:solidFill>
              </a:rPr>
              <a:t>қисмлари</a:t>
            </a:r>
            <a:r>
              <a:rPr lang="uz-Cyrl-UZ" b="1" dirty="0">
                <a:solidFill>
                  <a:srgbClr val="FF0000"/>
                </a:solidFill>
              </a:rPr>
              <a:t>:</a:t>
            </a:r>
            <a:r>
              <a:rPr lang="uz-Cyrl-UZ" dirty="0"/>
              <a:t/>
            </a:r>
            <a:br>
              <a:rPr lang="uz-Cyrl-UZ" dirty="0"/>
            </a:br>
            <a:endParaRPr lang="uz-Cyrl-UZ" dirty="0"/>
          </a:p>
        </p:txBody>
      </p:sp>
      <p:sp>
        <p:nvSpPr>
          <p:cNvPr id="3" name="Объект 2"/>
          <p:cNvSpPr>
            <a:spLocks noGrp="1"/>
          </p:cNvSpPr>
          <p:nvPr>
            <p:ph idx="1"/>
          </p:nvPr>
        </p:nvSpPr>
        <p:spPr>
          <a:xfrm>
            <a:off x="179512" y="980728"/>
            <a:ext cx="8784976" cy="5688632"/>
          </a:xfrm>
        </p:spPr>
        <p:txBody>
          <a:bodyPr>
            <a:normAutofit fontScale="77500" lnSpcReduction="20000"/>
          </a:bodyPr>
          <a:lstStyle/>
          <a:p>
            <a:pPr algn="just"/>
            <a:r>
              <a:rPr lang="uz-Cyrl-UZ" dirty="0">
                <a:latin typeface="Times New Roman" pitchFamily="18" charset="0"/>
                <a:cs typeface="Times New Roman" pitchFamily="18" charset="0"/>
              </a:rPr>
              <a:t>Windows дастурида </a:t>
            </a:r>
            <a:r>
              <a:rPr lang="uz-Cyrl-UZ" dirty="0" smtClean="0">
                <a:latin typeface="Times New Roman" pitchFamily="18" charset="0"/>
                <a:cs typeface="Times New Roman" pitchFamily="18" charset="0"/>
              </a:rPr>
              <a:t>ҳамма </a:t>
            </a:r>
            <a:r>
              <a:rPr lang="uz-Cyrl-UZ" dirty="0">
                <a:latin typeface="Times New Roman" pitchFamily="18" charset="0"/>
                <a:cs typeface="Times New Roman" pitchFamily="18" charset="0"/>
              </a:rPr>
              <a:t>дастур, папка ва файллар </a:t>
            </a:r>
            <a:r>
              <a:rPr lang="uz-Cyrl-UZ" dirty="0" smtClean="0">
                <a:latin typeface="Times New Roman" pitchFamily="18" charset="0"/>
                <a:cs typeface="Times New Roman" pitchFamily="18" charset="0"/>
              </a:rPr>
              <a:t>алоҳида </a:t>
            </a:r>
            <a:r>
              <a:rPr lang="uz-Cyrl-UZ" dirty="0">
                <a:latin typeface="Times New Roman" pitchFamily="18" charset="0"/>
                <a:cs typeface="Times New Roman" pitchFamily="18" charset="0"/>
              </a:rPr>
              <a:t>ў</a:t>
            </a:r>
            <a:r>
              <a:rPr lang="uz-Cyrl-UZ" dirty="0" smtClean="0">
                <a:latin typeface="Times New Roman" pitchFamily="18" charset="0"/>
                <a:cs typeface="Times New Roman" pitchFamily="18" charset="0"/>
              </a:rPr>
              <a:t>зининг </a:t>
            </a:r>
            <a:r>
              <a:rPr lang="uz-Cyrl-UZ" dirty="0">
                <a:latin typeface="Times New Roman" pitchFamily="18" charset="0"/>
                <a:cs typeface="Times New Roman" pitchFamily="18" charset="0"/>
              </a:rPr>
              <a:t>ойнасида бажарилади. </a:t>
            </a:r>
            <a:r>
              <a:rPr lang="uz-Cyrl-UZ" b="1" u="sng" dirty="0">
                <a:solidFill>
                  <a:srgbClr val="FF0000"/>
                </a:solidFill>
                <a:latin typeface="Times New Roman" pitchFamily="18" charset="0"/>
                <a:cs typeface="Times New Roman" pitchFamily="18" charset="0"/>
              </a:rPr>
              <a:t>Ойна</a:t>
            </a:r>
            <a:r>
              <a:rPr lang="uz-Cyrl-UZ" dirty="0">
                <a:latin typeface="Times New Roman" pitchFamily="18" charset="0"/>
                <a:cs typeface="Times New Roman" pitchFamily="18" charset="0"/>
              </a:rPr>
              <a:t> - бу экраннинг чегаралган </a:t>
            </a:r>
            <a:r>
              <a:rPr lang="uz-Cyrl-UZ" dirty="0" smtClean="0">
                <a:latin typeface="Times New Roman" pitchFamily="18" charset="0"/>
                <a:cs typeface="Times New Roman" pitchFamily="18" charset="0"/>
              </a:rPr>
              <a:t>тўртбурчак сохаси.</a:t>
            </a:r>
            <a:endParaRPr lang="uz-Cyrl-UZ" dirty="0">
              <a:latin typeface="Times New Roman" pitchFamily="18" charset="0"/>
              <a:cs typeface="Times New Roman" pitchFamily="18" charset="0"/>
            </a:endParaRPr>
          </a:p>
          <a:p>
            <a:pPr algn="just"/>
            <a:r>
              <a:rPr lang="uz-Cyrl-UZ" b="1" u="sng" dirty="0">
                <a:solidFill>
                  <a:srgbClr val="FF0000"/>
                </a:solidFill>
                <a:latin typeface="Times New Roman" pitchFamily="18" charset="0"/>
                <a:cs typeface="Times New Roman" pitchFamily="18" charset="0"/>
              </a:rPr>
              <a:t>НОМ САТРИ</a:t>
            </a:r>
            <a:r>
              <a:rPr lang="uz-Cyrl-UZ" u="sng" dirty="0">
                <a:solidFill>
                  <a:srgbClr val="FF0000"/>
                </a:solidFill>
                <a:latin typeface="Times New Roman" pitchFamily="18" charset="0"/>
                <a:cs typeface="Times New Roman" pitchFamily="18" charset="0"/>
              </a:rPr>
              <a:t> </a:t>
            </a:r>
            <a:r>
              <a:rPr lang="uz-Cyrl-UZ" dirty="0">
                <a:latin typeface="Times New Roman" pitchFamily="18" charset="0"/>
                <a:cs typeface="Times New Roman" pitchFamily="18" charset="0"/>
              </a:rPr>
              <a:t>-ойнанинг энг </a:t>
            </a:r>
            <a:r>
              <a:rPr lang="uz-Cyrl-UZ" dirty="0" smtClean="0">
                <a:latin typeface="Times New Roman" pitchFamily="18" charset="0"/>
                <a:cs typeface="Times New Roman" pitchFamily="18" charset="0"/>
              </a:rPr>
              <a:t>юқоридаги қисми</a:t>
            </a:r>
            <a:r>
              <a:rPr lang="uz-Cyrl-UZ" dirty="0">
                <a:latin typeface="Times New Roman" pitchFamily="18" charset="0"/>
                <a:cs typeface="Times New Roman" pitchFamily="18" charset="0"/>
              </a:rPr>
              <a:t>. Бу сатрда дастур белгиси, файл номи ва дастур номи, ойнанинг учта асосий тугмалари жойлашган </a:t>
            </a:r>
            <a:r>
              <a:rPr lang="uz-Cyrl-UZ" dirty="0" smtClean="0">
                <a:latin typeface="Times New Roman" pitchFamily="18" charset="0"/>
                <a:cs typeface="Times New Roman" pitchFamily="18" charset="0"/>
              </a:rPr>
              <a:t>бўлади</a:t>
            </a:r>
            <a:r>
              <a:rPr lang="uz-Cyrl-UZ" dirty="0">
                <a:latin typeface="Times New Roman" pitchFamily="18" charset="0"/>
                <a:cs typeface="Times New Roman" pitchFamily="18" charset="0"/>
              </a:rPr>
              <a:t>. </a:t>
            </a:r>
            <a:endParaRPr lang="uz-Cyrl-UZ" dirty="0" smtClean="0">
              <a:latin typeface="Times New Roman" pitchFamily="18" charset="0"/>
              <a:cs typeface="Times New Roman" pitchFamily="18" charset="0"/>
            </a:endParaRPr>
          </a:p>
          <a:p>
            <a:pPr algn="just"/>
            <a:r>
              <a:rPr lang="uz-Cyrl-UZ" b="1" u="sng" dirty="0" smtClean="0">
                <a:solidFill>
                  <a:srgbClr val="FF0000"/>
                </a:solidFill>
                <a:latin typeface="Times New Roman" pitchFamily="18" charset="0"/>
                <a:cs typeface="Times New Roman" pitchFamily="18" charset="0"/>
              </a:rPr>
              <a:t>МЕНЮ </a:t>
            </a:r>
            <a:r>
              <a:rPr lang="uz-Cyrl-UZ" b="1" u="sng" dirty="0">
                <a:solidFill>
                  <a:srgbClr val="FF0000"/>
                </a:solidFill>
                <a:latin typeface="Times New Roman" pitchFamily="18" charset="0"/>
                <a:cs typeface="Times New Roman" pitchFamily="18" charset="0"/>
              </a:rPr>
              <a:t>САТРИ</a:t>
            </a:r>
            <a:r>
              <a:rPr lang="uz-Cyrl-UZ" u="sng" dirty="0">
                <a:solidFill>
                  <a:srgbClr val="FF0000"/>
                </a:solidFill>
                <a:latin typeface="Times New Roman" pitchFamily="18" charset="0"/>
                <a:cs typeface="Times New Roman" pitchFamily="18" charset="0"/>
              </a:rPr>
              <a:t> </a:t>
            </a:r>
            <a:r>
              <a:rPr lang="uz-Cyrl-UZ" dirty="0">
                <a:latin typeface="Times New Roman" pitchFamily="18" charset="0"/>
                <a:cs typeface="Times New Roman" pitchFamily="18" charset="0"/>
              </a:rPr>
              <a:t>- ойнанинг бу сатри асосан ном сатри тагида жойлашади ва шу сатр ёрдамида дастурнинг </a:t>
            </a:r>
            <a:r>
              <a:rPr lang="uz-Cyrl-UZ" dirty="0" smtClean="0">
                <a:latin typeface="Times New Roman" pitchFamily="18" charset="0"/>
                <a:cs typeface="Times New Roman" pitchFamily="18" charset="0"/>
              </a:rPr>
              <a:t>ҳамма буйруқлари </a:t>
            </a:r>
            <a:r>
              <a:rPr lang="uz-Cyrl-UZ" dirty="0">
                <a:latin typeface="Times New Roman" pitchFamily="18" charset="0"/>
                <a:cs typeface="Times New Roman" pitchFamily="18" charset="0"/>
              </a:rPr>
              <a:t>билан ишлашимиз мумкин, чунки бу сатрда </a:t>
            </a:r>
            <a:r>
              <a:rPr lang="uz-Cyrl-UZ" dirty="0" smtClean="0">
                <a:latin typeface="Times New Roman" pitchFamily="18" charset="0"/>
                <a:cs typeface="Times New Roman" pitchFamily="18" charset="0"/>
              </a:rPr>
              <a:t>ҳамма буйруқлар </a:t>
            </a:r>
            <a:r>
              <a:rPr lang="uz-Cyrl-UZ" dirty="0">
                <a:latin typeface="Times New Roman" pitchFamily="18" charset="0"/>
                <a:cs typeface="Times New Roman" pitchFamily="18" charset="0"/>
              </a:rPr>
              <a:t>сараланиб </a:t>
            </a:r>
            <a:r>
              <a:rPr lang="uz-Cyrl-UZ" dirty="0" smtClean="0">
                <a:latin typeface="Times New Roman" pitchFamily="18" charset="0"/>
                <a:cs typeface="Times New Roman" pitchFamily="18" charset="0"/>
              </a:rPr>
              <a:t>гуруҳларга бўлинган</a:t>
            </a:r>
            <a:r>
              <a:rPr lang="uz-Cyrl-UZ" dirty="0">
                <a:latin typeface="Times New Roman" pitchFamily="18" charset="0"/>
                <a:cs typeface="Times New Roman" pitchFamily="18" charset="0"/>
              </a:rPr>
              <a:t>.,</a:t>
            </a:r>
          </a:p>
          <a:p>
            <a:pPr algn="just"/>
            <a:r>
              <a:rPr lang="uz-Cyrl-UZ" b="1" u="sng" dirty="0">
                <a:solidFill>
                  <a:srgbClr val="FF0000"/>
                </a:solidFill>
                <a:latin typeface="Times New Roman" pitchFamily="18" charset="0"/>
                <a:cs typeface="Times New Roman" pitchFamily="18" charset="0"/>
              </a:rPr>
              <a:t>ЁРДАМЧИ </a:t>
            </a:r>
            <a:r>
              <a:rPr lang="uz-Cyrl-UZ" b="1" u="sng" dirty="0" smtClean="0">
                <a:solidFill>
                  <a:srgbClr val="FF0000"/>
                </a:solidFill>
                <a:latin typeface="Times New Roman" pitchFamily="18" charset="0"/>
                <a:cs typeface="Times New Roman" pitchFamily="18" charset="0"/>
              </a:rPr>
              <a:t>ҚУРОЛЛАР </a:t>
            </a:r>
            <a:r>
              <a:rPr lang="uz-Cyrl-UZ" b="1" u="sng" dirty="0">
                <a:solidFill>
                  <a:srgbClr val="FF0000"/>
                </a:solidFill>
                <a:latin typeface="Times New Roman" pitchFamily="18" charset="0"/>
                <a:cs typeface="Times New Roman" pitchFamily="18" charset="0"/>
              </a:rPr>
              <a:t>(АСБОБЛАР) ТУГМАЛАРИ САТРИ</a:t>
            </a:r>
            <a:r>
              <a:rPr lang="uz-Cyrl-UZ" u="sng" dirty="0">
                <a:solidFill>
                  <a:srgbClr val="FF0000"/>
                </a:solidFill>
                <a:latin typeface="Times New Roman" pitchFamily="18" charset="0"/>
                <a:cs typeface="Times New Roman" pitchFamily="18" charset="0"/>
              </a:rPr>
              <a:t> </a:t>
            </a:r>
            <a:r>
              <a:rPr lang="uz-Cyrl-UZ" dirty="0">
                <a:latin typeface="Times New Roman" pitchFamily="18" charset="0"/>
                <a:cs typeface="Times New Roman" pitchFamily="18" charset="0"/>
              </a:rPr>
              <a:t>- ойнанинг учинчи сатри </a:t>
            </a:r>
            <a:r>
              <a:rPr lang="uz-Cyrl-UZ" dirty="0" smtClean="0">
                <a:latin typeface="Times New Roman" pitchFamily="18" charset="0"/>
                <a:cs typeface="Times New Roman" pitchFamily="18" charset="0"/>
              </a:rPr>
              <a:t>бўлиб </a:t>
            </a:r>
            <a:r>
              <a:rPr lang="uz-Cyrl-UZ" dirty="0">
                <a:latin typeface="Times New Roman" pitchFamily="18" charset="0"/>
                <a:cs typeface="Times New Roman" pitchFamily="18" charset="0"/>
              </a:rPr>
              <a:t>бу сатрда ёрдамчи </a:t>
            </a:r>
            <a:r>
              <a:rPr lang="uz-Cyrl-UZ" dirty="0" smtClean="0">
                <a:latin typeface="Times New Roman" pitchFamily="18" charset="0"/>
                <a:cs typeface="Times New Roman" pitchFamily="18" charset="0"/>
              </a:rPr>
              <a:t>қуроллар </a:t>
            </a:r>
            <a:r>
              <a:rPr lang="uz-Cyrl-UZ" dirty="0">
                <a:latin typeface="Times New Roman" pitchFamily="18" charset="0"/>
                <a:cs typeface="Times New Roman" pitchFamily="18" charset="0"/>
              </a:rPr>
              <a:t>(асбоблар) тугмалари жойлашган, улар ёрдамида дастурнинг </a:t>
            </a:r>
            <a:r>
              <a:rPr lang="uz-Cyrl-UZ" dirty="0" smtClean="0">
                <a:latin typeface="Times New Roman" pitchFamily="18" charset="0"/>
                <a:cs typeface="Times New Roman" pitchFamily="18" charset="0"/>
              </a:rPr>
              <a:t>ҳар </a:t>
            </a:r>
            <a:r>
              <a:rPr lang="uz-Cyrl-UZ" dirty="0">
                <a:latin typeface="Times New Roman" pitchFamily="18" charset="0"/>
                <a:cs typeface="Times New Roman" pitchFamily="18" charset="0"/>
              </a:rPr>
              <a:t>хил асосий ва </a:t>
            </a:r>
            <a:r>
              <a:rPr lang="uz-Cyrl-UZ" dirty="0" smtClean="0">
                <a:latin typeface="Times New Roman" pitchFamily="18" charset="0"/>
                <a:cs typeface="Times New Roman" pitchFamily="18" charset="0"/>
              </a:rPr>
              <a:t>кўп </a:t>
            </a:r>
            <a:r>
              <a:rPr lang="uz-Cyrl-UZ" dirty="0">
                <a:latin typeface="Times New Roman" pitchFamily="18" charset="0"/>
                <a:cs typeface="Times New Roman" pitchFamily="18" charset="0"/>
              </a:rPr>
              <a:t>ишлатиладиган </a:t>
            </a:r>
            <a:r>
              <a:rPr lang="uz-Cyrl-UZ" dirty="0" smtClean="0">
                <a:latin typeface="Times New Roman" pitchFamily="18" charset="0"/>
                <a:cs typeface="Times New Roman" pitchFamily="18" charset="0"/>
              </a:rPr>
              <a:t>буйруқларни </a:t>
            </a:r>
            <a:r>
              <a:rPr lang="uz-Cyrl-UZ" dirty="0">
                <a:latin typeface="Times New Roman" pitchFamily="18" charset="0"/>
                <a:cs typeface="Times New Roman" pitchFamily="18" charset="0"/>
              </a:rPr>
              <a:t>тезкор бажаришимиз мумкин.</a:t>
            </a:r>
          </a:p>
          <a:p>
            <a:endParaRPr lang="uz-Cyrl-UZ" dirty="0"/>
          </a:p>
        </p:txBody>
      </p:sp>
    </p:spTree>
    <p:extLst>
      <p:ext uri="{BB962C8B-B14F-4D97-AF65-F5344CB8AC3E}">
        <p14:creationId xmlns:p14="http://schemas.microsoft.com/office/powerpoint/2010/main" val="17610470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z-Cyrl-UZ" b="1" dirty="0">
                <a:solidFill>
                  <a:srgbClr val="FF0000"/>
                </a:solidFill>
              </a:rPr>
              <a:t>Ойнанинг асосий қисмлари:</a:t>
            </a:r>
            <a:endParaRPr lang="uz-Cyrl-UZ" dirty="0"/>
          </a:p>
        </p:txBody>
      </p:sp>
      <p:sp>
        <p:nvSpPr>
          <p:cNvPr id="3" name="Объект 2"/>
          <p:cNvSpPr>
            <a:spLocks noGrp="1"/>
          </p:cNvSpPr>
          <p:nvPr>
            <p:ph idx="1"/>
          </p:nvPr>
        </p:nvSpPr>
        <p:spPr>
          <a:xfrm>
            <a:off x="179512" y="1600200"/>
            <a:ext cx="8784976" cy="4997152"/>
          </a:xfrm>
        </p:spPr>
        <p:txBody>
          <a:bodyPr>
            <a:normAutofit fontScale="85000" lnSpcReduction="20000"/>
          </a:bodyPr>
          <a:lstStyle/>
          <a:p>
            <a:pPr algn="just"/>
            <a:r>
              <a:rPr lang="uz-Cyrl-UZ" b="1" dirty="0">
                <a:solidFill>
                  <a:srgbClr val="FF0000"/>
                </a:solidFill>
                <a:latin typeface="Times New Roman" pitchFamily="18" charset="0"/>
                <a:cs typeface="Times New Roman" pitchFamily="18" charset="0"/>
              </a:rPr>
              <a:t>ИШ СОХАСИ</a:t>
            </a:r>
            <a:r>
              <a:rPr lang="uz-Cyrl-UZ" dirty="0">
                <a:solidFill>
                  <a:srgbClr val="FF0000"/>
                </a:solidFill>
                <a:latin typeface="Times New Roman" pitchFamily="18" charset="0"/>
                <a:cs typeface="Times New Roman" pitchFamily="18" charset="0"/>
              </a:rPr>
              <a:t> </a:t>
            </a:r>
            <a:r>
              <a:rPr lang="uz-Cyrl-UZ" dirty="0">
                <a:latin typeface="Times New Roman" pitchFamily="18" charset="0"/>
                <a:cs typeface="Times New Roman" pitchFamily="18" charset="0"/>
              </a:rPr>
              <a:t>- ойнанинг асосий </a:t>
            </a:r>
            <a:r>
              <a:rPr lang="uz-Cyrl-UZ" dirty="0" smtClean="0">
                <a:latin typeface="Times New Roman" pitchFamily="18" charset="0"/>
                <a:cs typeface="Times New Roman" pitchFamily="18" charset="0"/>
              </a:rPr>
              <a:t>қисми бўлиб </a:t>
            </a:r>
            <a:r>
              <a:rPr lang="uz-Cyrl-UZ" dirty="0">
                <a:latin typeface="Times New Roman" pitchFamily="18" charset="0"/>
                <a:cs typeface="Times New Roman" pitchFamily="18" charset="0"/>
              </a:rPr>
              <a:t>унинг ичида дастур бажарилади ва маълумотлар </a:t>
            </a:r>
            <a:r>
              <a:rPr lang="uz-Cyrl-UZ" dirty="0" smtClean="0">
                <a:latin typeface="Times New Roman" pitchFamily="18" charset="0"/>
                <a:cs typeface="Times New Roman" pitchFamily="18" charset="0"/>
              </a:rPr>
              <a:t>кўрсатилади</a:t>
            </a:r>
            <a:r>
              <a:rPr lang="uz-Cyrl-UZ" dirty="0">
                <a:latin typeface="Times New Roman" pitchFamily="18" charset="0"/>
                <a:cs typeface="Times New Roman" pitchFamily="18" charset="0"/>
              </a:rPr>
              <a:t>.</a:t>
            </a:r>
          </a:p>
          <a:p>
            <a:pPr algn="just"/>
            <a:r>
              <a:rPr lang="uz-Cyrl-UZ" b="1" dirty="0">
                <a:solidFill>
                  <a:srgbClr val="FF0000"/>
                </a:solidFill>
                <a:latin typeface="Times New Roman" pitchFamily="18" charset="0"/>
                <a:cs typeface="Times New Roman" pitchFamily="18" charset="0"/>
              </a:rPr>
              <a:t>МАЪЛУМОТЛАР САТРИ</a:t>
            </a:r>
            <a:r>
              <a:rPr lang="uz-Cyrl-UZ" dirty="0">
                <a:solidFill>
                  <a:srgbClr val="FF0000"/>
                </a:solidFill>
                <a:latin typeface="Times New Roman" pitchFamily="18" charset="0"/>
                <a:cs typeface="Times New Roman" pitchFamily="18" charset="0"/>
              </a:rPr>
              <a:t> </a:t>
            </a:r>
            <a:r>
              <a:rPr lang="uz-Cyrl-UZ" dirty="0">
                <a:latin typeface="Times New Roman" pitchFamily="18" charset="0"/>
                <a:cs typeface="Times New Roman" pitchFamily="18" charset="0"/>
              </a:rPr>
              <a:t>- ойнанинг энг пастки сатри. Бу сатрда </a:t>
            </a:r>
            <a:r>
              <a:rPr lang="uz-Cyrl-UZ" dirty="0" smtClean="0">
                <a:latin typeface="Times New Roman" pitchFamily="18" charset="0"/>
                <a:cs typeface="Times New Roman" pitchFamily="18" charset="0"/>
              </a:rPr>
              <a:t>ҳар </a:t>
            </a:r>
            <a:r>
              <a:rPr lang="uz-Cyrl-UZ" dirty="0">
                <a:latin typeface="Times New Roman" pitchFamily="18" charset="0"/>
                <a:cs typeface="Times New Roman" pitchFamily="18" charset="0"/>
              </a:rPr>
              <a:t>хил </a:t>
            </a:r>
            <a:r>
              <a:rPr lang="uz-Cyrl-UZ" dirty="0" smtClean="0">
                <a:latin typeface="Times New Roman" pitchFamily="18" charset="0"/>
                <a:cs typeface="Times New Roman" pitchFamily="18" charset="0"/>
              </a:rPr>
              <a:t>қўшимча </a:t>
            </a:r>
            <a:r>
              <a:rPr lang="uz-Cyrl-UZ" dirty="0">
                <a:latin typeface="Times New Roman" pitchFamily="18" charset="0"/>
                <a:cs typeface="Times New Roman" pitchFamily="18" charset="0"/>
              </a:rPr>
              <a:t>маълумотлар </a:t>
            </a:r>
            <a:r>
              <a:rPr lang="uz-Cyrl-UZ" dirty="0" smtClean="0">
                <a:latin typeface="Times New Roman" pitchFamily="18" charset="0"/>
                <a:cs typeface="Times New Roman" pitchFamily="18" charset="0"/>
              </a:rPr>
              <a:t>кўрсатилади</a:t>
            </a:r>
            <a:endParaRPr lang="uz-Cyrl-UZ" dirty="0">
              <a:latin typeface="Times New Roman" pitchFamily="18" charset="0"/>
              <a:cs typeface="Times New Roman" pitchFamily="18" charset="0"/>
            </a:endParaRPr>
          </a:p>
          <a:p>
            <a:pPr algn="just"/>
            <a:r>
              <a:rPr lang="uz-Cyrl-UZ" b="1" dirty="0">
                <a:solidFill>
                  <a:srgbClr val="FF0000"/>
                </a:solidFill>
                <a:latin typeface="Times New Roman" pitchFamily="18" charset="0"/>
                <a:cs typeface="Times New Roman" pitchFamily="18" charset="0"/>
              </a:rPr>
              <a:t>ОЙНА ЧЕГАРАЛАРИ</a:t>
            </a:r>
            <a:r>
              <a:rPr lang="uz-Cyrl-UZ" dirty="0">
                <a:solidFill>
                  <a:srgbClr val="FF0000"/>
                </a:solidFill>
                <a:latin typeface="Times New Roman" pitchFamily="18" charset="0"/>
                <a:cs typeface="Times New Roman" pitchFamily="18" charset="0"/>
              </a:rPr>
              <a:t> </a:t>
            </a:r>
            <a:r>
              <a:rPr lang="uz-Cyrl-UZ" dirty="0">
                <a:latin typeface="Times New Roman" pitchFamily="18" charset="0"/>
                <a:cs typeface="Times New Roman" pitchFamily="18" charset="0"/>
              </a:rPr>
              <a:t>- ойнанинг </a:t>
            </a:r>
            <a:r>
              <a:rPr lang="uz-Cyrl-UZ" dirty="0" smtClean="0">
                <a:latin typeface="Times New Roman" pitchFamily="18" charset="0"/>
                <a:cs typeface="Times New Roman" pitchFamily="18" charset="0"/>
              </a:rPr>
              <a:t>тўрт </a:t>
            </a:r>
            <a:r>
              <a:rPr lang="uz-Cyrl-UZ" dirty="0">
                <a:latin typeface="Times New Roman" pitchFamily="18" charset="0"/>
                <a:cs typeface="Times New Roman" pitchFamily="18" charset="0"/>
              </a:rPr>
              <a:t>томонида жойлашган </a:t>
            </a:r>
            <a:r>
              <a:rPr lang="uz-Cyrl-UZ" dirty="0" smtClean="0">
                <a:latin typeface="Times New Roman" pitchFamily="18" charset="0"/>
                <a:cs typeface="Times New Roman" pitchFamily="18" charset="0"/>
              </a:rPr>
              <a:t>қалин чизиқли соҳалар</a:t>
            </a:r>
            <a:r>
              <a:rPr lang="uz-Cyrl-UZ" dirty="0">
                <a:latin typeface="Times New Roman" pitchFamily="18" charset="0"/>
                <a:cs typeface="Times New Roman" pitchFamily="18" charset="0"/>
              </a:rPr>
              <a:t>. </a:t>
            </a:r>
            <a:endParaRPr lang="uz-Cyrl-UZ" dirty="0" smtClean="0">
              <a:latin typeface="Times New Roman" pitchFamily="18" charset="0"/>
              <a:cs typeface="Times New Roman" pitchFamily="18" charset="0"/>
            </a:endParaRPr>
          </a:p>
          <a:p>
            <a:pPr algn="just"/>
            <a:r>
              <a:rPr lang="uz-Cyrl-UZ" b="1" dirty="0" smtClean="0">
                <a:solidFill>
                  <a:srgbClr val="FF0000"/>
                </a:solidFill>
                <a:latin typeface="Times New Roman" pitchFamily="18" charset="0"/>
                <a:cs typeface="Times New Roman" pitchFamily="18" charset="0"/>
              </a:rPr>
              <a:t>КЎРИБ ЧИҚИШ </a:t>
            </a:r>
            <a:r>
              <a:rPr lang="uz-Cyrl-UZ" b="1" dirty="0">
                <a:solidFill>
                  <a:srgbClr val="FF0000"/>
                </a:solidFill>
                <a:latin typeface="Times New Roman" pitchFamily="18" charset="0"/>
                <a:cs typeface="Times New Roman" pitchFamily="18" charset="0"/>
              </a:rPr>
              <a:t>ЧИЗГИЧЛАРИ</a:t>
            </a:r>
            <a:r>
              <a:rPr lang="uz-Cyrl-UZ" dirty="0">
                <a:solidFill>
                  <a:srgbClr val="FF0000"/>
                </a:solidFill>
                <a:latin typeface="Times New Roman" pitchFamily="18" charset="0"/>
                <a:cs typeface="Times New Roman" pitchFamily="18" charset="0"/>
              </a:rPr>
              <a:t> </a:t>
            </a:r>
            <a:r>
              <a:rPr lang="uz-Cyrl-UZ" dirty="0">
                <a:latin typeface="Times New Roman" pitchFamily="18" charset="0"/>
                <a:cs typeface="Times New Roman" pitchFamily="18" charset="0"/>
              </a:rPr>
              <a:t>- ойнанинг </a:t>
            </a:r>
            <a:r>
              <a:rPr lang="uz-Cyrl-UZ" dirty="0" smtClean="0">
                <a:latin typeface="Times New Roman" pitchFamily="18" charset="0"/>
                <a:cs typeface="Times New Roman" pitchFamily="18" charset="0"/>
              </a:rPr>
              <a:t>ўнг </a:t>
            </a:r>
            <a:r>
              <a:rPr lang="uz-Cyrl-UZ" dirty="0">
                <a:latin typeface="Times New Roman" pitchFamily="18" charset="0"/>
                <a:cs typeface="Times New Roman" pitchFamily="18" charset="0"/>
              </a:rPr>
              <a:t>ва пастки </a:t>
            </a:r>
            <a:r>
              <a:rPr lang="uz-Cyrl-UZ" dirty="0" smtClean="0">
                <a:latin typeface="Times New Roman" pitchFamily="18" charset="0"/>
                <a:cs typeface="Times New Roman" pitchFamily="18" charset="0"/>
              </a:rPr>
              <a:t>қисмларда </a:t>
            </a:r>
            <a:r>
              <a:rPr lang="uz-Cyrl-UZ" dirty="0">
                <a:latin typeface="Times New Roman" pitchFamily="18" charset="0"/>
                <a:cs typeface="Times New Roman" pitchFamily="18" charset="0"/>
              </a:rPr>
              <a:t>жойлашган сохалар. Улар ёрдамида ойна ичидаги маълумотларни </a:t>
            </a:r>
            <a:r>
              <a:rPr lang="uz-Cyrl-UZ" dirty="0" smtClean="0">
                <a:latin typeface="Times New Roman" pitchFamily="18" charset="0"/>
                <a:cs typeface="Times New Roman" pitchFamily="18" charset="0"/>
              </a:rPr>
              <a:t>тўлиқ кўриб чиқиш </a:t>
            </a:r>
            <a:r>
              <a:rPr lang="uz-Cyrl-UZ" dirty="0">
                <a:latin typeface="Times New Roman" pitchFamily="18" charset="0"/>
                <a:cs typeface="Times New Roman" pitchFamily="18" charset="0"/>
              </a:rPr>
              <a:t>мумкин., бунинг учун шу сохалардаги устки ёки пастки,чап ёки </a:t>
            </a:r>
            <a:r>
              <a:rPr lang="uz-Cyrl-UZ" dirty="0" smtClean="0">
                <a:latin typeface="Times New Roman" pitchFamily="18" charset="0"/>
                <a:cs typeface="Times New Roman" pitchFamily="18" charset="0"/>
              </a:rPr>
              <a:t>ўнг </a:t>
            </a:r>
            <a:r>
              <a:rPr lang="uz-Cyrl-UZ" dirty="0">
                <a:latin typeface="Times New Roman" pitchFamily="18" charset="0"/>
                <a:cs typeface="Times New Roman" pitchFamily="18" charset="0"/>
              </a:rPr>
              <a:t>томондаги стрелкаларни босиш керак ёки шу сохаларда жойлашган </a:t>
            </a:r>
            <a:r>
              <a:rPr lang="uz-Cyrl-UZ" dirty="0" smtClean="0">
                <a:latin typeface="Times New Roman" pitchFamily="18" charset="0"/>
                <a:cs typeface="Times New Roman" pitchFamily="18" charset="0"/>
              </a:rPr>
              <a:t>тўртбурчак кўрсаткични қўзғалтириш </a:t>
            </a:r>
            <a:r>
              <a:rPr lang="uz-Cyrl-UZ" dirty="0">
                <a:latin typeface="Times New Roman" pitchFamily="18" charset="0"/>
                <a:cs typeface="Times New Roman" pitchFamily="18" charset="0"/>
              </a:rPr>
              <a:t>керак.</a:t>
            </a:r>
          </a:p>
          <a:p>
            <a:endParaRPr lang="uz-Cyrl-UZ" dirty="0"/>
          </a:p>
        </p:txBody>
      </p:sp>
    </p:spTree>
    <p:extLst>
      <p:ext uri="{BB962C8B-B14F-4D97-AF65-F5344CB8AC3E}">
        <p14:creationId xmlns:p14="http://schemas.microsoft.com/office/powerpoint/2010/main" val="23835576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z-Cyrl-UZ" sz="2800" b="1" dirty="0" smtClean="0">
                <a:solidFill>
                  <a:srgbClr val="FF0000"/>
                </a:solidFill>
                <a:latin typeface="Times New Roman" pitchFamily="18" charset="0"/>
                <a:cs typeface="Times New Roman" pitchFamily="18" charset="0"/>
              </a:rPr>
              <a:t>ТАКРОРЛАШ УЧУН САВОЛЛАР</a:t>
            </a:r>
            <a:br>
              <a:rPr lang="uz-Cyrl-UZ" sz="2800" b="1" dirty="0" smtClean="0">
                <a:solidFill>
                  <a:srgbClr val="FF0000"/>
                </a:solidFill>
                <a:latin typeface="Times New Roman" pitchFamily="18" charset="0"/>
                <a:cs typeface="Times New Roman" pitchFamily="18" charset="0"/>
              </a:rPr>
            </a:br>
            <a:endParaRPr lang="uz-Cyrl-UZ" sz="2800" dirty="0">
              <a:solidFill>
                <a:srgbClr val="FF0000"/>
              </a:solidFill>
              <a:latin typeface="Times New Roman" pitchFamily="18" charset="0"/>
              <a:cs typeface="Times New Roman" pitchFamily="18" charset="0"/>
            </a:endParaRPr>
          </a:p>
        </p:txBody>
      </p:sp>
      <p:sp>
        <p:nvSpPr>
          <p:cNvPr id="3" name="Объект 2"/>
          <p:cNvSpPr>
            <a:spLocks noGrp="1"/>
          </p:cNvSpPr>
          <p:nvPr>
            <p:ph idx="1"/>
          </p:nvPr>
        </p:nvSpPr>
        <p:spPr>
          <a:xfrm>
            <a:off x="107504" y="1052736"/>
            <a:ext cx="8928992" cy="5472608"/>
          </a:xfrm>
        </p:spPr>
        <p:txBody>
          <a:bodyPr>
            <a:noAutofit/>
          </a:bodyPr>
          <a:lstStyle/>
          <a:p>
            <a:pPr lvl="0"/>
            <a:r>
              <a:rPr lang="uz-Cyrl-UZ" sz="2400" dirty="0" smtClean="0">
                <a:latin typeface="Times New Roman" pitchFamily="18" charset="0"/>
                <a:cs typeface="Times New Roman" pitchFamily="18" charset="0"/>
              </a:rPr>
              <a:t>Операцион </a:t>
            </a:r>
            <a:r>
              <a:rPr lang="uz-Cyrl-UZ" sz="2400" dirty="0">
                <a:latin typeface="Times New Roman" pitchFamily="18" charset="0"/>
                <a:cs typeface="Times New Roman" pitchFamily="18" charset="0"/>
              </a:rPr>
              <a:t>тизимлар </a:t>
            </a:r>
            <a:r>
              <a:rPr lang="uz-Cyrl-UZ" sz="2400" dirty="0" smtClean="0">
                <a:latin typeface="Times New Roman" pitchFamily="18" charset="0"/>
                <a:cs typeface="Times New Roman" pitchFamily="18" charset="0"/>
              </a:rPr>
              <a:t>ҳақида </a:t>
            </a:r>
            <a:r>
              <a:rPr lang="uz-Cyrl-UZ" sz="2400" dirty="0">
                <a:latin typeface="Times New Roman" pitchFamily="18" charset="0"/>
                <a:cs typeface="Times New Roman" pitchFamily="18" charset="0"/>
              </a:rPr>
              <a:t>нима биласиз?</a:t>
            </a:r>
            <a:endParaRPr lang="uz-Cyrl-UZ" sz="2400" b="1" dirty="0">
              <a:latin typeface="Times New Roman" pitchFamily="18" charset="0"/>
              <a:cs typeface="Times New Roman" pitchFamily="18" charset="0"/>
            </a:endParaRPr>
          </a:p>
          <a:p>
            <a:pPr lvl="0"/>
            <a:r>
              <a:rPr lang="ru-RU" sz="2400" dirty="0" err="1">
                <a:latin typeface="Times New Roman" pitchFamily="18" charset="0"/>
                <a:cs typeface="Times New Roman" pitchFamily="18" charset="0"/>
              </a:rPr>
              <a:t>Умумий</a:t>
            </a:r>
            <a:r>
              <a:rPr lang="ru-RU" sz="2400" dirty="0">
                <a:latin typeface="Times New Roman" pitchFamily="18" charset="0"/>
                <a:cs typeface="Times New Roman" pitchFamily="18" charset="0"/>
              </a:rPr>
              <a:t> опера</a:t>
            </a:r>
            <a:r>
              <a:rPr lang="uz-Cyrl-UZ" sz="2400" dirty="0">
                <a:latin typeface="Times New Roman" pitchFamily="18" charset="0"/>
                <a:cs typeface="Times New Roman" pitchFamily="18" charset="0"/>
              </a:rPr>
              <a:t>ц</a:t>
            </a:r>
            <a:r>
              <a:rPr lang="ru-RU" sz="2400" dirty="0">
                <a:latin typeface="Times New Roman" pitchFamily="18" charset="0"/>
                <a:cs typeface="Times New Roman" pitchFamily="18" charset="0"/>
              </a:rPr>
              <a:t>ион </a:t>
            </a:r>
            <a:r>
              <a:rPr lang="ru-RU" sz="2400" dirty="0" err="1">
                <a:latin typeface="Times New Roman" pitchFamily="18" charset="0"/>
                <a:cs typeface="Times New Roman" pitchFamily="18" charset="0"/>
              </a:rPr>
              <a:t>тизимларни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баён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қилинг</a:t>
            </a:r>
            <a:r>
              <a:rPr lang="ru-RU" sz="2400" dirty="0">
                <a:latin typeface="Times New Roman" pitchFamily="18" charset="0"/>
                <a:cs typeface="Times New Roman" pitchFamily="18" charset="0"/>
              </a:rPr>
              <a:t>.</a:t>
            </a:r>
            <a:endParaRPr lang="uz-Cyrl-UZ" sz="2400" dirty="0">
              <a:latin typeface="Times New Roman" pitchFamily="18" charset="0"/>
              <a:cs typeface="Times New Roman" pitchFamily="18" charset="0"/>
            </a:endParaRPr>
          </a:p>
          <a:p>
            <a:pPr lvl="0"/>
            <a:r>
              <a:rPr lang="uz-Cyrl-UZ" sz="2400" dirty="0">
                <a:latin typeface="Times New Roman" pitchFamily="18" charset="0"/>
                <a:cs typeface="Times New Roman" pitchFamily="18" charset="0"/>
              </a:rPr>
              <a:t>Операцион систама нима?</a:t>
            </a:r>
          </a:p>
          <a:p>
            <a:pPr lvl="0"/>
            <a:r>
              <a:rPr lang="uz-Cyrl-UZ" sz="2400" dirty="0">
                <a:latin typeface="Times New Roman" pitchFamily="18" charset="0"/>
                <a:cs typeface="Times New Roman" pitchFamily="18" charset="0"/>
              </a:rPr>
              <a:t>Операцион систамалар ва уларнинг турларини изоҳланг.</a:t>
            </a:r>
          </a:p>
          <a:p>
            <a:pPr lvl="0"/>
            <a:r>
              <a:rPr lang="uz-Cyrl-UZ" sz="2400" dirty="0">
                <a:latin typeface="Times New Roman" pitchFamily="18" charset="0"/>
                <a:cs typeface="Times New Roman" pitchFamily="18" charset="0"/>
              </a:rPr>
              <a:t>Операцион системаларнинг тарихини баён қилинг.</a:t>
            </a:r>
          </a:p>
          <a:p>
            <a:pPr lvl="0"/>
            <a:r>
              <a:rPr lang="ru-RU" sz="2400" dirty="0">
                <a:latin typeface="Times New Roman" pitchFamily="18" charset="0"/>
                <a:cs typeface="Times New Roman" pitchFamily="18" charset="0"/>
              </a:rPr>
              <a:t>Опера</a:t>
            </a:r>
            <a:r>
              <a:rPr lang="uz-Cyrl-UZ" sz="2400" dirty="0">
                <a:latin typeface="Times New Roman" pitchFamily="18" charset="0"/>
                <a:cs typeface="Times New Roman" pitchFamily="18" charset="0"/>
              </a:rPr>
              <a:t>ц</a:t>
            </a:r>
            <a:r>
              <a:rPr lang="ru-RU" sz="2400" dirty="0">
                <a:latin typeface="Times New Roman" pitchFamily="18" charset="0"/>
                <a:cs typeface="Times New Roman" pitchFamily="18" charset="0"/>
              </a:rPr>
              <a:t>ион </a:t>
            </a:r>
            <a:r>
              <a:rPr lang="ru-RU" sz="2400" dirty="0" err="1">
                <a:latin typeface="Times New Roman" pitchFamily="18" charset="0"/>
                <a:cs typeface="Times New Roman" pitchFamily="18" charset="0"/>
              </a:rPr>
              <a:t>тизимларни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танлаш</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нима</a:t>
            </a:r>
            <a:r>
              <a:rPr lang="ru-RU" sz="2400" dirty="0">
                <a:latin typeface="Times New Roman" pitchFamily="18" charset="0"/>
                <a:cs typeface="Times New Roman" pitchFamily="18" charset="0"/>
              </a:rPr>
              <a:t>?  </a:t>
            </a:r>
            <a:endParaRPr lang="uz-Cyrl-UZ" sz="2400" dirty="0">
              <a:latin typeface="Times New Roman" pitchFamily="18" charset="0"/>
              <a:cs typeface="Times New Roman" pitchFamily="18" charset="0"/>
            </a:endParaRPr>
          </a:p>
          <a:p>
            <a:pPr lvl="0"/>
            <a:r>
              <a:rPr lang="ru-RU" sz="2400" dirty="0">
                <a:latin typeface="Times New Roman" pitchFamily="18" charset="0"/>
                <a:cs typeface="Times New Roman" pitchFamily="18" charset="0"/>
              </a:rPr>
              <a:t>Опера</a:t>
            </a:r>
            <a:r>
              <a:rPr lang="uz-Cyrl-UZ" sz="2400" dirty="0">
                <a:latin typeface="Times New Roman" pitchFamily="18" charset="0"/>
                <a:cs typeface="Times New Roman" pitchFamily="18" charset="0"/>
              </a:rPr>
              <a:t>ц</a:t>
            </a:r>
            <a:r>
              <a:rPr lang="ru-RU" sz="2400" dirty="0">
                <a:latin typeface="Times New Roman" pitchFamily="18" charset="0"/>
                <a:cs typeface="Times New Roman" pitchFamily="18" charset="0"/>
              </a:rPr>
              <a:t>ион </a:t>
            </a:r>
            <a:r>
              <a:rPr lang="ru-RU" sz="2400" dirty="0" err="1">
                <a:latin typeface="Times New Roman" pitchFamily="18" charset="0"/>
                <a:cs typeface="Times New Roman" pitchFamily="18" charset="0"/>
              </a:rPr>
              <a:t>тизимларни</a:t>
            </a:r>
            <a:r>
              <a:rPr lang="ru-RU" sz="2400" dirty="0">
                <a:latin typeface="Times New Roman" pitchFamily="18" charset="0"/>
                <a:cs typeface="Times New Roman" pitchFamily="18" charset="0"/>
              </a:rPr>
              <a:t> </a:t>
            </a:r>
            <a:r>
              <a:rPr lang="uz-Cyrl-UZ" sz="2400" dirty="0">
                <a:latin typeface="Times New Roman" pitchFamily="18" charset="0"/>
                <a:cs typeface="Times New Roman" pitchFamily="18" charset="0"/>
              </a:rPr>
              <a:t>ў</a:t>
            </a:r>
            <a:r>
              <a:rPr lang="ru-RU" sz="2400" dirty="0" err="1">
                <a:latin typeface="Times New Roman" pitchFamily="18" charset="0"/>
                <a:cs typeface="Times New Roman" pitchFamily="18" charset="0"/>
              </a:rPr>
              <a:t>рнатиш</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технологиясини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баён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қилинг</a:t>
            </a:r>
            <a:r>
              <a:rPr lang="ru-RU" sz="2400" dirty="0">
                <a:latin typeface="Times New Roman" pitchFamily="18" charset="0"/>
                <a:cs typeface="Times New Roman" pitchFamily="18" charset="0"/>
              </a:rPr>
              <a:t>. </a:t>
            </a:r>
            <a:endParaRPr lang="uz-Cyrl-UZ" sz="2400" dirty="0">
              <a:latin typeface="Times New Roman" pitchFamily="18" charset="0"/>
              <a:cs typeface="Times New Roman" pitchFamily="18" charset="0"/>
            </a:endParaRPr>
          </a:p>
          <a:p>
            <a:pPr lvl="0"/>
            <a:r>
              <a:rPr lang="ru-RU" sz="2400" dirty="0" err="1">
                <a:latin typeface="Times New Roman" pitchFamily="18" charset="0"/>
                <a:cs typeface="Times New Roman" pitchFamily="18" charset="0"/>
              </a:rPr>
              <a:t>Операцион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тизимларнинг</a:t>
            </a:r>
            <a:r>
              <a:rPr lang="ru-RU"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имкониятлари</a:t>
            </a:r>
            <a:r>
              <a:rPr lang="uz-Cyrl-UZ" sz="2400" dirty="0">
                <a:latin typeface="Times New Roman" pitchFamily="18" charset="0"/>
                <a:cs typeface="Times New Roman" pitchFamily="18" charset="0"/>
              </a:rPr>
              <a:t>ни изоҳланг</a:t>
            </a:r>
            <a:r>
              <a:rPr lang="en-US" sz="2400" dirty="0">
                <a:latin typeface="Times New Roman" pitchFamily="18" charset="0"/>
                <a:cs typeface="Times New Roman" pitchFamily="18" charset="0"/>
              </a:rPr>
              <a:t>.</a:t>
            </a:r>
            <a:endParaRPr lang="uz-Cyrl-UZ" sz="2400" dirty="0">
              <a:latin typeface="Times New Roman" pitchFamily="18" charset="0"/>
              <a:cs typeface="Times New Roman" pitchFamily="18" charset="0"/>
            </a:endParaRPr>
          </a:p>
          <a:p>
            <a:pPr lvl="0"/>
            <a:r>
              <a:rPr lang="uz-Cyrl-UZ" sz="2400" dirty="0">
                <a:latin typeface="Times New Roman" pitchFamily="18" charset="0"/>
                <a:cs typeface="Times New Roman" pitchFamily="18" charset="0"/>
              </a:rPr>
              <a:t>. Windows нинг экраннинг асосий </a:t>
            </a:r>
            <a:r>
              <a:rPr lang="uz-Cyrl-UZ" sz="2400" dirty="0" smtClean="0">
                <a:latin typeface="Times New Roman" pitchFamily="18" charset="0"/>
                <a:cs typeface="Times New Roman" pitchFamily="18" charset="0"/>
              </a:rPr>
              <a:t>қисмлари ҳақида </a:t>
            </a:r>
            <a:r>
              <a:rPr lang="uz-Cyrl-UZ" sz="2400" dirty="0">
                <a:latin typeface="Times New Roman" pitchFamily="18" charset="0"/>
                <a:cs typeface="Times New Roman" pitchFamily="18" charset="0"/>
              </a:rPr>
              <a:t>нима биласиз?</a:t>
            </a:r>
          </a:p>
          <a:p>
            <a:pPr lvl="0"/>
            <a:r>
              <a:rPr lang="uz-Cyrl-UZ" sz="2400" dirty="0">
                <a:latin typeface="Times New Roman" pitchFamily="18" charset="0"/>
                <a:cs typeface="Times New Roman" pitchFamily="18" charset="0"/>
              </a:rPr>
              <a:t>. Windows нинг ойналар </a:t>
            </a:r>
            <a:r>
              <a:rPr lang="uz-Cyrl-UZ" sz="2400" dirty="0" smtClean="0">
                <a:latin typeface="Times New Roman" pitchFamily="18" charset="0"/>
                <a:cs typeface="Times New Roman" pitchFamily="18" charset="0"/>
              </a:rPr>
              <a:t>ҳақида </a:t>
            </a:r>
            <a:r>
              <a:rPr lang="uz-Cyrl-UZ" sz="2400" dirty="0">
                <a:latin typeface="Times New Roman" pitchFamily="18" charset="0"/>
                <a:cs typeface="Times New Roman" pitchFamily="18" charset="0"/>
              </a:rPr>
              <a:t>нима биласиз?</a:t>
            </a:r>
          </a:p>
          <a:p>
            <a:pPr lvl="0"/>
            <a:r>
              <a:rPr lang="uz-Cyrl-UZ" sz="2400" dirty="0">
                <a:latin typeface="Times New Roman" pitchFamily="18" charset="0"/>
                <a:cs typeface="Times New Roman" pitchFamily="18" charset="0"/>
              </a:rPr>
              <a:t>. </a:t>
            </a:r>
            <a:r>
              <a:rPr lang="uz-Cyrl-UZ" sz="2400" dirty="0" smtClean="0">
                <a:latin typeface="Times New Roman" pitchFamily="18" charset="0"/>
                <a:cs typeface="Times New Roman" pitchFamily="18" charset="0"/>
              </a:rPr>
              <a:t>Сичқонча </a:t>
            </a:r>
            <a:r>
              <a:rPr lang="uz-Cyrl-UZ" sz="2400" dirty="0">
                <a:latin typeface="Times New Roman" pitchFamily="18" charset="0"/>
                <a:cs typeface="Times New Roman" pitchFamily="18" charset="0"/>
              </a:rPr>
              <a:t>ва </a:t>
            </a:r>
            <a:r>
              <a:rPr lang="uz-Cyrl-UZ" sz="2400" dirty="0" smtClean="0">
                <a:latin typeface="Times New Roman" pitchFamily="18" charset="0"/>
                <a:cs typeface="Times New Roman" pitchFamily="18" charset="0"/>
              </a:rPr>
              <a:t>мулоқот </a:t>
            </a:r>
            <a:r>
              <a:rPr lang="uz-Cyrl-UZ" sz="2400" dirty="0">
                <a:latin typeface="Times New Roman" pitchFamily="18" charset="0"/>
                <a:cs typeface="Times New Roman" pitchFamily="18" charset="0"/>
              </a:rPr>
              <a:t>элементлари </a:t>
            </a:r>
            <a:r>
              <a:rPr lang="uz-Cyrl-UZ" sz="2400" dirty="0" smtClean="0">
                <a:latin typeface="Times New Roman" pitchFamily="18" charset="0"/>
                <a:cs typeface="Times New Roman" pitchFamily="18" charset="0"/>
              </a:rPr>
              <a:t>ҳақида </a:t>
            </a:r>
            <a:r>
              <a:rPr lang="uz-Cyrl-UZ" sz="2400" dirty="0">
                <a:latin typeface="Times New Roman" pitchFamily="18" charset="0"/>
                <a:cs typeface="Times New Roman" pitchFamily="18" charset="0"/>
              </a:rPr>
              <a:t>нима биласиз?</a:t>
            </a:r>
          </a:p>
          <a:p>
            <a:endParaRPr lang="uz-Cyrl-UZ" sz="2400" dirty="0"/>
          </a:p>
        </p:txBody>
      </p:sp>
    </p:spTree>
    <p:extLst>
      <p:ext uri="{BB962C8B-B14F-4D97-AF65-F5344CB8AC3E}">
        <p14:creationId xmlns:p14="http://schemas.microsoft.com/office/powerpoint/2010/main" val="3045376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lnSpcReduction="10000"/>
          </a:bodyPr>
          <a:lstStyle/>
          <a:p>
            <a:pPr algn="just"/>
            <a:r>
              <a:rPr lang="uz-Cyrl-UZ" sz="3000" dirty="0">
                <a:latin typeface="Times New Roman" pitchFamily="18" charset="0"/>
                <a:cs typeface="Times New Roman" pitchFamily="18" charset="0"/>
              </a:rPr>
              <a:t>Операцион система фойдаланувчи билан мулоқот ўрнатади, бошқа дастурларни бажаришга йўллайди, компьютернинг ресурсларини (тезкор хотира, дискдаги жойлар ва ҳоказо) тақсимлайди. У фойдаланувчига дастурларни ишга тушириш, турли маълумотларни уларга боғлаш ва олиш, дастур ишини бошқариш, компьютер ва уларга бирлаштирилган қурилма параметрларини ўзгартириш, ресурсларни қайта тақсимлаш имкониятини беради. Содда қилиб айтганда, шахсий компьютерда ишлаш — операцион система билан мулоқот демакдир.</a:t>
            </a:r>
            <a:endParaRPr lang="uz-Cyrl-UZ" sz="3000" b="1" dirty="0">
              <a:latin typeface="Times New Roman" pitchFamily="18" charset="0"/>
              <a:cs typeface="Times New Roman" pitchFamily="18" charset="0"/>
            </a:endParaRPr>
          </a:p>
          <a:p>
            <a:endParaRPr lang="uz-Cyrl-UZ" dirty="0"/>
          </a:p>
        </p:txBody>
      </p:sp>
    </p:spTree>
    <p:extLst>
      <p:ext uri="{BB962C8B-B14F-4D97-AF65-F5344CB8AC3E}">
        <p14:creationId xmlns:p14="http://schemas.microsoft.com/office/powerpoint/2010/main" val="194014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92500" lnSpcReduction="10000"/>
          </a:bodyPr>
          <a:lstStyle/>
          <a:p>
            <a:pPr algn="just"/>
            <a:r>
              <a:rPr lang="uz-Cyrl-UZ" sz="2800" dirty="0">
                <a:latin typeface="Times New Roman" pitchFamily="18" charset="0"/>
                <a:cs typeface="Times New Roman" pitchFamily="18" charset="0"/>
              </a:rPr>
              <a:t>Шахсий компьютерлар учун</a:t>
            </a:r>
            <a:r>
              <a:rPr lang="uz-Cyrl-UZ" sz="2800" dirty="0">
                <a:solidFill>
                  <a:srgbClr val="FF0000"/>
                </a:solidFill>
                <a:latin typeface="Times New Roman" pitchFamily="18" charset="0"/>
                <a:cs typeface="Times New Roman" pitchFamily="18" charset="0"/>
              </a:rPr>
              <a:t> </a:t>
            </a:r>
            <a:r>
              <a:rPr lang="uz-Cyrl-UZ" sz="2800" b="1" i="1" dirty="0">
                <a:solidFill>
                  <a:srgbClr val="FF0000"/>
                </a:solidFill>
                <a:latin typeface="Times New Roman" pitchFamily="18" charset="0"/>
                <a:cs typeface="Times New Roman" pitchFamily="18" charset="0"/>
              </a:rPr>
              <a:t>биринчи операцион система </a:t>
            </a:r>
            <a:r>
              <a:rPr lang="uz-Cyrl-UZ" sz="2800" dirty="0">
                <a:latin typeface="Times New Roman" pitchFamily="18" charset="0"/>
                <a:cs typeface="Times New Roman" pitchFamily="18" charset="0"/>
              </a:rPr>
              <a:t>CP/M (Control Programm for Microcompyuters) деб номланиб, у </a:t>
            </a:r>
            <a:r>
              <a:rPr lang="uz-Cyrl-UZ" sz="2800" b="1" i="1" dirty="0">
                <a:solidFill>
                  <a:srgbClr val="FF0000"/>
                </a:solidFill>
                <a:latin typeface="Times New Roman" pitchFamily="18" charset="0"/>
                <a:cs typeface="Times New Roman" pitchFamily="18" charset="0"/>
              </a:rPr>
              <a:t>1973-йилда</a:t>
            </a:r>
            <a:r>
              <a:rPr lang="uz-Cyrl-UZ" sz="2800" dirty="0">
                <a:latin typeface="Times New Roman" pitchFamily="18" charset="0"/>
                <a:cs typeface="Times New Roman" pitchFamily="18" charset="0"/>
              </a:rPr>
              <a:t> Digital Research компанияси томонидан ишлаб чиқарилган. Операцион системалар жуда кўп бўлиб, уларга </a:t>
            </a:r>
            <a:r>
              <a:rPr lang="uz-Cyrl-UZ" sz="2800" dirty="0" smtClean="0">
                <a:latin typeface="Times New Roman" pitchFamily="18" charset="0"/>
                <a:cs typeface="Times New Roman" pitchFamily="18" charset="0"/>
              </a:rPr>
              <a:t>қуйидагилари </a:t>
            </a:r>
            <a:r>
              <a:rPr lang="uz-Cyrl-UZ" sz="2800" dirty="0">
                <a:latin typeface="Times New Roman" pitchFamily="18" charset="0"/>
                <a:cs typeface="Times New Roman" pitchFamily="18" charset="0"/>
              </a:rPr>
              <a:t>мисол қилиш мумкин: </a:t>
            </a:r>
            <a:r>
              <a:rPr lang="uz-Cyrl-UZ" sz="2800" b="1" i="1" dirty="0">
                <a:solidFill>
                  <a:srgbClr val="FF0000"/>
                </a:solidFill>
                <a:latin typeface="Times New Roman" pitchFamily="18" charset="0"/>
                <a:cs typeface="Times New Roman" pitchFamily="18" charset="0"/>
              </a:rPr>
              <a:t>MS DOS, PRO DOS, OS/2, FreeBSD, MICROSOFT WINDOWS, UNIX, LINUX, MAC OS.</a:t>
            </a:r>
          </a:p>
          <a:p>
            <a:pPr algn="just"/>
            <a:r>
              <a:rPr lang="uz-Cyrl-UZ" sz="3000" dirty="0">
                <a:latin typeface="Times New Roman" pitchFamily="18" charset="0"/>
                <a:cs typeface="Times New Roman" pitchFamily="18" charset="0"/>
              </a:rPr>
              <a:t>Шахсий </a:t>
            </a:r>
            <a:r>
              <a:rPr lang="uz-Cyrl-UZ" sz="3000" dirty="0" smtClean="0">
                <a:latin typeface="Times New Roman" pitchFamily="18" charset="0"/>
                <a:cs typeface="Times New Roman" pitchFamily="18" charset="0"/>
              </a:rPr>
              <a:t>компьютерларнинг </a:t>
            </a:r>
            <a:r>
              <a:rPr lang="uz-Cyrl-UZ" sz="3000" dirty="0">
                <a:latin typeface="Times New Roman" pitchFamily="18" charset="0"/>
                <a:cs typeface="Times New Roman" pitchFamily="18" charset="0"/>
              </a:rPr>
              <a:t>операцион системалари бир неча параметрлар билан фарқ қилади. Хусусан, операцион системани қуйидаги синфларга бўлиш мумкин:</a:t>
            </a:r>
          </a:p>
          <a:p>
            <a:pPr lvl="0" algn="just"/>
            <a:r>
              <a:rPr lang="uz-Cyrl-UZ" sz="3000" b="1" i="1" dirty="0">
                <a:solidFill>
                  <a:srgbClr val="FF0000"/>
                </a:solidFill>
                <a:latin typeface="Times New Roman" pitchFamily="18" charset="0"/>
                <a:cs typeface="Times New Roman" pitchFamily="18" charset="0"/>
              </a:rPr>
              <a:t>бир масалали ва кўп масалали;</a:t>
            </a:r>
          </a:p>
          <a:p>
            <a:pPr lvl="0" algn="just"/>
            <a:r>
              <a:rPr lang="uz-Cyrl-UZ" sz="3000" b="1" i="1" dirty="0">
                <a:solidFill>
                  <a:srgbClr val="FF0000"/>
                </a:solidFill>
                <a:latin typeface="Times New Roman" pitchFamily="18" charset="0"/>
                <a:cs typeface="Times New Roman" pitchFamily="18" charset="0"/>
              </a:rPr>
              <a:t>бир фойдаланувчили ва кўп фойдаланувчили.</a:t>
            </a:r>
          </a:p>
          <a:p>
            <a:endParaRPr lang="uz-Cyrl-UZ" dirty="0"/>
          </a:p>
        </p:txBody>
      </p:sp>
    </p:spTree>
    <p:extLst>
      <p:ext uri="{BB962C8B-B14F-4D97-AF65-F5344CB8AC3E}">
        <p14:creationId xmlns:p14="http://schemas.microsoft.com/office/powerpoint/2010/main" val="584403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z-Cyrl-UZ" sz="3100" b="1" dirty="0" smtClean="0">
                <a:solidFill>
                  <a:srgbClr val="FF0000"/>
                </a:solidFill>
                <a:latin typeface="Times New Roman" pitchFamily="18" charset="0"/>
                <a:cs typeface="Times New Roman" pitchFamily="18" charset="0"/>
              </a:rPr>
              <a:t>ОПЕРАЦИОН СИСТЕМА СИФАТЛАРИ:</a:t>
            </a:r>
            <a:r>
              <a:rPr lang="uz-Cyrl-UZ" b="1" dirty="0"/>
              <a:t/>
            </a:r>
            <a:br>
              <a:rPr lang="uz-Cyrl-UZ" b="1" dirty="0"/>
            </a:br>
            <a:endParaRPr lang="uz-Cyrl-UZ" dirty="0"/>
          </a:p>
        </p:txBody>
      </p:sp>
      <p:sp>
        <p:nvSpPr>
          <p:cNvPr id="3" name="Объект 2"/>
          <p:cNvSpPr>
            <a:spLocks noGrp="1"/>
          </p:cNvSpPr>
          <p:nvPr>
            <p:ph idx="1"/>
          </p:nvPr>
        </p:nvSpPr>
        <p:spPr>
          <a:xfrm>
            <a:off x="457200" y="908720"/>
            <a:ext cx="8229600" cy="5544616"/>
          </a:xfrm>
        </p:spPr>
        <p:txBody>
          <a:bodyPr>
            <a:normAutofit fontScale="85000" lnSpcReduction="10000"/>
          </a:bodyPr>
          <a:lstStyle/>
          <a:p>
            <a:pPr lvl="0" algn="just"/>
            <a:r>
              <a:rPr lang="en-US" sz="3300" b="1" i="1" dirty="0" err="1" smtClean="0">
                <a:solidFill>
                  <a:srgbClr val="FF0000"/>
                </a:solidFill>
                <a:latin typeface="Times New Roman" pitchFamily="18" charset="0"/>
                <a:cs typeface="Times New Roman" pitchFamily="18" charset="0"/>
              </a:rPr>
              <a:t>Ишончлилик</a:t>
            </a:r>
            <a:r>
              <a:rPr lang="en-US" sz="3300" dirty="0">
                <a:solidFill>
                  <a:srgbClr val="FF0000"/>
                </a:solidFill>
                <a:latin typeface="Times New Roman" pitchFamily="18" charset="0"/>
                <a:cs typeface="Times New Roman" pitchFamily="18" charset="0"/>
              </a:rPr>
              <a:t>. </a:t>
            </a:r>
            <a:r>
              <a:rPr lang="uz-Cyrl-UZ" sz="3300" dirty="0">
                <a:latin typeface="Times New Roman" pitchFamily="18" charset="0"/>
                <a:cs typeface="Times New Roman" pitchFamily="18" charset="0"/>
              </a:rPr>
              <a:t>Система ўзи бошқараётган компьютер қурилмалари каби ишончли бўлиши керак. Агар дастурда ёки қурилмада бирор хато учраса, уни система топа олиши ва бу хатони тузатишга ҳаракат қилиши, ҳеч </a:t>
            </a:r>
            <a:r>
              <a:rPr lang="uz-Cyrl-UZ" sz="3300" dirty="0" smtClean="0">
                <a:latin typeface="Times New Roman" pitchFamily="18" charset="0"/>
                <a:cs typeface="Times New Roman" pitchFamily="18" charset="0"/>
              </a:rPr>
              <a:t>бўлмаганда</a:t>
            </a:r>
            <a:r>
              <a:rPr lang="uz-Cyrl-UZ" sz="3300" dirty="0">
                <a:latin typeface="Times New Roman" pitchFamily="18" charset="0"/>
                <a:cs typeface="Times New Roman" pitchFamily="18" charset="0"/>
              </a:rPr>
              <a:t>, шу хато туфайли фойдаланувчи дастурига етказиладиган </a:t>
            </a:r>
            <a:r>
              <a:rPr lang="uz-Cyrl-UZ" sz="3300" dirty="0" smtClean="0">
                <a:latin typeface="Times New Roman" pitchFamily="18" charset="0"/>
                <a:cs typeface="Times New Roman" pitchFamily="18" charset="0"/>
              </a:rPr>
              <a:t>зарарнинг </a:t>
            </a:r>
            <a:r>
              <a:rPr lang="uz-Cyrl-UZ" sz="3300" dirty="0">
                <a:latin typeface="Times New Roman" pitchFamily="18" charset="0"/>
                <a:cs typeface="Times New Roman" pitchFamily="18" charset="0"/>
              </a:rPr>
              <a:t>олдини олиши керак.</a:t>
            </a:r>
            <a:endParaRPr lang="uz-Cyrl-UZ" sz="3300" b="1" dirty="0">
              <a:latin typeface="Times New Roman" pitchFamily="18" charset="0"/>
              <a:cs typeface="Times New Roman" pitchFamily="18" charset="0"/>
            </a:endParaRPr>
          </a:p>
          <a:p>
            <a:pPr lvl="0" algn="just"/>
            <a:r>
              <a:rPr lang="en-US" sz="3300" b="1" i="1" dirty="0" err="1">
                <a:solidFill>
                  <a:srgbClr val="FF0000"/>
                </a:solidFill>
                <a:latin typeface="Times New Roman" pitchFamily="18" charset="0"/>
                <a:cs typeface="Times New Roman" pitchFamily="18" charset="0"/>
              </a:rPr>
              <a:t>Ҳимоялаш</a:t>
            </a:r>
            <a:r>
              <a:rPr lang="en-US" sz="3300" b="1" i="1" dirty="0">
                <a:solidFill>
                  <a:srgbClr val="FF0000"/>
                </a:solidFill>
                <a:latin typeface="Times New Roman" pitchFamily="18" charset="0"/>
                <a:cs typeface="Times New Roman" pitchFamily="18" charset="0"/>
              </a:rPr>
              <a:t>. </a:t>
            </a:r>
            <a:r>
              <a:rPr lang="uz-Cyrl-UZ" sz="3300" dirty="0">
                <a:latin typeface="Times New Roman" pitchFamily="18" charset="0"/>
                <a:cs typeface="Times New Roman" pitchFamily="18" charset="0"/>
              </a:rPr>
              <a:t>Ихтиёрий фойдаланувчи ўз ишига бошқа </a:t>
            </a:r>
            <a:r>
              <a:rPr lang="uz-Cyrl-UZ" sz="3300" dirty="0" smtClean="0">
                <a:latin typeface="Times New Roman" pitchFamily="18" charset="0"/>
                <a:cs typeface="Times New Roman" pitchFamily="18" charset="0"/>
              </a:rPr>
              <a:t>фойдаланувчиларнинг </a:t>
            </a:r>
            <a:r>
              <a:rPr lang="uz-Cyrl-UZ" sz="3300" dirty="0">
                <a:latin typeface="Times New Roman" pitchFamily="18" charset="0"/>
                <a:cs typeface="Times New Roman" pitchFamily="18" charset="0"/>
              </a:rPr>
              <a:t>монелик қилишини хоҳламайди. Шу сабабли система фойдаланувчиларни дастур ва маълумотларини ўзгалар хатолари таъсиридан ҳамда аралашувидан ҳимоя қилиши лозим.</a:t>
            </a:r>
            <a:endParaRPr lang="uz-Cyrl-UZ" sz="3300" b="1" dirty="0">
              <a:latin typeface="Times New Roman" pitchFamily="18" charset="0"/>
              <a:cs typeface="Times New Roman" pitchFamily="18" charset="0"/>
            </a:endParaRPr>
          </a:p>
          <a:p>
            <a:endParaRPr lang="uz-Cyrl-UZ" dirty="0"/>
          </a:p>
        </p:txBody>
      </p:sp>
    </p:spTree>
    <p:extLst>
      <p:ext uri="{BB962C8B-B14F-4D97-AF65-F5344CB8AC3E}">
        <p14:creationId xmlns:p14="http://schemas.microsoft.com/office/powerpoint/2010/main" val="1119156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6048672"/>
          </a:xfrm>
        </p:spPr>
        <p:txBody>
          <a:bodyPr>
            <a:normAutofit fontScale="85000" lnSpcReduction="10000"/>
          </a:bodyPr>
          <a:lstStyle/>
          <a:p>
            <a:pPr lvl="0" algn="just"/>
            <a:r>
              <a:rPr lang="ru-RU" sz="3300" b="1" i="1" u="sng" dirty="0" err="1">
                <a:solidFill>
                  <a:srgbClr val="FF0000"/>
                </a:solidFill>
                <a:latin typeface="Times New Roman" pitchFamily="18" charset="0"/>
                <a:cs typeface="Times New Roman" pitchFamily="18" charset="0"/>
              </a:rPr>
              <a:t>Самарадорлик</a:t>
            </a:r>
            <a:r>
              <a:rPr lang="ru-RU" sz="3300" u="sng" dirty="0">
                <a:latin typeface="Times New Roman" pitchFamily="18" charset="0"/>
                <a:cs typeface="Times New Roman" pitchFamily="18" charset="0"/>
              </a:rPr>
              <a:t>. </a:t>
            </a:r>
            <a:r>
              <a:rPr lang="uz-Cyrl-UZ" sz="3300" dirty="0">
                <a:latin typeface="Times New Roman" pitchFamily="18" charset="0"/>
                <a:cs typeface="Times New Roman" pitchFamily="18" charset="0"/>
              </a:rPr>
              <a:t>Одатда, операцион системанинг ўзи </a:t>
            </a:r>
            <a:r>
              <a:rPr lang="uz-Cyrl-UZ" sz="3300" dirty="0" smtClean="0">
                <a:latin typeface="Times New Roman" pitchFamily="18" charset="0"/>
                <a:cs typeface="Times New Roman" pitchFamily="18" charset="0"/>
              </a:rPr>
              <a:t>компьютернинг </a:t>
            </a:r>
            <a:r>
              <a:rPr lang="uz-Cyrl-UZ" sz="3300" dirty="0">
                <a:latin typeface="Times New Roman" pitchFamily="18" charset="0"/>
                <a:cs typeface="Times New Roman" pitchFamily="18" charset="0"/>
              </a:rPr>
              <a:t>катта ресурсини эгаллайди. Бу ресурслар фойдаланувчи </a:t>
            </a:r>
            <a:r>
              <a:rPr lang="uz-Cyrl-UZ" sz="3300" dirty="0" smtClean="0">
                <a:latin typeface="Times New Roman" pitchFamily="18" charset="0"/>
                <a:cs typeface="Times New Roman" pitchFamily="18" charset="0"/>
              </a:rPr>
              <a:t>ихтиёрига </a:t>
            </a:r>
            <a:r>
              <a:rPr lang="uz-Cyrl-UZ" sz="3300" dirty="0">
                <a:latin typeface="Times New Roman" pitchFamily="18" charset="0"/>
                <a:cs typeface="Times New Roman" pitchFamily="18" charset="0"/>
              </a:rPr>
              <a:t>берилмайди. Демак, системанинг ўзи анча ихчам </a:t>
            </a:r>
            <a:r>
              <a:rPr lang="uz-Cyrl-UZ" sz="3300" dirty="0" smtClean="0">
                <a:latin typeface="Times New Roman" pitchFamily="18" charset="0"/>
                <a:cs typeface="Times New Roman" pitchFamily="18" charset="0"/>
              </a:rPr>
              <a:t>бўлиши </a:t>
            </a:r>
            <a:r>
              <a:rPr lang="uz-Cyrl-UZ" sz="3300" dirty="0">
                <a:latin typeface="Times New Roman" pitchFamily="18" charset="0"/>
                <a:cs typeface="Times New Roman" pitchFamily="18" charset="0"/>
              </a:rPr>
              <a:t>ва </a:t>
            </a:r>
            <a:r>
              <a:rPr lang="uz-Cyrl-UZ" sz="3300" dirty="0" smtClean="0">
                <a:latin typeface="Times New Roman" pitchFamily="18" charset="0"/>
                <a:cs typeface="Times New Roman" pitchFamily="18" charset="0"/>
              </a:rPr>
              <a:t>компьютер </a:t>
            </a:r>
            <a:r>
              <a:rPr lang="uz-Cyrl-UZ" sz="3300" dirty="0">
                <a:latin typeface="Times New Roman" pitchFamily="18" charset="0"/>
                <a:cs typeface="Times New Roman" pitchFamily="18" charset="0"/>
              </a:rPr>
              <a:t>ресурсларини ҳар томонлама самарали </a:t>
            </a:r>
            <a:r>
              <a:rPr lang="uz-Cyrl-UZ" sz="3300" dirty="0" smtClean="0">
                <a:latin typeface="Times New Roman" pitchFamily="18" charset="0"/>
                <a:cs typeface="Times New Roman" pitchFamily="18" charset="0"/>
              </a:rPr>
              <a:t>бошқариши </a:t>
            </a:r>
            <a:r>
              <a:rPr lang="uz-Cyrl-UZ" sz="3300" dirty="0">
                <a:latin typeface="Times New Roman" pitchFamily="18" charset="0"/>
                <a:cs typeface="Times New Roman" pitchFamily="18" charset="0"/>
              </a:rPr>
              <a:t>лозим.</a:t>
            </a:r>
            <a:endParaRPr lang="uz-Cyrl-UZ" sz="3300" b="1" dirty="0">
              <a:latin typeface="Times New Roman" pitchFamily="18" charset="0"/>
              <a:cs typeface="Times New Roman" pitchFamily="18" charset="0"/>
            </a:endParaRPr>
          </a:p>
          <a:p>
            <a:pPr lvl="0" algn="just"/>
            <a:r>
              <a:rPr lang="ru-RU" sz="3300" b="1" i="1" u="sng" dirty="0" err="1">
                <a:solidFill>
                  <a:srgbClr val="FF0000"/>
                </a:solidFill>
                <a:latin typeface="Times New Roman" pitchFamily="18" charset="0"/>
                <a:cs typeface="Times New Roman" pitchFamily="18" charset="0"/>
              </a:rPr>
              <a:t>Қулайлик</a:t>
            </a:r>
            <a:r>
              <a:rPr lang="ru-RU" sz="3300" b="1" i="1" u="sng" dirty="0">
                <a:solidFill>
                  <a:srgbClr val="FF0000"/>
                </a:solidFill>
                <a:latin typeface="Times New Roman" pitchFamily="18" charset="0"/>
                <a:cs typeface="Times New Roman" pitchFamily="18" charset="0"/>
              </a:rPr>
              <a:t>. </a:t>
            </a:r>
            <a:r>
              <a:rPr lang="uz-Cyrl-UZ" sz="3300" dirty="0">
                <a:latin typeface="Times New Roman" pitchFamily="18" charset="0"/>
                <a:cs typeface="Times New Roman" pitchFamily="18" charset="0"/>
              </a:rPr>
              <a:t>Операцион системада кўп ҳолларда бир пайтда икки ва ундан ортиқ фойдаланувчи ишлайди. Улар операцион система орқали турли мақсадли ва турли алгоритмли масалаларни ҳал қилади. Равшанки, бундай ҳолда ҳар бир фойдаланувчига кенг қулайликлар яратилиши талаб этилади. Шу боис, мазкур хусусият операцион системанинг муҳим жиҳати ҳисобланади.</a:t>
            </a:r>
            <a:endParaRPr lang="uz-Cyrl-UZ" sz="3300" b="1" dirty="0">
              <a:latin typeface="Times New Roman" pitchFamily="18" charset="0"/>
              <a:cs typeface="Times New Roman" pitchFamily="18" charset="0"/>
            </a:endParaRPr>
          </a:p>
          <a:p>
            <a:pPr algn="just"/>
            <a:endParaRPr lang="uz-Cyrl-UZ" dirty="0"/>
          </a:p>
        </p:txBody>
      </p:sp>
    </p:spTree>
    <p:extLst>
      <p:ext uri="{BB962C8B-B14F-4D97-AF65-F5344CB8AC3E}">
        <p14:creationId xmlns:p14="http://schemas.microsoft.com/office/powerpoint/2010/main" val="3883182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z-Cyrl-UZ" dirty="0"/>
              <a:t/>
            </a:r>
            <a:br>
              <a:rPr lang="uz-Cyrl-UZ" dirty="0"/>
            </a:br>
            <a:r>
              <a:rPr lang="uz-Cyrl-UZ" sz="3100" b="1" dirty="0" smtClean="0">
                <a:solidFill>
                  <a:srgbClr val="FF0000"/>
                </a:solidFill>
                <a:latin typeface="Times New Roman" pitchFamily="18" charset="0"/>
                <a:cs typeface="Times New Roman" pitchFamily="18" charset="0"/>
              </a:rPr>
              <a:t>ОПЕРАЦИОН СИСТЕМАЛАРНИНГ  ХАРАКТЕРЛИ ТОМОНЛАРИ:</a:t>
            </a:r>
            <a:r>
              <a:rPr lang="uz-Cyrl-UZ" b="1" dirty="0"/>
              <a:t/>
            </a:r>
            <a:br>
              <a:rPr lang="uz-Cyrl-UZ" b="1" dirty="0"/>
            </a:br>
            <a:endParaRPr lang="uz-Cyrl-UZ" dirty="0"/>
          </a:p>
        </p:txBody>
      </p:sp>
      <p:sp>
        <p:nvSpPr>
          <p:cNvPr id="3" name="Объект 2"/>
          <p:cNvSpPr>
            <a:spLocks noGrp="1"/>
          </p:cNvSpPr>
          <p:nvPr>
            <p:ph idx="1"/>
          </p:nvPr>
        </p:nvSpPr>
        <p:spPr/>
        <p:txBody>
          <a:bodyPr>
            <a:normAutofit fontScale="70000" lnSpcReduction="20000"/>
          </a:bodyPr>
          <a:lstStyle/>
          <a:p>
            <a:pPr lvl="0" algn="just"/>
            <a:r>
              <a:rPr lang="uz-Cyrl-UZ" sz="3600" dirty="0" smtClean="0">
                <a:latin typeface="Times New Roman" pitchFamily="18" charset="0"/>
                <a:cs typeface="Times New Roman" pitchFamily="18" charset="0"/>
              </a:rPr>
              <a:t>маълумотларни </a:t>
            </a:r>
            <a:r>
              <a:rPr lang="uz-Cyrl-UZ" sz="3600" dirty="0">
                <a:latin typeface="Times New Roman" pitchFamily="18" charset="0"/>
                <a:cs typeface="Times New Roman" pitchFamily="18" charset="0"/>
              </a:rPr>
              <a:t>хотирада сақлашни ташкил этиш воситаси — файл системасидан фойдаланиш;</a:t>
            </a:r>
            <a:endParaRPr lang="uz-Cyrl-UZ" sz="3600" b="1" dirty="0">
              <a:latin typeface="Times New Roman" pitchFamily="18" charset="0"/>
              <a:cs typeface="Times New Roman" pitchFamily="18" charset="0"/>
            </a:endParaRPr>
          </a:p>
          <a:p>
            <a:pPr lvl="0" algn="just"/>
            <a:r>
              <a:rPr lang="uz-Cyrl-UZ" sz="3600" dirty="0">
                <a:latin typeface="Times New Roman" pitchFamily="18" charset="0"/>
                <a:cs typeface="Times New Roman" pitchFamily="18" charset="0"/>
              </a:rPr>
              <a:t>имкониятлари турлича чегараланган кўп фойдаланувчилик жиҳатининг мавжудлиги;</a:t>
            </a:r>
            <a:endParaRPr lang="uz-Cyrl-UZ" sz="3600" b="1" dirty="0">
              <a:latin typeface="Times New Roman" pitchFamily="18" charset="0"/>
              <a:cs typeface="Times New Roman" pitchFamily="18" charset="0"/>
            </a:endParaRPr>
          </a:p>
          <a:p>
            <a:pPr lvl="0" algn="just"/>
            <a:r>
              <a:rPr lang="uz-Cyrl-UZ" sz="3600" dirty="0">
                <a:latin typeface="Times New Roman" pitchFamily="18" charset="0"/>
                <a:cs typeface="Times New Roman" pitchFamily="18" charset="0"/>
              </a:rPr>
              <a:t>вақтни тақсимлаш асосидаги </a:t>
            </a:r>
            <a:r>
              <a:rPr lang="uz-Cyrl-UZ" sz="3600" dirty="0" smtClean="0">
                <a:latin typeface="Times New Roman" pitchFamily="18" charset="0"/>
                <a:cs typeface="Times New Roman" pitchFamily="18" charset="0"/>
              </a:rPr>
              <a:t>кўп масалалилик.</a:t>
            </a:r>
          </a:p>
          <a:p>
            <a:pPr marL="0" lvl="0" indent="0" algn="just">
              <a:buNone/>
            </a:pPr>
            <a:endParaRPr lang="uz-Cyrl-UZ" sz="3600" b="1" dirty="0">
              <a:latin typeface="Times New Roman" pitchFamily="18" charset="0"/>
              <a:cs typeface="Times New Roman" pitchFamily="18" charset="0"/>
            </a:endParaRPr>
          </a:p>
          <a:p>
            <a:pPr marL="0" indent="0" algn="ctr">
              <a:buNone/>
            </a:pPr>
            <a:r>
              <a:rPr lang="uz-Cyrl-UZ" sz="3600" b="1" u="sng" dirty="0">
                <a:latin typeface="Times New Roman" pitchFamily="18" charset="0"/>
                <a:cs typeface="Times New Roman" pitchFamily="18" charset="0"/>
              </a:rPr>
              <a:t>Ҳар қандай операцион система, асосан, қуйидаги 3 та вазифани бажаради:</a:t>
            </a:r>
          </a:p>
          <a:p>
            <a:pPr lvl="0" algn="just"/>
            <a:r>
              <a:rPr lang="uz-Cyrl-UZ" sz="3600" dirty="0">
                <a:latin typeface="Times New Roman" pitchFamily="18" charset="0"/>
                <a:cs typeface="Times New Roman" pitchFamily="18" charset="0"/>
              </a:rPr>
              <a:t>қурилмаларни (принтер, клавиатура, диск юритувчи ва бошқалар) бошқариш;</a:t>
            </a:r>
            <a:endParaRPr lang="uz-Cyrl-UZ" sz="3600" b="1" dirty="0">
              <a:latin typeface="Times New Roman" pitchFamily="18" charset="0"/>
              <a:cs typeface="Times New Roman" pitchFamily="18" charset="0"/>
            </a:endParaRPr>
          </a:p>
          <a:p>
            <a:pPr lvl="0" algn="just"/>
            <a:r>
              <a:rPr lang="uz-Cyrl-UZ" sz="3600" dirty="0" smtClean="0">
                <a:latin typeface="Times New Roman" pitchFamily="18" charset="0"/>
                <a:cs typeface="Times New Roman" pitchFamily="18" charset="0"/>
              </a:rPr>
              <a:t>дастурларни </a:t>
            </a:r>
            <a:r>
              <a:rPr lang="uz-Cyrl-UZ" sz="3600" dirty="0">
                <a:latin typeface="Times New Roman" pitchFamily="18" charset="0"/>
                <a:cs typeface="Times New Roman" pitchFamily="18" charset="0"/>
              </a:rPr>
              <a:t>бошқариш (юклаш, бажариш ва бошқалар);</a:t>
            </a:r>
            <a:endParaRPr lang="uz-Cyrl-UZ" sz="3600" b="1" dirty="0">
              <a:latin typeface="Times New Roman" pitchFamily="18" charset="0"/>
              <a:cs typeface="Times New Roman" pitchFamily="18" charset="0"/>
            </a:endParaRPr>
          </a:p>
          <a:p>
            <a:pPr lvl="0" algn="just"/>
            <a:r>
              <a:rPr lang="uz-Cyrl-UZ" sz="3600" dirty="0">
                <a:latin typeface="Times New Roman" pitchFamily="18" charset="0"/>
                <a:cs typeface="Times New Roman" pitchFamily="18" charset="0"/>
              </a:rPr>
              <a:t>буйруқлар ва </a:t>
            </a:r>
            <a:r>
              <a:rPr lang="uz-Cyrl-UZ" sz="3600" dirty="0" smtClean="0">
                <a:latin typeface="Times New Roman" pitchFamily="18" charset="0"/>
                <a:cs typeface="Times New Roman" pitchFamily="18" charset="0"/>
              </a:rPr>
              <a:t>кўрсатмаларни </a:t>
            </a:r>
            <a:r>
              <a:rPr lang="uz-Cyrl-UZ" sz="3600" dirty="0">
                <a:latin typeface="Times New Roman" pitchFamily="18" charset="0"/>
                <a:cs typeface="Times New Roman" pitchFamily="18" charset="0"/>
              </a:rPr>
              <a:t>бажариш.</a:t>
            </a:r>
            <a:endParaRPr lang="uz-Cyrl-UZ" sz="3600" b="1" dirty="0">
              <a:latin typeface="Times New Roman" pitchFamily="18" charset="0"/>
              <a:cs typeface="Times New Roman" pitchFamily="18" charset="0"/>
            </a:endParaRPr>
          </a:p>
          <a:p>
            <a:endParaRPr lang="uz-Cyrl-UZ" dirty="0"/>
          </a:p>
        </p:txBody>
      </p:sp>
    </p:spTree>
    <p:extLst>
      <p:ext uri="{BB962C8B-B14F-4D97-AF65-F5344CB8AC3E}">
        <p14:creationId xmlns:p14="http://schemas.microsoft.com/office/powerpoint/2010/main" val="533852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uz-Cyrl-UZ" sz="3100" b="1" dirty="0" smtClean="0">
                <a:solidFill>
                  <a:srgbClr val="FF0000"/>
                </a:solidFill>
                <a:latin typeface="Times New Roman" pitchFamily="18" charset="0"/>
                <a:cs typeface="Times New Roman" pitchFamily="18" charset="0"/>
              </a:rPr>
              <a:t>ОТ РИВОЖЛАНИШ БОСҚИЧЛАРИ.</a:t>
            </a:r>
            <a:r>
              <a:rPr lang="uz-Cyrl-UZ" sz="2800" dirty="0" smtClean="0">
                <a:solidFill>
                  <a:srgbClr val="FF0000"/>
                </a:solidFill>
                <a:latin typeface="Times New Roman" pitchFamily="18" charset="0"/>
                <a:cs typeface="Times New Roman" pitchFamily="18" charset="0"/>
              </a:rPr>
              <a:t/>
            </a:r>
            <a:br>
              <a:rPr lang="uz-Cyrl-UZ" sz="2800" dirty="0" smtClean="0">
                <a:solidFill>
                  <a:srgbClr val="FF0000"/>
                </a:solidFill>
                <a:latin typeface="Times New Roman" pitchFamily="18" charset="0"/>
                <a:cs typeface="Times New Roman" pitchFamily="18" charset="0"/>
              </a:rPr>
            </a:br>
            <a:endParaRPr lang="uz-Cyrl-UZ" sz="2800" dirty="0">
              <a:solidFill>
                <a:srgbClr val="FF0000"/>
              </a:solidFill>
              <a:latin typeface="Times New Roman" pitchFamily="18" charset="0"/>
              <a:cs typeface="Times New Roman" pitchFamily="18" charset="0"/>
            </a:endParaRPr>
          </a:p>
        </p:txBody>
      </p:sp>
      <p:sp>
        <p:nvSpPr>
          <p:cNvPr id="3" name="Объект 2"/>
          <p:cNvSpPr>
            <a:spLocks noGrp="1"/>
          </p:cNvSpPr>
          <p:nvPr>
            <p:ph idx="1"/>
          </p:nvPr>
        </p:nvSpPr>
        <p:spPr>
          <a:xfrm>
            <a:off x="457200" y="1052736"/>
            <a:ext cx="8229600" cy="5544616"/>
          </a:xfrm>
        </p:spPr>
        <p:txBody>
          <a:bodyPr>
            <a:normAutofit fontScale="85000" lnSpcReduction="20000"/>
          </a:bodyPr>
          <a:lstStyle/>
          <a:p>
            <a:pPr algn="ctr"/>
            <a:r>
              <a:rPr lang="uz-Cyrl-UZ" sz="3000" b="1" u="sng" dirty="0" smtClean="0">
                <a:latin typeface="Times New Roman" pitchFamily="18" charset="0"/>
                <a:cs typeface="Times New Roman" pitchFamily="18" charset="0"/>
              </a:rPr>
              <a:t>Биринчи </a:t>
            </a:r>
            <a:r>
              <a:rPr lang="uz-Cyrl-UZ" sz="3000" b="1" u="sng" dirty="0">
                <a:latin typeface="Times New Roman" pitchFamily="18" charset="0"/>
                <a:cs typeface="Times New Roman" pitchFamily="18" charset="0"/>
              </a:rPr>
              <a:t>давр (1945-1955 йиллар).</a:t>
            </a:r>
            <a:endParaRPr lang="uz-Cyrl-UZ" sz="3000" u="sng" dirty="0">
              <a:latin typeface="Times New Roman" pitchFamily="18" charset="0"/>
              <a:cs typeface="Times New Roman" pitchFamily="18" charset="0"/>
            </a:endParaRPr>
          </a:p>
          <a:p>
            <a:pPr algn="just"/>
            <a:r>
              <a:rPr lang="uz-Cyrl-UZ" sz="3000" dirty="0">
                <a:latin typeface="Times New Roman" pitchFamily="18" charset="0"/>
                <a:cs typeface="Times New Roman" pitchFamily="18" charset="0"/>
              </a:rPr>
              <a:t>Ҳаммага маълумки, </a:t>
            </a:r>
            <a:r>
              <a:rPr lang="uz-Cyrl-UZ" sz="3000" b="1" dirty="0">
                <a:solidFill>
                  <a:srgbClr val="FF0000"/>
                </a:solidFill>
                <a:latin typeface="Times New Roman" pitchFamily="18" charset="0"/>
                <a:cs typeface="Times New Roman" pitchFamily="18" charset="0"/>
              </a:rPr>
              <a:t>компьютер</a:t>
            </a:r>
            <a:r>
              <a:rPr lang="uz-Cyrl-UZ" sz="3000" dirty="0">
                <a:latin typeface="Times New Roman" pitchFamily="18" charset="0"/>
                <a:cs typeface="Times New Roman" pitchFamily="18" charset="0"/>
              </a:rPr>
              <a:t> инглиз математиги Чарлз Бебич томонидан 18-аср охирида кашф этилди. Унинг “аналитик машина”си ҳақиқатда ишлай олмади, чунки у вақтдаги технологиялар ҳисоблаш техникаси учун зарур бўлган аниқ механика деталларини тайёрлаш бўйича зарур талабларни қондирадиган технологиялар мавжуд бўлмаган. Яна энг асосий нарса, у вақтда компьютер операцион тизимга эга бўлмаган</a:t>
            </a:r>
            <a:r>
              <a:rPr lang="uz-Cyrl-UZ" sz="3000" dirty="0" smtClean="0">
                <a:latin typeface="Times New Roman" pitchFamily="18" charset="0"/>
                <a:cs typeface="Times New Roman" pitchFamily="18" charset="0"/>
              </a:rPr>
              <a:t>.</a:t>
            </a:r>
          </a:p>
          <a:p>
            <a:pPr algn="just"/>
            <a:r>
              <a:rPr lang="uz-Cyrl-UZ" sz="3300" dirty="0">
                <a:latin typeface="Times New Roman" pitchFamily="18" charset="0"/>
                <a:cs typeface="Times New Roman" pitchFamily="18" charset="0"/>
              </a:rPr>
              <a:t>Бу давр охирида биринчи тизимли дастурий таъминот юзага келди; </a:t>
            </a:r>
            <a:r>
              <a:rPr lang="uz-Cyrl-UZ" sz="3300" dirty="0">
                <a:solidFill>
                  <a:srgbClr val="FF0000"/>
                </a:solidFill>
                <a:latin typeface="Times New Roman" pitchFamily="18" charset="0"/>
                <a:cs typeface="Times New Roman" pitchFamily="18" charset="0"/>
              </a:rPr>
              <a:t>1951-1952</a:t>
            </a:r>
            <a:r>
              <a:rPr lang="uz-Cyrl-UZ" sz="3300" dirty="0">
                <a:latin typeface="Times New Roman" pitchFamily="18" charset="0"/>
                <a:cs typeface="Times New Roman" pitchFamily="18" charset="0"/>
              </a:rPr>
              <a:t> йиллар символли тиллар (Фортран ва бошқ) дан биринчи </a:t>
            </a:r>
            <a:r>
              <a:rPr lang="uz-Cyrl-UZ" sz="3300" dirty="0" smtClean="0">
                <a:solidFill>
                  <a:srgbClr val="FF0000"/>
                </a:solidFill>
                <a:latin typeface="Times New Roman" pitchFamily="18" charset="0"/>
                <a:cs typeface="Times New Roman" pitchFamily="18" charset="0"/>
              </a:rPr>
              <a:t>компилятор</a:t>
            </a:r>
            <a:r>
              <a:rPr lang="uz-Cyrl-UZ" sz="3300" dirty="0" smtClean="0">
                <a:latin typeface="Times New Roman" pitchFamily="18" charset="0"/>
                <a:cs typeface="Times New Roman" pitchFamily="18" charset="0"/>
              </a:rPr>
              <a:t> </a:t>
            </a:r>
            <a:r>
              <a:rPr lang="uz-Cyrl-UZ" sz="3300" dirty="0">
                <a:latin typeface="Times New Roman" pitchFamily="18" charset="0"/>
                <a:cs typeface="Times New Roman" pitchFamily="18" charset="0"/>
              </a:rPr>
              <a:t>версиялари юзага келди, </a:t>
            </a:r>
            <a:r>
              <a:rPr lang="uz-Cyrl-UZ" sz="3300" dirty="0" smtClean="0">
                <a:solidFill>
                  <a:srgbClr val="FF0000"/>
                </a:solidFill>
                <a:latin typeface="Times New Roman" pitchFamily="18" charset="0"/>
                <a:cs typeface="Times New Roman" pitchFamily="18" charset="0"/>
              </a:rPr>
              <a:t>1954 й </a:t>
            </a:r>
            <a:r>
              <a:rPr lang="uz-Cyrl-UZ" sz="3300" dirty="0">
                <a:latin typeface="Times New Roman" pitchFamily="18" charset="0"/>
                <a:cs typeface="Times New Roman" pitchFamily="18" charset="0"/>
              </a:rPr>
              <a:t>эса </a:t>
            </a:r>
            <a:r>
              <a:rPr lang="en-US" sz="3300" dirty="0" smtClean="0">
                <a:latin typeface="Times New Roman" pitchFamily="18" charset="0"/>
                <a:cs typeface="Times New Roman" pitchFamily="18" charset="0"/>
              </a:rPr>
              <a:t>IBM</a:t>
            </a:r>
            <a:r>
              <a:rPr lang="uz-Cyrl-UZ" sz="3300" dirty="0" smtClean="0">
                <a:latin typeface="Times New Roman" pitchFamily="18" charset="0"/>
                <a:cs typeface="Times New Roman" pitchFamily="18" charset="0"/>
              </a:rPr>
              <a:t>-701 </a:t>
            </a:r>
            <a:r>
              <a:rPr lang="uz-Cyrl-UZ" sz="3300" dirty="0">
                <a:latin typeface="Times New Roman" pitchFamily="18" charset="0"/>
                <a:cs typeface="Times New Roman" pitchFamily="18" charset="0"/>
              </a:rPr>
              <a:t>учун </a:t>
            </a:r>
            <a:r>
              <a:rPr lang="uz-Cyrl-UZ" sz="3300" b="1" i="1" dirty="0">
                <a:solidFill>
                  <a:srgbClr val="FF0000"/>
                </a:solidFill>
                <a:latin typeface="Times New Roman" pitchFamily="18" charset="0"/>
                <a:cs typeface="Times New Roman" pitchFamily="18" charset="0"/>
              </a:rPr>
              <a:t>Ассемблер</a:t>
            </a:r>
            <a:r>
              <a:rPr lang="uz-Cyrl-UZ" sz="3300" dirty="0">
                <a:latin typeface="Times New Roman" pitchFamily="18" charset="0"/>
                <a:cs typeface="Times New Roman" pitchFamily="18" charset="0"/>
              </a:rPr>
              <a:t> ишлаб чиқилди.</a:t>
            </a:r>
          </a:p>
          <a:p>
            <a:endParaRPr lang="uz-Cyrl-UZ" dirty="0"/>
          </a:p>
        </p:txBody>
      </p:sp>
    </p:spTree>
    <p:extLst>
      <p:ext uri="{BB962C8B-B14F-4D97-AF65-F5344CB8AC3E}">
        <p14:creationId xmlns:p14="http://schemas.microsoft.com/office/powerpoint/2010/main" val="4253120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fontScale="90000"/>
          </a:bodyPr>
          <a:lstStyle/>
          <a:p>
            <a:r>
              <a:rPr lang="en-US" sz="3100" b="1" dirty="0" smtClean="0">
                <a:solidFill>
                  <a:srgbClr val="FF0000"/>
                </a:solidFill>
                <a:latin typeface="Times New Roman" pitchFamily="18" charset="0"/>
                <a:cs typeface="Times New Roman" pitchFamily="18" charset="0"/>
              </a:rPr>
              <a:t/>
            </a:r>
            <a:br>
              <a:rPr lang="en-US" sz="3100" b="1" dirty="0" smtClean="0">
                <a:solidFill>
                  <a:srgbClr val="FF0000"/>
                </a:solidFill>
                <a:latin typeface="Times New Roman" pitchFamily="18" charset="0"/>
                <a:cs typeface="Times New Roman" pitchFamily="18" charset="0"/>
              </a:rPr>
            </a:br>
            <a:r>
              <a:rPr lang="uz-Cyrl-UZ" sz="3100" b="1" dirty="0" smtClean="0">
                <a:solidFill>
                  <a:srgbClr val="FF0000"/>
                </a:solidFill>
                <a:latin typeface="Times New Roman" pitchFamily="18" charset="0"/>
                <a:cs typeface="Times New Roman" pitchFamily="18" charset="0"/>
              </a:rPr>
              <a:t>ИККИНЧИ ДАВР (1955-1965 ЙИЛЛАР)</a:t>
            </a:r>
            <a:r>
              <a:rPr lang="uz-Cyrl-UZ" dirty="0"/>
              <a:t/>
            </a:r>
            <a:br>
              <a:rPr lang="uz-Cyrl-UZ" dirty="0"/>
            </a:br>
            <a:endParaRPr lang="uz-Cyrl-UZ" dirty="0"/>
          </a:p>
        </p:txBody>
      </p:sp>
      <p:sp>
        <p:nvSpPr>
          <p:cNvPr id="3" name="Объект 2"/>
          <p:cNvSpPr>
            <a:spLocks noGrp="1"/>
          </p:cNvSpPr>
          <p:nvPr>
            <p:ph idx="1"/>
          </p:nvPr>
        </p:nvSpPr>
        <p:spPr/>
        <p:txBody>
          <a:bodyPr>
            <a:normAutofit fontScale="92500" lnSpcReduction="10000"/>
          </a:bodyPr>
          <a:lstStyle/>
          <a:p>
            <a:pPr algn="just"/>
            <a:r>
              <a:rPr lang="uz-Cyrl-UZ" sz="2800" u="sng" dirty="0">
                <a:solidFill>
                  <a:srgbClr val="FF0000"/>
                </a:solidFill>
                <a:latin typeface="Times New Roman" pitchFamily="18" charset="0"/>
                <a:cs typeface="Times New Roman" pitchFamily="18" charset="0"/>
              </a:rPr>
              <a:t>биринчи давр</a:t>
            </a:r>
            <a:r>
              <a:rPr lang="uz-Cyrl-UZ" sz="2800" dirty="0">
                <a:latin typeface="Times New Roman" pitchFamily="18" charset="0"/>
                <a:cs typeface="Times New Roman" pitchFamily="18" charset="0"/>
              </a:rPr>
              <a:t>, ҳисоблаш тизимларининг юқори нарҳи, уларнинг сони камлиги ва фойдаланишнинг паст самарали билан белгиланди</a:t>
            </a:r>
            <a:r>
              <a:rPr lang="uz-Cyrl-UZ"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r>
              <a:rPr lang="uz-Cyrl-UZ" sz="2800" u="sng" dirty="0" smtClean="0">
                <a:solidFill>
                  <a:srgbClr val="FF0000"/>
                </a:solidFill>
                <a:latin typeface="Times New Roman" pitchFamily="18" charset="0"/>
                <a:cs typeface="Times New Roman" pitchFamily="18" charset="0"/>
              </a:rPr>
              <a:t>50</a:t>
            </a:r>
            <a:r>
              <a:rPr lang="en-US" sz="2800" u="sng" dirty="0" smtClean="0">
                <a:solidFill>
                  <a:srgbClr val="FF0000"/>
                </a:solidFill>
                <a:latin typeface="Times New Roman" pitchFamily="18" charset="0"/>
                <a:cs typeface="Times New Roman" pitchFamily="18" charset="0"/>
              </a:rPr>
              <a:t>-</a:t>
            </a:r>
            <a:r>
              <a:rPr lang="uz-Cyrl-UZ" sz="2800" u="sng" dirty="0" smtClean="0">
                <a:solidFill>
                  <a:srgbClr val="FF0000"/>
                </a:solidFill>
                <a:latin typeface="Times New Roman" pitchFamily="18" charset="0"/>
                <a:cs typeface="Times New Roman" pitchFamily="18" charset="0"/>
              </a:rPr>
              <a:t>йил </a:t>
            </a:r>
            <a:r>
              <a:rPr lang="uz-Cyrl-UZ" sz="2800" dirty="0">
                <a:latin typeface="Times New Roman" pitchFamily="18" charset="0"/>
                <a:cs typeface="Times New Roman" pitchFamily="18" charset="0"/>
              </a:rPr>
              <a:t>ўрталарига келиб, ҳаммага маълумки янги техник база-ярим ўтказгич элементларни юзага келиши билан, ҳисоблаш техникаси ривожланишида янги давр бошланди</a:t>
            </a:r>
            <a:r>
              <a:rPr lang="uz-Cyrl-UZ"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r>
              <a:rPr lang="uz-Cyrl-UZ" sz="2800" dirty="0">
                <a:latin typeface="Times New Roman" pitchFamily="18" charset="0"/>
                <a:cs typeface="Times New Roman" pitchFamily="18" charset="0"/>
              </a:rPr>
              <a:t>Айнан шу даврда ҳисоблаш техникаси билан ишлайдиган мутахасислар-</a:t>
            </a:r>
            <a:r>
              <a:rPr lang="uz-Cyrl-UZ" sz="2800" u="sng" dirty="0">
                <a:solidFill>
                  <a:srgbClr val="FF0000"/>
                </a:solidFill>
                <a:latin typeface="Times New Roman" pitchFamily="18" charset="0"/>
                <a:cs typeface="Times New Roman" pitchFamily="18" charset="0"/>
              </a:rPr>
              <a:t>дастурчилар</a:t>
            </a:r>
            <a:r>
              <a:rPr lang="uz-Cyrl-UZ" sz="2800" dirty="0">
                <a:latin typeface="Times New Roman" pitchFamily="18" charset="0"/>
                <a:cs typeface="Times New Roman" pitchFamily="18" charset="0"/>
              </a:rPr>
              <a:t>, </a:t>
            </a:r>
            <a:r>
              <a:rPr lang="uz-Cyrl-UZ" sz="2800" u="sng" dirty="0">
                <a:solidFill>
                  <a:srgbClr val="FF0000"/>
                </a:solidFill>
                <a:latin typeface="Times New Roman" pitchFamily="18" charset="0"/>
                <a:cs typeface="Times New Roman" pitchFamily="18" charset="0"/>
              </a:rPr>
              <a:t>операторлар, эксплуатациячилар </a:t>
            </a:r>
            <a:r>
              <a:rPr lang="uz-Cyrl-UZ" sz="2800" dirty="0">
                <a:latin typeface="Times New Roman" pitchFamily="18" charset="0"/>
                <a:cs typeface="Times New Roman" pitchFamily="18" charset="0"/>
              </a:rPr>
              <a:t>ва </a:t>
            </a:r>
            <a:r>
              <a:rPr lang="uz-Cyrl-UZ" sz="2800" u="sng" dirty="0">
                <a:solidFill>
                  <a:srgbClr val="FF0000"/>
                </a:solidFill>
                <a:latin typeface="Times New Roman" pitchFamily="18" charset="0"/>
                <a:cs typeface="Times New Roman" pitchFamily="18" charset="0"/>
              </a:rPr>
              <a:t>ҳисоблаш машинасини ишлаб чиқарувчиларга</a:t>
            </a:r>
            <a:r>
              <a:rPr lang="uz-Cyrl-UZ" sz="2800" dirty="0">
                <a:latin typeface="Times New Roman" pitchFamily="18" charset="0"/>
                <a:cs typeface="Times New Roman" pitchFamily="18" charset="0"/>
              </a:rPr>
              <a:t> ажралдилар.</a:t>
            </a:r>
          </a:p>
        </p:txBody>
      </p:sp>
    </p:spTree>
    <p:extLst>
      <p:ext uri="{BB962C8B-B14F-4D97-AF65-F5344CB8AC3E}">
        <p14:creationId xmlns:p14="http://schemas.microsoft.com/office/powerpoint/2010/main" val="363319574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2008</Words>
  <Application>Microsoft Office PowerPoint</Application>
  <PresentationFormat>Экран (4:3)</PresentationFormat>
  <Paragraphs>113</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Тема Office</vt:lpstr>
      <vt:lpstr>Презентация PowerPoint</vt:lpstr>
      <vt:lpstr>Операцион тизим(ОТ) нима?</vt:lpstr>
      <vt:lpstr>Презентация PowerPoint</vt:lpstr>
      <vt:lpstr>Презентация PowerPoint</vt:lpstr>
      <vt:lpstr>ОПЕРАЦИОН СИСТЕМА СИФАТЛАРИ: </vt:lpstr>
      <vt:lpstr>Презентация PowerPoint</vt:lpstr>
      <vt:lpstr> ОПЕРАЦИОН СИСТЕМАЛАРНИНГ  ХАРАКТЕРЛИ ТОМОНЛАРИ: </vt:lpstr>
      <vt:lpstr>ОТ РИВОЖЛАНИШ БОСҚИЧЛАРИ. </vt:lpstr>
      <vt:lpstr> ИККИНЧИ ДАВР (1955-1965 ЙИЛЛАР) </vt:lpstr>
      <vt:lpstr>Презентация PowerPoint</vt:lpstr>
      <vt:lpstr> УЧИНЧИ ДАВР (1965-1980 ЙИЛЛАР) </vt:lpstr>
      <vt:lpstr>Презентация PowerPoint</vt:lpstr>
      <vt:lpstr>МУЛЬТИДАСТУРЛАШ НИМА?</vt:lpstr>
      <vt:lpstr> IV- ДАВР (1980 й. ДАН – ҲОЗИРГИ ВАҚТГАЧА) </vt:lpstr>
      <vt:lpstr>Презентация PowerPoint</vt:lpstr>
      <vt:lpstr>ОТ АСОСИЙ ФУНКЦИЯЛАРИ</vt:lpstr>
      <vt:lpstr> WINDOWS ОПЕРАЦИОН СИСТЕМАСИ ВА УНИНГ ТУРЛАРИ </vt:lpstr>
      <vt:lpstr> WINDOWS 8 (2012 й ) </vt:lpstr>
      <vt:lpstr>WINDOWS 8 (2012 й )</vt:lpstr>
      <vt:lpstr> WINDOWS 10 (2015) </vt:lpstr>
      <vt:lpstr>Қизиқарли маълумотлар. </vt:lpstr>
      <vt:lpstr>Презентация PowerPoint</vt:lpstr>
      <vt:lpstr>ОПЕРАЦИОН ТИЗИМ </vt:lpstr>
      <vt:lpstr>Презентация PowerPoint</vt:lpstr>
      <vt:lpstr>ЭКРАННИНГ АСОСИЙ ҚИСМЛАРИ: </vt:lpstr>
      <vt:lpstr>ЭКРАННИНГ АСОСИЙ ҚИСМЛАРИ:</vt:lpstr>
      <vt:lpstr> Ойнанинг асосий қисмлари: </vt:lpstr>
      <vt:lpstr>Ойнанинг асосий қисмлари:</vt:lpstr>
      <vt:lpstr>ТАКРОРЛАШ УЧУН САВОЛЛАР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18</cp:revision>
  <dcterms:created xsi:type="dcterms:W3CDTF">2018-09-20T11:43:51Z</dcterms:created>
  <dcterms:modified xsi:type="dcterms:W3CDTF">2019-10-20T16:28:41Z</dcterms:modified>
</cp:coreProperties>
</file>