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D478C75-6932-4CED-AB0E-A65B5EEEF841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78402A4-D1F8-48E1-997F-915676A9035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7262" y="1609984"/>
            <a:ext cx="6609074" cy="1779813"/>
          </a:xfrm>
        </p:spPr>
        <p:txBody>
          <a:bodyPr/>
          <a:lstStyle/>
          <a:p>
            <a:r>
              <a:rPr lang="en-US" sz="4400" b="1" dirty="0">
                <a:solidFill>
                  <a:srgbClr val="002060"/>
                </a:solidFill>
              </a:rPr>
              <a:t>for </a:t>
            </a:r>
            <a:r>
              <a:rPr lang="en-US" sz="4400" b="1" dirty="0" err="1">
                <a:solidFill>
                  <a:srgbClr val="002060"/>
                </a:solidFill>
              </a:rPr>
              <a:t>sikl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operatori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/>
            </a:r>
            <a:br>
              <a:rPr lang="ru-RU" sz="4400" b="1" dirty="0">
                <a:solidFill>
                  <a:srgbClr val="002060"/>
                </a:solidFill>
              </a:rPr>
            </a:b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17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260648"/>
            <a:ext cx="7520940" cy="4680520"/>
          </a:xfrm>
        </p:spPr>
        <p:txBody>
          <a:bodyPr>
            <a:normAutofit fontScale="92500" lnSpcReduction="20000"/>
          </a:bodyPr>
          <a:lstStyle/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parametrini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( i++ ) </a:t>
            </a:r>
            <a:r>
              <a:rPr lang="en-US" dirty="0" err="1"/>
              <a:t>bajariladi</a:t>
            </a:r>
            <a:r>
              <a:rPr lang="en-US" dirty="0"/>
              <a:t>. i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6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endParaRPr lang="ru-RU" dirty="0"/>
          </a:p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takrorlanish</a:t>
            </a:r>
            <a:r>
              <a:rPr lang="en-US" dirty="0"/>
              <a:t> </a:t>
            </a:r>
            <a:r>
              <a:rPr lang="en-US" dirty="0" err="1"/>
              <a:t>sharti</a:t>
            </a:r>
            <a:r>
              <a:rPr lang="en-US" dirty="0"/>
              <a:t> </a:t>
            </a:r>
            <a:r>
              <a:rPr lang="en-US" dirty="0" err="1"/>
              <a:t>tekshiriladi</a:t>
            </a:r>
            <a:r>
              <a:rPr lang="en-US" dirty="0"/>
              <a:t>. ( i &lt;= 10; ). 6 &lt;= 10 </a:t>
            </a:r>
            <a:r>
              <a:rPr lang="en-US" dirty="0" err="1"/>
              <a:t>shart</a:t>
            </a:r>
            <a:r>
              <a:rPr lang="en-US" dirty="0"/>
              <a:t> </a:t>
            </a:r>
            <a:r>
              <a:rPr lang="en-US" dirty="0" err="1"/>
              <a:t>rost</a:t>
            </a:r>
            <a:r>
              <a:rPr lang="en-US" dirty="0"/>
              <a:t> </a:t>
            </a:r>
            <a:r>
              <a:rPr lang="en-US" dirty="0" err="1"/>
              <a:t>bo'lgani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tanasi</a:t>
            </a:r>
            <a:r>
              <a:rPr lang="en-US" dirty="0"/>
              <a:t> ( </a:t>
            </a:r>
            <a:r>
              <a:rPr lang="en-US" dirty="0" err="1"/>
              <a:t>cout</a:t>
            </a:r>
            <a:r>
              <a:rPr lang="en-US" dirty="0"/>
              <a:t> &lt;&lt; i &lt;&lt; " "; ) </a:t>
            </a:r>
            <a:r>
              <a:rPr lang="en-US" dirty="0" err="1"/>
              <a:t>bajariladi</a:t>
            </a:r>
            <a:r>
              <a:rPr lang="en-US" dirty="0"/>
              <a:t>. </a:t>
            </a:r>
            <a:r>
              <a:rPr lang="ru-RU" dirty="0" err="1"/>
              <a:t>Ekranga</a:t>
            </a:r>
            <a:r>
              <a:rPr lang="ru-RU" dirty="0"/>
              <a:t> "6 " </a:t>
            </a:r>
            <a:r>
              <a:rPr lang="ru-RU" dirty="0" err="1"/>
              <a:t>chiqariladi</a:t>
            </a:r>
            <a:r>
              <a:rPr lang="ru-RU" dirty="0"/>
              <a:t>. </a:t>
            </a:r>
          </a:p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parametrini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( i++ ) </a:t>
            </a:r>
            <a:r>
              <a:rPr lang="en-US" dirty="0" err="1"/>
              <a:t>bajariladi</a:t>
            </a:r>
            <a:r>
              <a:rPr lang="en-US" dirty="0"/>
              <a:t>. i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7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endParaRPr lang="ru-RU" dirty="0"/>
          </a:p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takrorlanish</a:t>
            </a:r>
            <a:r>
              <a:rPr lang="en-US" dirty="0"/>
              <a:t> </a:t>
            </a:r>
            <a:r>
              <a:rPr lang="en-US" dirty="0" err="1"/>
              <a:t>sharti</a:t>
            </a:r>
            <a:r>
              <a:rPr lang="en-US" dirty="0"/>
              <a:t> </a:t>
            </a:r>
            <a:r>
              <a:rPr lang="en-US" dirty="0" err="1"/>
              <a:t>tekshiriladi</a:t>
            </a:r>
            <a:r>
              <a:rPr lang="en-US" dirty="0"/>
              <a:t>. ( i &lt;= 10; ). 7 &lt;= 10 </a:t>
            </a:r>
            <a:r>
              <a:rPr lang="en-US" dirty="0" err="1"/>
              <a:t>shart</a:t>
            </a:r>
            <a:r>
              <a:rPr lang="en-US" dirty="0"/>
              <a:t> </a:t>
            </a:r>
            <a:r>
              <a:rPr lang="en-US" dirty="0" err="1"/>
              <a:t>rost</a:t>
            </a:r>
            <a:r>
              <a:rPr lang="en-US" dirty="0"/>
              <a:t> </a:t>
            </a:r>
            <a:r>
              <a:rPr lang="en-US" dirty="0" err="1"/>
              <a:t>bo'lgani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tanasi</a:t>
            </a:r>
            <a:r>
              <a:rPr lang="en-US" dirty="0"/>
              <a:t> ( </a:t>
            </a:r>
            <a:r>
              <a:rPr lang="en-US" dirty="0" err="1"/>
              <a:t>cout</a:t>
            </a:r>
            <a:r>
              <a:rPr lang="en-US" dirty="0"/>
              <a:t> &lt;&lt; i &lt;&lt; " "; ) </a:t>
            </a:r>
            <a:r>
              <a:rPr lang="en-US" dirty="0" err="1"/>
              <a:t>bajariladi</a:t>
            </a:r>
            <a:r>
              <a:rPr lang="en-US" dirty="0"/>
              <a:t>. </a:t>
            </a:r>
            <a:r>
              <a:rPr lang="ru-RU" dirty="0" err="1"/>
              <a:t>Ekranga</a:t>
            </a:r>
            <a:r>
              <a:rPr lang="ru-RU" dirty="0"/>
              <a:t> "7 " </a:t>
            </a:r>
            <a:r>
              <a:rPr lang="ru-RU" dirty="0" err="1"/>
              <a:t>chiqariladi</a:t>
            </a:r>
            <a:r>
              <a:rPr lang="ru-RU" dirty="0"/>
              <a:t>. </a:t>
            </a:r>
          </a:p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parametrini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( i++ ) </a:t>
            </a:r>
            <a:r>
              <a:rPr lang="en-US" dirty="0" err="1"/>
              <a:t>bajariladi</a:t>
            </a:r>
            <a:r>
              <a:rPr lang="en-US" dirty="0"/>
              <a:t>. i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8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endParaRPr lang="ru-RU" dirty="0"/>
          </a:p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takrorlanish</a:t>
            </a:r>
            <a:r>
              <a:rPr lang="en-US" dirty="0"/>
              <a:t> </a:t>
            </a:r>
            <a:r>
              <a:rPr lang="en-US" dirty="0" err="1"/>
              <a:t>sharti</a:t>
            </a:r>
            <a:r>
              <a:rPr lang="en-US" dirty="0"/>
              <a:t> </a:t>
            </a:r>
            <a:r>
              <a:rPr lang="en-US" dirty="0" err="1"/>
              <a:t>tekshiriladi</a:t>
            </a:r>
            <a:r>
              <a:rPr lang="en-US" dirty="0"/>
              <a:t>. ( i &lt;= 10; ). 8 &lt;= 10 </a:t>
            </a:r>
            <a:r>
              <a:rPr lang="en-US" dirty="0" err="1"/>
              <a:t>shart</a:t>
            </a:r>
            <a:r>
              <a:rPr lang="en-US" dirty="0"/>
              <a:t> </a:t>
            </a:r>
            <a:r>
              <a:rPr lang="en-US" dirty="0" err="1"/>
              <a:t>rost</a:t>
            </a:r>
            <a:r>
              <a:rPr lang="en-US" dirty="0"/>
              <a:t> </a:t>
            </a:r>
            <a:r>
              <a:rPr lang="en-US" dirty="0" err="1"/>
              <a:t>bo'lgani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tanasi</a:t>
            </a:r>
            <a:r>
              <a:rPr lang="en-US" dirty="0"/>
              <a:t> ( </a:t>
            </a:r>
            <a:r>
              <a:rPr lang="en-US" dirty="0" err="1"/>
              <a:t>cout</a:t>
            </a:r>
            <a:r>
              <a:rPr lang="en-US" dirty="0"/>
              <a:t> &lt;&lt; i &lt;&lt; " "; ) </a:t>
            </a:r>
            <a:r>
              <a:rPr lang="en-US" dirty="0" err="1"/>
              <a:t>bajariladi</a:t>
            </a:r>
            <a:r>
              <a:rPr lang="en-US" dirty="0"/>
              <a:t>. </a:t>
            </a:r>
            <a:r>
              <a:rPr lang="ru-RU" dirty="0" err="1"/>
              <a:t>Ekranga</a:t>
            </a:r>
            <a:r>
              <a:rPr lang="ru-RU" dirty="0"/>
              <a:t> "8 " </a:t>
            </a:r>
            <a:r>
              <a:rPr lang="ru-RU" dirty="0" err="1"/>
              <a:t>chiqariladi</a:t>
            </a:r>
            <a:r>
              <a:rPr lang="ru-RU" dirty="0"/>
              <a:t>. </a:t>
            </a:r>
          </a:p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parametrini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( i++ ) </a:t>
            </a:r>
            <a:r>
              <a:rPr lang="en-US" dirty="0" err="1"/>
              <a:t>bajariladi</a:t>
            </a:r>
            <a:r>
              <a:rPr lang="en-US" dirty="0"/>
              <a:t>. i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9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endParaRPr lang="ru-RU" dirty="0"/>
          </a:p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takrorlanish</a:t>
            </a:r>
            <a:r>
              <a:rPr lang="en-US" dirty="0"/>
              <a:t> </a:t>
            </a:r>
            <a:r>
              <a:rPr lang="en-US" dirty="0" err="1"/>
              <a:t>sharti</a:t>
            </a:r>
            <a:r>
              <a:rPr lang="en-US" dirty="0"/>
              <a:t> </a:t>
            </a:r>
            <a:r>
              <a:rPr lang="en-US" dirty="0" err="1"/>
              <a:t>tekshiriladi</a:t>
            </a:r>
            <a:r>
              <a:rPr lang="en-US" dirty="0"/>
              <a:t>. ( i &lt;= 10; ). 9 &lt;= 10 </a:t>
            </a:r>
            <a:r>
              <a:rPr lang="en-US" dirty="0" err="1"/>
              <a:t>shart</a:t>
            </a:r>
            <a:r>
              <a:rPr lang="en-US" dirty="0"/>
              <a:t> </a:t>
            </a:r>
            <a:r>
              <a:rPr lang="en-US" dirty="0" err="1"/>
              <a:t>rost</a:t>
            </a:r>
            <a:r>
              <a:rPr lang="en-US" dirty="0"/>
              <a:t> </a:t>
            </a:r>
            <a:r>
              <a:rPr lang="en-US" dirty="0" err="1"/>
              <a:t>bo'lgani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tanasi</a:t>
            </a:r>
            <a:r>
              <a:rPr lang="en-US" dirty="0"/>
              <a:t> ( </a:t>
            </a:r>
            <a:r>
              <a:rPr lang="en-US" dirty="0" err="1"/>
              <a:t>cout</a:t>
            </a:r>
            <a:r>
              <a:rPr lang="en-US" dirty="0"/>
              <a:t> &lt;&lt; i &lt;&lt; " "; ) </a:t>
            </a:r>
            <a:r>
              <a:rPr lang="en-US" dirty="0" err="1"/>
              <a:t>bajariladi</a:t>
            </a:r>
            <a:r>
              <a:rPr lang="en-US" dirty="0"/>
              <a:t>. </a:t>
            </a:r>
            <a:r>
              <a:rPr lang="ru-RU" dirty="0" err="1"/>
              <a:t>Ekranga</a:t>
            </a:r>
            <a:r>
              <a:rPr lang="ru-RU" dirty="0"/>
              <a:t> "9 " </a:t>
            </a:r>
            <a:r>
              <a:rPr lang="ru-RU" dirty="0" err="1"/>
              <a:t>chiqariladi</a:t>
            </a:r>
            <a:r>
              <a:rPr lang="ru-RU" dirty="0"/>
              <a:t>. </a:t>
            </a:r>
          </a:p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parametrini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( i++ ) </a:t>
            </a:r>
            <a:r>
              <a:rPr lang="en-US" dirty="0" err="1"/>
              <a:t>bajariladi</a:t>
            </a:r>
            <a:r>
              <a:rPr lang="en-US" dirty="0"/>
              <a:t>. i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10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endParaRPr lang="ru-RU" dirty="0"/>
          </a:p>
          <a:p>
            <a:pPr lvl="0" fontAlgn="base">
              <a:buFont typeface="+mj-lt"/>
              <a:buAutoNum type="arabicPeriod"/>
            </a:pPr>
            <a:r>
              <a:rPr lang="en-US" dirty="0" err="1" smtClean="0"/>
              <a:t>Sikl</a:t>
            </a:r>
            <a:r>
              <a:rPr lang="en-US" dirty="0" smtClean="0"/>
              <a:t> </a:t>
            </a:r>
            <a:r>
              <a:rPr lang="en-US" dirty="0" err="1" smtClean="0"/>
              <a:t>takrorlanish</a:t>
            </a:r>
            <a:r>
              <a:rPr lang="en-US" dirty="0" smtClean="0"/>
              <a:t> </a:t>
            </a:r>
            <a:r>
              <a:rPr lang="en-US" dirty="0" err="1" smtClean="0"/>
              <a:t>sharti</a:t>
            </a:r>
            <a:r>
              <a:rPr lang="en-US" dirty="0" smtClean="0"/>
              <a:t> </a:t>
            </a:r>
            <a:r>
              <a:rPr lang="en-US" dirty="0" err="1" smtClean="0"/>
              <a:t>tekshiriladi</a:t>
            </a:r>
            <a:r>
              <a:rPr lang="en-US" dirty="0" smtClean="0"/>
              <a:t>. ( i &lt;= 10; ). 10 &lt;= 10 </a:t>
            </a:r>
            <a:r>
              <a:rPr lang="en-US" dirty="0" err="1" smtClean="0"/>
              <a:t>shart</a:t>
            </a:r>
            <a:r>
              <a:rPr lang="en-US" dirty="0" smtClean="0"/>
              <a:t> </a:t>
            </a:r>
            <a:r>
              <a:rPr lang="en-US" dirty="0" err="1" smtClean="0"/>
              <a:t>rost</a:t>
            </a:r>
            <a:r>
              <a:rPr lang="en-US" dirty="0" smtClean="0"/>
              <a:t> </a:t>
            </a:r>
            <a:r>
              <a:rPr lang="en-US" dirty="0" err="1" smtClean="0"/>
              <a:t>bo'lgani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sikl</a:t>
            </a:r>
            <a:r>
              <a:rPr lang="en-US" dirty="0" smtClean="0"/>
              <a:t> </a:t>
            </a:r>
            <a:r>
              <a:rPr lang="en-US" dirty="0" err="1" smtClean="0"/>
              <a:t>tanasi</a:t>
            </a:r>
            <a:r>
              <a:rPr lang="en-US" dirty="0" smtClean="0"/>
              <a:t> ( </a:t>
            </a:r>
            <a:r>
              <a:rPr lang="en-US" dirty="0" err="1" smtClean="0"/>
              <a:t>cout</a:t>
            </a:r>
            <a:r>
              <a:rPr lang="en-US" dirty="0" smtClean="0"/>
              <a:t> &lt;&lt; i &lt;&lt; " "; ) </a:t>
            </a:r>
            <a:r>
              <a:rPr lang="en-US" dirty="0" err="1" smtClean="0"/>
              <a:t>bajariladi</a:t>
            </a:r>
            <a:r>
              <a:rPr lang="en-US" dirty="0" smtClean="0"/>
              <a:t>. </a:t>
            </a:r>
            <a:r>
              <a:rPr lang="ru-RU" dirty="0" err="1" smtClean="0"/>
              <a:t>Ekranga</a:t>
            </a:r>
            <a:r>
              <a:rPr lang="ru-RU" dirty="0" smtClean="0"/>
              <a:t> "10 " </a:t>
            </a:r>
            <a:r>
              <a:rPr lang="ru-RU" dirty="0" err="1" smtClean="0"/>
              <a:t>chiqariladi</a:t>
            </a:r>
            <a:r>
              <a:rPr lang="ru-RU" dirty="0" smtClean="0"/>
              <a:t>. </a:t>
            </a:r>
            <a:endParaRPr lang="ru-RU" dirty="0"/>
          </a:p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parametrini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( i++ ) </a:t>
            </a:r>
            <a:r>
              <a:rPr lang="en-US" dirty="0" err="1"/>
              <a:t>bajariladi</a:t>
            </a:r>
            <a:r>
              <a:rPr lang="en-US" dirty="0"/>
              <a:t>. i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11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endParaRPr lang="ru-RU" dirty="0"/>
          </a:p>
          <a:p>
            <a:pPr lvl="0" fontAlgn="base">
              <a:buFont typeface="+mj-lt"/>
              <a:buAutoNum type="arabicPeriod"/>
            </a:pP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takrorlanish</a:t>
            </a:r>
            <a:r>
              <a:rPr lang="en-US" dirty="0"/>
              <a:t> </a:t>
            </a:r>
            <a:r>
              <a:rPr lang="en-US" dirty="0" err="1"/>
              <a:t>sharti</a:t>
            </a:r>
            <a:r>
              <a:rPr lang="en-US" dirty="0"/>
              <a:t> </a:t>
            </a:r>
            <a:r>
              <a:rPr lang="en-US" dirty="0" err="1"/>
              <a:t>tekshiriladi</a:t>
            </a:r>
            <a:r>
              <a:rPr lang="en-US" dirty="0"/>
              <a:t>. ( i &lt;= 10; ). 11 &lt;= 10 </a:t>
            </a:r>
            <a:r>
              <a:rPr lang="en-US" dirty="0" err="1"/>
              <a:t>shart</a:t>
            </a:r>
            <a:r>
              <a:rPr lang="en-US" dirty="0"/>
              <a:t> </a:t>
            </a:r>
            <a:r>
              <a:rPr lang="en-US" dirty="0" err="1"/>
              <a:t>rost</a:t>
            </a:r>
            <a:r>
              <a:rPr lang="en-US" dirty="0"/>
              <a:t> </a:t>
            </a:r>
            <a:r>
              <a:rPr lang="en-US" dirty="0" err="1"/>
              <a:t>bo'lmagani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tugatiladi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boshqarilish</a:t>
            </a:r>
            <a:r>
              <a:rPr lang="en-US" dirty="0"/>
              <a:t> </a:t>
            </a: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operatoridan</a:t>
            </a:r>
            <a:r>
              <a:rPr lang="en-US" dirty="0"/>
              <a:t>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operatorga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.</a:t>
            </a:r>
            <a:r>
              <a:rPr lang="en-US" baseline="-25000" dirty="0"/>
              <a:t> </a:t>
            </a:r>
            <a:endParaRPr lang="ru-RU" dirty="0"/>
          </a:p>
          <a:p>
            <a:pPr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118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10 </a:t>
            </a:r>
            <a:r>
              <a:rPr lang="en-US" sz="2000" dirty="0" err="1">
                <a:solidFill>
                  <a:srgbClr val="0070C0"/>
                </a:solidFill>
              </a:rPr>
              <a:t>dan</a:t>
            </a:r>
            <a:r>
              <a:rPr lang="en-US" sz="2000" dirty="0">
                <a:solidFill>
                  <a:srgbClr val="0070C0"/>
                </a:solidFill>
              </a:rPr>
              <a:t> 1 </a:t>
            </a:r>
            <a:r>
              <a:rPr lang="en-US" sz="2000" dirty="0" err="1">
                <a:solidFill>
                  <a:srgbClr val="0070C0"/>
                </a:solidFill>
              </a:rPr>
              <a:t>gacha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bo'lgan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sonlarni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chiqaruvchi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dastur</a:t>
            </a:r>
            <a:r>
              <a:rPr lang="en-US" sz="2000" dirty="0">
                <a:solidFill>
                  <a:srgbClr val="0070C0"/>
                </a:solidFill>
              </a:rPr>
              <a:t>:  </a:t>
            </a:r>
            <a:endParaRPr lang="ru-RU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  </a:t>
            </a:r>
            <a:r>
              <a:rPr lang="en-US" sz="2000" dirty="0" smtClean="0">
                <a:solidFill>
                  <a:srgbClr val="0070C0"/>
                </a:solidFill>
              </a:rPr>
              <a:t>#</a:t>
            </a:r>
            <a:r>
              <a:rPr lang="en-US" sz="2000" dirty="0">
                <a:solidFill>
                  <a:srgbClr val="0070C0"/>
                </a:solidFill>
              </a:rPr>
              <a:t>include &lt;</a:t>
            </a:r>
            <a:r>
              <a:rPr lang="en-US" sz="2000" dirty="0" err="1">
                <a:solidFill>
                  <a:srgbClr val="0070C0"/>
                </a:solidFill>
              </a:rPr>
              <a:t>iostream</a:t>
            </a:r>
            <a:r>
              <a:rPr lang="en-US" sz="2000" dirty="0">
                <a:solidFill>
                  <a:srgbClr val="0070C0"/>
                </a:solidFill>
              </a:rPr>
              <a:t>&gt;     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using </a:t>
            </a:r>
            <a:r>
              <a:rPr lang="en-US" sz="2000" dirty="0">
                <a:solidFill>
                  <a:srgbClr val="0070C0"/>
                </a:solidFill>
              </a:rPr>
              <a:t>namespace </a:t>
            </a:r>
            <a:r>
              <a:rPr lang="en-US" sz="2000" dirty="0" err="1">
                <a:solidFill>
                  <a:srgbClr val="0070C0"/>
                </a:solidFill>
              </a:rPr>
              <a:t>std</a:t>
            </a:r>
            <a:r>
              <a:rPr lang="en-US" sz="2000" dirty="0">
                <a:solidFill>
                  <a:srgbClr val="0070C0"/>
                </a:solidFill>
              </a:rPr>
              <a:t>;     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err="1" smtClean="0">
                <a:solidFill>
                  <a:srgbClr val="0070C0"/>
                </a:solidFill>
              </a:rPr>
              <a:t>int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</a:rPr>
              <a:t>main()  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   </a:t>
            </a:r>
            <a:r>
              <a:rPr lang="en-US" sz="2000" dirty="0">
                <a:solidFill>
                  <a:srgbClr val="0070C0"/>
                </a:solidFill>
              </a:rPr>
              <a:t>{ </a:t>
            </a:r>
            <a:endParaRPr lang="ru-RU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  </a:t>
            </a:r>
            <a:r>
              <a:rPr lang="en-US" sz="2000" dirty="0" smtClean="0">
                <a:solidFill>
                  <a:srgbClr val="0070C0"/>
                </a:solidFill>
              </a:rPr>
              <a:t>for </a:t>
            </a:r>
            <a:r>
              <a:rPr lang="en-US" sz="2000" dirty="0">
                <a:solidFill>
                  <a:srgbClr val="0070C0"/>
                </a:solidFill>
              </a:rPr>
              <a:t>(</a:t>
            </a:r>
            <a:r>
              <a:rPr lang="en-US" sz="2000" dirty="0" err="1">
                <a:solidFill>
                  <a:srgbClr val="0070C0"/>
                </a:solidFill>
              </a:rPr>
              <a:t>int</a:t>
            </a:r>
            <a:r>
              <a:rPr lang="en-US" sz="2000" dirty="0">
                <a:solidFill>
                  <a:srgbClr val="0070C0"/>
                </a:solidFill>
              </a:rPr>
              <a:t> i = 10; i &gt;= 1; i--)         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err="1" smtClean="0">
                <a:solidFill>
                  <a:srgbClr val="0070C0"/>
                </a:solidFill>
              </a:rPr>
              <a:t>cout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</a:rPr>
              <a:t>&lt;&lt; i &lt;&lt; " ";       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cout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</a:rPr>
              <a:t>&lt;&lt; </a:t>
            </a:r>
            <a:r>
              <a:rPr lang="en-US" sz="2000" dirty="0" err="1">
                <a:solidFill>
                  <a:srgbClr val="0070C0"/>
                </a:solidFill>
              </a:rPr>
              <a:t>endl</a:t>
            </a:r>
            <a:r>
              <a:rPr lang="en-US" sz="2000" dirty="0">
                <a:solidFill>
                  <a:srgbClr val="0070C0"/>
                </a:solidFill>
              </a:rPr>
              <a:t>;         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return </a:t>
            </a:r>
            <a:r>
              <a:rPr lang="en-US" sz="2000" dirty="0">
                <a:solidFill>
                  <a:srgbClr val="0070C0"/>
                </a:solidFill>
              </a:rPr>
              <a:t>0; </a:t>
            </a:r>
            <a:endParaRPr lang="ru-RU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    } 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257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4347821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Agar </a:t>
            </a:r>
            <a:r>
              <a:rPr lang="en-US" sz="1800" dirty="0" err="1">
                <a:solidFill>
                  <a:srgbClr val="0070C0"/>
                </a:solidFill>
              </a:rPr>
              <a:t>takrorlash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jarayonida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bir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nechta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o'zgaruvchi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bir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vaqtda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sinxron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o'zgarishi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lozim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bo'lsa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ularni</a:t>
            </a:r>
            <a:r>
              <a:rPr lang="en-US" sz="1800" dirty="0">
                <a:solidFill>
                  <a:srgbClr val="0070C0"/>
                </a:solidFill>
              </a:rPr>
              <a:t> &lt;ifoda1&gt; </a:t>
            </a:r>
            <a:r>
              <a:rPr lang="en-US" sz="1800" dirty="0" err="1">
                <a:solidFill>
                  <a:srgbClr val="0070C0"/>
                </a:solidFill>
              </a:rPr>
              <a:t>va</a:t>
            </a:r>
            <a:r>
              <a:rPr lang="en-US" sz="1800" dirty="0">
                <a:solidFill>
                  <a:srgbClr val="0070C0"/>
                </a:solidFill>
              </a:rPr>
              <a:t> &lt;ifoda3&gt; da </a:t>
            </a:r>
            <a:r>
              <a:rPr lang="en-US" sz="1800" dirty="0" err="1">
                <a:solidFill>
                  <a:srgbClr val="0070C0"/>
                </a:solidFill>
              </a:rPr>
              <a:t>zarur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bo'lgan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o'rinda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vergul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bilan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ajratib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yozish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mumkin</a:t>
            </a:r>
            <a:r>
              <a:rPr lang="en-US" sz="1800" dirty="0">
                <a:solidFill>
                  <a:srgbClr val="0070C0"/>
                </a:solidFill>
              </a:rPr>
              <a:t>. </a:t>
            </a:r>
            <a:endParaRPr lang="ru-RU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#include &lt;</a:t>
            </a:r>
            <a:r>
              <a:rPr lang="en-US" sz="1800" dirty="0" err="1">
                <a:solidFill>
                  <a:srgbClr val="0070C0"/>
                </a:solidFill>
              </a:rPr>
              <a:t>iostream</a:t>
            </a:r>
            <a:r>
              <a:rPr lang="en-US" sz="1800" dirty="0">
                <a:solidFill>
                  <a:srgbClr val="0070C0"/>
                </a:solidFill>
              </a:rPr>
              <a:t>&gt; 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smtClean="0">
                <a:solidFill>
                  <a:srgbClr val="0070C0"/>
                </a:solidFill>
              </a:rPr>
              <a:t>using </a:t>
            </a:r>
            <a:r>
              <a:rPr lang="en-US" sz="1800" dirty="0">
                <a:solidFill>
                  <a:srgbClr val="0070C0"/>
                </a:solidFill>
              </a:rPr>
              <a:t>namespace </a:t>
            </a:r>
            <a:r>
              <a:rPr lang="en-US" sz="1800" dirty="0" err="1">
                <a:solidFill>
                  <a:srgbClr val="0070C0"/>
                </a:solidFill>
              </a:rPr>
              <a:t>std</a:t>
            </a:r>
            <a:r>
              <a:rPr lang="en-US" sz="1800" dirty="0">
                <a:solidFill>
                  <a:srgbClr val="0070C0"/>
                </a:solidFill>
              </a:rPr>
              <a:t>; 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err="1" smtClean="0">
                <a:solidFill>
                  <a:srgbClr val="0070C0"/>
                </a:solidFill>
              </a:rPr>
              <a:t>int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>
                <a:solidFill>
                  <a:srgbClr val="0070C0"/>
                </a:solidFill>
              </a:rPr>
              <a:t>main() 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smtClean="0">
                <a:solidFill>
                  <a:srgbClr val="0070C0"/>
                </a:solidFill>
              </a:rPr>
              <a:t>{    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int</a:t>
            </a:r>
            <a:r>
              <a:rPr lang="en-US" sz="1800" dirty="0">
                <a:solidFill>
                  <a:srgbClr val="0070C0"/>
                </a:solidFill>
              </a:rPr>
              <a:t> n;     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err="1" smtClean="0">
                <a:solidFill>
                  <a:srgbClr val="0070C0"/>
                </a:solidFill>
              </a:rPr>
              <a:t>cin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>
                <a:solidFill>
                  <a:srgbClr val="0070C0"/>
                </a:solidFill>
              </a:rPr>
              <a:t>&gt;&gt; n; </a:t>
            </a:r>
            <a:endParaRPr lang="ru-RU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for </a:t>
            </a:r>
            <a:r>
              <a:rPr lang="en-US" sz="1800" dirty="0">
                <a:solidFill>
                  <a:srgbClr val="0070C0"/>
                </a:solidFill>
              </a:rPr>
              <a:t>(</a:t>
            </a:r>
            <a:r>
              <a:rPr lang="en-US" sz="1800" dirty="0" err="1">
                <a:solidFill>
                  <a:srgbClr val="0070C0"/>
                </a:solidFill>
              </a:rPr>
              <a:t>int</a:t>
            </a:r>
            <a:r>
              <a:rPr lang="en-US" sz="1800" dirty="0">
                <a:solidFill>
                  <a:srgbClr val="0070C0"/>
                </a:solidFill>
              </a:rPr>
              <a:t> i = 1, j = 1; i &lt;= n; i++, j += i)     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err="1" smtClean="0">
                <a:solidFill>
                  <a:srgbClr val="0070C0"/>
                </a:solidFill>
              </a:rPr>
              <a:t>cout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>
                <a:solidFill>
                  <a:srgbClr val="0070C0"/>
                </a:solidFill>
              </a:rPr>
              <a:t>&lt;&lt; i &lt;&lt; " " &lt;&lt; j &lt;&lt; </a:t>
            </a:r>
            <a:r>
              <a:rPr lang="en-US" sz="1800" dirty="0" err="1">
                <a:solidFill>
                  <a:srgbClr val="0070C0"/>
                </a:solidFill>
              </a:rPr>
              <a:t>endl</a:t>
            </a:r>
            <a:r>
              <a:rPr lang="en-US" sz="1800" dirty="0">
                <a:solidFill>
                  <a:srgbClr val="0070C0"/>
                </a:solidFill>
              </a:rPr>
              <a:t>;   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smtClean="0">
                <a:solidFill>
                  <a:srgbClr val="0070C0"/>
                </a:solidFill>
              </a:rPr>
              <a:t>  </a:t>
            </a:r>
            <a:r>
              <a:rPr lang="en-US" sz="1800" dirty="0">
                <a:solidFill>
                  <a:srgbClr val="0070C0"/>
                </a:solidFill>
              </a:rPr>
              <a:t>return 0; 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smtClean="0">
                <a:solidFill>
                  <a:srgbClr val="0070C0"/>
                </a:solidFill>
              </a:rPr>
              <a:t>} </a:t>
            </a:r>
            <a:endParaRPr lang="ru-RU" sz="1800" dirty="0">
              <a:solidFill>
                <a:srgbClr val="0070C0"/>
              </a:solidFill>
            </a:endParaRPr>
          </a:p>
          <a:p>
            <a:endParaRPr lang="ru-RU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92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80728"/>
            <a:ext cx="7520940" cy="4056564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    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/>
              <a:t>hil</a:t>
            </a:r>
            <a:r>
              <a:rPr lang="en-US" sz="2400" dirty="0"/>
              <a:t> </a:t>
            </a:r>
            <a:r>
              <a:rPr lang="en-US" sz="2400" dirty="0" err="1"/>
              <a:t>hisoblash</a:t>
            </a:r>
            <a:r>
              <a:rPr lang="en-US" sz="2400" dirty="0"/>
              <a:t> </a:t>
            </a:r>
            <a:r>
              <a:rPr lang="en-US" sz="2400" dirty="0" err="1"/>
              <a:t>jarayonlarini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necha</a:t>
            </a:r>
            <a:r>
              <a:rPr lang="en-US" sz="2400" dirty="0"/>
              <a:t> </a:t>
            </a:r>
            <a:r>
              <a:rPr lang="en-US" sz="2400" dirty="0" err="1"/>
              <a:t>bor</a:t>
            </a:r>
            <a:r>
              <a:rPr lang="en-US" sz="2400" dirty="0"/>
              <a:t> </a:t>
            </a:r>
            <a:r>
              <a:rPr lang="en-US" sz="2400" dirty="0" err="1" smtClean="0"/>
              <a:t>takrorlanishi</a:t>
            </a:r>
            <a:r>
              <a:rPr lang="en-US" sz="2400" dirty="0" smtClean="0"/>
              <a:t> </a:t>
            </a:r>
            <a:r>
              <a:rPr lang="en-US" sz="2400" dirty="0" err="1" smtClean="0"/>
              <a:t>Sikl</a:t>
            </a:r>
            <a:r>
              <a:rPr lang="en-US" sz="2400" dirty="0" smtClean="0"/>
              <a:t> </a:t>
            </a:r>
            <a:r>
              <a:rPr lang="en-US" sz="2400" dirty="0" err="1"/>
              <a:t>deyiladi</a:t>
            </a:r>
            <a:r>
              <a:rPr lang="en-US" sz="2400" dirty="0"/>
              <a:t>. C++ </a:t>
            </a:r>
            <a:r>
              <a:rPr lang="en-US" sz="2400" dirty="0" err="1" smtClean="0"/>
              <a:t>programmalashtirish</a:t>
            </a:r>
            <a:r>
              <a:rPr lang="en-US" sz="2400" dirty="0"/>
              <a:t> </a:t>
            </a:r>
            <a:r>
              <a:rPr lang="en-US" sz="2400" dirty="0" err="1" smtClean="0"/>
              <a:t>tilida</a:t>
            </a:r>
            <a:r>
              <a:rPr lang="en-US" sz="2400" dirty="0" smtClean="0"/>
              <a:t> </a:t>
            </a:r>
            <a:r>
              <a:rPr lang="en-US" sz="2400" dirty="0" err="1"/>
              <a:t>sikl</a:t>
            </a:r>
            <a:r>
              <a:rPr lang="en-US" sz="2400" dirty="0"/>
              <a:t> </a:t>
            </a:r>
            <a:r>
              <a:rPr lang="en-US" sz="2400" dirty="0" err="1"/>
              <a:t>operatorining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necha</a:t>
            </a:r>
            <a:r>
              <a:rPr lang="en-US" sz="2400" dirty="0"/>
              <a:t> </a:t>
            </a:r>
            <a:r>
              <a:rPr lang="en-US" sz="2400" dirty="0" err="1"/>
              <a:t>xil</a:t>
            </a:r>
            <a:r>
              <a:rPr lang="en-US" sz="2400" dirty="0"/>
              <a:t> </a:t>
            </a:r>
            <a:r>
              <a:rPr lang="en-US" sz="2400" dirty="0" err="1"/>
              <a:t>turi</a:t>
            </a:r>
            <a:r>
              <a:rPr lang="en-US" sz="2400" dirty="0"/>
              <a:t> </a:t>
            </a:r>
            <a:r>
              <a:rPr lang="en-US" sz="2400" dirty="0" err="1"/>
              <a:t>mavjud</a:t>
            </a:r>
            <a:r>
              <a:rPr lang="en-US" sz="2400" dirty="0"/>
              <a:t>. </a:t>
            </a:r>
            <a:endParaRPr lang="ru-RU" sz="2400" dirty="0"/>
          </a:p>
          <a:p>
            <a:pPr lvl="0" algn="ctr" fontAlgn="base"/>
            <a:r>
              <a:rPr lang="ru-RU" sz="2400" dirty="0" err="1"/>
              <a:t>for</a:t>
            </a:r>
            <a:r>
              <a:rPr lang="ru-RU" sz="2400" dirty="0"/>
              <a:t> </a:t>
            </a:r>
            <a:r>
              <a:rPr lang="ru-RU" sz="2400" dirty="0" err="1"/>
              <a:t>sikl</a:t>
            </a:r>
            <a:r>
              <a:rPr lang="ru-RU" sz="2400" dirty="0"/>
              <a:t> </a:t>
            </a:r>
            <a:r>
              <a:rPr lang="ru-RU" sz="2400" dirty="0" err="1"/>
              <a:t>operatori</a:t>
            </a:r>
            <a:r>
              <a:rPr lang="ru-RU" sz="2400" dirty="0"/>
              <a:t> </a:t>
            </a:r>
          </a:p>
          <a:p>
            <a:pPr lvl="0" algn="ctr" fontAlgn="base"/>
            <a:r>
              <a:rPr lang="ru-RU" sz="2400" dirty="0" err="1"/>
              <a:t>do</a:t>
            </a:r>
            <a:r>
              <a:rPr lang="ru-RU" sz="2400" dirty="0"/>
              <a:t> .. </a:t>
            </a:r>
            <a:r>
              <a:rPr lang="ru-RU" sz="2400" dirty="0" err="1"/>
              <a:t>while</a:t>
            </a:r>
            <a:r>
              <a:rPr lang="ru-RU" sz="2400" dirty="0"/>
              <a:t> </a:t>
            </a:r>
            <a:r>
              <a:rPr lang="ru-RU" sz="2400" dirty="0" err="1"/>
              <a:t>sikl</a:t>
            </a:r>
            <a:r>
              <a:rPr lang="ru-RU" sz="2400" dirty="0"/>
              <a:t> </a:t>
            </a:r>
            <a:r>
              <a:rPr lang="ru-RU" sz="2400" dirty="0" err="1"/>
              <a:t>operatori</a:t>
            </a:r>
            <a:r>
              <a:rPr lang="ru-RU" sz="2400" dirty="0"/>
              <a:t> </a:t>
            </a:r>
          </a:p>
          <a:p>
            <a:pPr lvl="0" algn="ctr" fontAlgn="base"/>
            <a:r>
              <a:rPr lang="ru-RU" sz="2400" dirty="0" err="1"/>
              <a:t>while</a:t>
            </a:r>
            <a:r>
              <a:rPr lang="ru-RU" sz="2400" dirty="0"/>
              <a:t> </a:t>
            </a:r>
            <a:r>
              <a:rPr lang="ru-RU" sz="2400" dirty="0" err="1"/>
              <a:t>sikl</a:t>
            </a:r>
            <a:r>
              <a:rPr lang="ru-RU" sz="2400" dirty="0"/>
              <a:t> </a:t>
            </a:r>
            <a:r>
              <a:rPr lang="ru-RU" sz="2400" dirty="0" err="1"/>
              <a:t>operatori</a:t>
            </a:r>
            <a:r>
              <a:rPr lang="ru-RU" sz="2400" dirty="0"/>
              <a:t> </a:t>
            </a:r>
          </a:p>
          <a:p>
            <a:pPr algn="ctr"/>
            <a:r>
              <a:rPr lang="en-US" sz="2400" dirty="0"/>
              <a:t>  </a:t>
            </a:r>
            <a:r>
              <a:rPr lang="en-US" sz="2400" dirty="0" err="1"/>
              <a:t>Yechilayotgan</a:t>
            </a:r>
            <a:r>
              <a:rPr lang="en-US" sz="2400" dirty="0"/>
              <a:t> </a:t>
            </a:r>
            <a:r>
              <a:rPr lang="en-US" sz="2400" dirty="0" err="1"/>
              <a:t>masalaga</a:t>
            </a:r>
            <a:r>
              <a:rPr lang="en-US" sz="2400" dirty="0"/>
              <a:t> </a:t>
            </a:r>
            <a:r>
              <a:rPr lang="en-US" sz="2400" dirty="0" err="1"/>
              <a:t>qarab</a:t>
            </a:r>
            <a:r>
              <a:rPr lang="en-US" sz="2400" dirty="0"/>
              <a:t>, </a:t>
            </a:r>
            <a:r>
              <a:rPr lang="en-US" sz="2400" dirty="0" err="1"/>
              <a:t>programmist</a:t>
            </a:r>
            <a:r>
              <a:rPr lang="en-US" sz="2400" dirty="0"/>
              <a:t> </a:t>
            </a:r>
            <a:r>
              <a:rPr lang="en-US" sz="2400" dirty="0" err="1"/>
              <a:t>o`zi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qulay</a:t>
            </a:r>
            <a:r>
              <a:rPr lang="en-US" sz="2400" dirty="0"/>
              <a:t> </a:t>
            </a:r>
            <a:r>
              <a:rPr lang="en-US" sz="2400" dirty="0" err="1"/>
              <a:t>bo`lgan</a:t>
            </a:r>
            <a:r>
              <a:rPr lang="en-US" sz="2400" dirty="0"/>
              <a:t> </a:t>
            </a:r>
            <a:r>
              <a:rPr lang="en-US" sz="2400" dirty="0" err="1"/>
              <a:t>sikl</a:t>
            </a:r>
            <a:r>
              <a:rPr lang="en-US" sz="2400" dirty="0"/>
              <a:t> </a:t>
            </a:r>
            <a:r>
              <a:rPr lang="en-US" sz="2400" dirty="0" err="1"/>
              <a:t>operatoridan</a:t>
            </a:r>
            <a:r>
              <a:rPr lang="en-US" sz="2400" dirty="0"/>
              <a:t> </a:t>
            </a:r>
            <a:r>
              <a:rPr lang="en-US" sz="2400" dirty="0" err="1"/>
              <a:t>foydalanishi</a:t>
            </a:r>
            <a:r>
              <a:rPr lang="en-US" sz="2400" dirty="0"/>
              <a:t> </a:t>
            </a:r>
            <a:r>
              <a:rPr lang="en-US" sz="2400" dirty="0" err="1"/>
              <a:t>mumkin</a:t>
            </a:r>
            <a:r>
              <a:rPr lang="en-US" sz="2400" dirty="0"/>
              <a:t>. </a:t>
            </a:r>
            <a:endParaRPr lang="ru-RU" sz="2400" dirty="0"/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4033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u="sng" dirty="0">
                <a:solidFill>
                  <a:srgbClr val="0070C0"/>
                </a:solidFill>
              </a:rPr>
              <a:t>F</a:t>
            </a:r>
            <a:r>
              <a:rPr lang="en-US" sz="2800" u="sng" dirty="0" smtClean="0">
                <a:solidFill>
                  <a:srgbClr val="0070C0"/>
                </a:solidFill>
              </a:rPr>
              <a:t>or </a:t>
            </a:r>
            <a:r>
              <a:rPr lang="en-US" sz="2800" u="sng" dirty="0" err="1">
                <a:solidFill>
                  <a:srgbClr val="0070C0"/>
                </a:solidFill>
              </a:rPr>
              <a:t>takr</a:t>
            </a:r>
            <a:r>
              <a:rPr lang="ru-RU" sz="2800" u="sng" dirty="0">
                <a:solidFill>
                  <a:srgbClr val="0070C0"/>
                </a:solidFill>
              </a:rPr>
              <a:t>о</a:t>
            </a:r>
            <a:r>
              <a:rPr lang="en-US" sz="2800" u="sng" dirty="0" err="1">
                <a:solidFill>
                  <a:srgbClr val="0070C0"/>
                </a:solidFill>
              </a:rPr>
              <a:t>rlash</a:t>
            </a:r>
            <a:r>
              <a:rPr lang="en-US" sz="2800" u="sng" dirty="0">
                <a:solidFill>
                  <a:srgbClr val="0070C0"/>
                </a:solidFill>
              </a:rPr>
              <a:t> </a:t>
            </a:r>
            <a:r>
              <a:rPr lang="ru-RU" sz="2800" u="sng" dirty="0">
                <a:solidFill>
                  <a:srgbClr val="0070C0"/>
                </a:solidFill>
              </a:rPr>
              <a:t>о</a:t>
            </a:r>
            <a:r>
              <a:rPr lang="en-US" sz="2800" u="sng" dirty="0">
                <a:solidFill>
                  <a:srgbClr val="0070C0"/>
                </a:solidFill>
              </a:rPr>
              <a:t>p</a:t>
            </a:r>
            <a:r>
              <a:rPr lang="ru-RU" sz="2800" u="sng" dirty="0">
                <a:solidFill>
                  <a:srgbClr val="0070C0"/>
                </a:solidFill>
              </a:rPr>
              <a:t>е</a:t>
            </a:r>
            <a:r>
              <a:rPr lang="en-US" sz="2800" u="sng" dirty="0">
                <a:solidFill>
                  <a:srgbClr val="0070C0"/>
                </a:solidFill>
              </a:rPr>
              <a:t>rat</a:t>
            </a:r>
            <a:r>
              <a:rPr lang="ru-RU" sz="2800" u="sng" dirty="0">
                <a:solidFill>
                  <a:srgbClr val="0070C0"/>
                </a:solidFill>
              </a:rPr>
              <a:t>о</a:t>
            </a:r>
            <a:r>
              <a:rPr lang="en-US" sz="2800" u="sng" dirty="0" err="1">
                <a:solidFill>
                  <a:srgbClr val="0070C0"/>
                </a:solidFill>
              </a:rPr>
              <a:t>rining</a:t>
            </a:r>
            <a:r>
              <a:rPr lang="en-US" sz="2800" u="sng" dirty="0">
                <a:solidFill>
                  <a:srgbClr val="0070C0"/>
                </a:solidFill>
              </a:rPr>
              <a:t> </a:t>
            </a:r>
            <a:r>
              <a:rPr lang="en-US" sz="2800" u="sng" dirty="0" err="1" smtClean="0">
                <a:solidFill>
                  <a:srgbClr val="0070C0"/>
                </a:solidFill>
              </a:rPr>
              <a:t>sintaksisi</a:t>
            </a:r>
            <a:r>
              <a:rPr lang="en-US" sz="2800" u="sng" dirty="0">
                <a:solidFill>
                  <a:srgbClr val="0070C0"/>
                </a:solidFill>
              </a:rPr>
              <a:t> </a:t>
            </a:r>
            <a:r>
              <a:rPr lang="en-US" sz="2800" u="sng" dirty="0" err="1" smtClean="0">
                <a:solidFill>
                  <a:srgbClr val="0070C0"/>
                </a:solidFill>
              </a:rPr>
              <a:t>quyidagicha</a:t>
            </a:r>
            <a:r>
              <a:rPr lang="en-US" sz="2800" u="sng" dirty="0"/>
              <a:t>:</a:t>
            </a:r>
            <a:r>
              <a:rPr lang="en-US" sz="2800" dirty="0"/>
              <a:t>  </a:t>
            </a:r>
            <a:endParaRPr lang="ru-RU" sz="2800" dirty="0"/>
          </a:p>
          <a:p>
            <a:pPr algn="ctr"/>
            <a:r>
              <a:rPr lang="en-US" sz="2800" dirty="0"/>
              <a:t>  </a:t>
            </a:r>
            <a:r>
              <a:rPr lang="en-US" sz="2800" dirty="0" smtClean="0"/>
              <a:t>for</a:t>
            </a:r>
          </a:p>
          <a:p>
            <a:pPr algn="ctr"/>
            <a:r>
              <a:rPr lang="en-US" sz="2800" dirty="0" smtClean="0"/>
              <a:t>(&lt;</a:t>
            </a:r>
            <a:r>
              <a:rPr lang="en-US" sz="2800" dirty="0"/>
              <a:t>if</a:t>
            </a:r>
            <a:r>
              <a:rPr lang="ru-RU" sz="2800" dirty="0"/>
              <a:t>о</a:t>
            </a:r>
            <a:r>
              <a:rPr lang="en-US" sz="2800" dirty="0"/>
              <a:t>da1&gt;; </a:t>
            </a:r>
            <a:endParaRPr lang="en-US" sz="2800" dirty="0" smtClean="0"/>
          </a:p>
          <a:p>
            <a:pPr algn="ctr"/>
            <a:r>
              <a:rPr lang="en-US" sz="2800" dirty="0" smtClean="0"/>
              <a:t>&lt;</a:t>
            </a:r>
            <a:r>
              <a:rPr lang="en-US" sz="2800" dirty="0"/>
              <a:t>if</a:t>
            </a:r>
            <a:r>
              <a:rPr lang="ru-RU" sz="2800" dirty="0"/>
              <a:t>о</a:t>
            </a:r>
            <a:r>
              <a:rPr lang="en-US" sz="2800" dirty="0"/>
              <a:t>da2&gt;; &lt;if</a:t>
            </a:r>
            <a:r>
              <a:rPr lang="ru-RU" sz="2800" dirty="0"/>
              <a:t>о</a:t>
            </a:r>
            <a:r>
              <a:rPr lang="en-US" sz="2800" dirty="0"/>
              <a:t>da3&gt;)      </a:t>
            </a:r>
            <a:endParaRPr lang="en-US" sz="2800" dirty="0" smtClean="0"/>
          </a:p>
          <a:p>
            <a:pPr algn="ctr"/>
            <a:r>
              <a:rPr lang="en-US" sz="2800" dirty="0" smtClean="0"/>
              <a:t>&lt;</a:t>
            </a:r>
            <a:r>
              <a:rPr lang="ru-RU" sz="2800" dirty="0"/>
              <a:t>о</a:t>
            </a:r>
            <a:r>
              <a:rPr lang="en-US" sz="2800" dirty="0"/>
              <a:t>p</a:t>
            </a:r>
            <a:r>
              <a:rPr lang="ru-RU" sz="2800" dirty="0"/>
              <a:t>е</a:t>
            </a:r>
            <a:r>
              <a:rPr lang="en-US" sz="2800" dirty="0"/>
              <a:t>rat</a:t>
            </a:r>
            <a:r>
              <a:rPr lang="ru-RU" sz="2800" dirty="0"/>
              <a:t>о</a:t>
            </a:r>
            <a:r>
              <a:rPr lang="en-US" sz="2800" dirty="0"/>
              <a:t>r </a:t>
            </a:r>
            <a:r>
              <a:rPr lang="en-US" sz="2800" dirty="0" err="1"/>
              <a:t>yoki</a:t>
            </a:r>
            <a:r>
              <a:rPr lang="en-US" sz="2800" dirty="0"/>
              <a:t> </a:t>
            </a:r>
            <a:r>
              <a:rPr lang="en-US" sz="2800" dirty="0" err="1"/>
              <a:t>bl</a:t>
            </a:r>
            <a:r>
              <a:rPr lang="ru-RU" sz="2800" dirty="0"/>
              <a:t>о</a:t>
            </a:r>
            <a:r>
              <a:rPr lang="en-US" sz="2800" dirty="0"/>
              <a:t>k&gt;; </a:t>
            </a:r>
            <a:endParaRPr lang="ru-RU" sz="2800" dirty="0"/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6827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Bu 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p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>
                <a:solidFill>
                  <a:srgbClr val="0070C0"/>
                </a:solidFill>
              </a:rPr>
              <a:t>rat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r </a:t>
            </a:r>
            <a:r>
              <a:rPr lang="en-US" sz="2400" dirty="0" err="1">
                <a:solidFill>
                  <a:srgbClr val="0070C0"/>
                </a:solidFill>
              </a:rPr>
              <a:t>amal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qilishni</a:t>
            </a:r>
            <a:r>
              <a:rPr lang="en-US" sz="2400" dirty="0">
                <a:solidFill>
                  <a:srgbClr val="0070C0"/>
                </a:solidFill>
              </a:rPr>
              <a:t> &lt;if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da1&gt; </a:t>
            </a:r>
            <a:r>
              <a:rPr lang="en-US" sz="2400" dirty="0" err="1">
                <a:solidFill>
                  <a:srgbClr val="0070C0"/>
                </a:solidFill>
              </a:rPr>
              <a:t>bajarishdan</a:t>
            </a:r>
            <a:r>
              <a:rPr lang="en-US" sz="2400" dirty="0">
                <a:solidFill>
                  <a:srgbClr val="0070C0"/>
                </a:solidFill>
              </a:rPr>
              <a:t> b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shlaydi</a:t>
            </a:r>
            <a:r>
              <a:rPr lang="en-US" sz="2400" dirty="0">
                <a:solidFill>
                  <a:srgbClr val="0070C0"/>
                </a:solidFill>
              </a:rPr>
              <a:t>. K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>
                <a:solidFill>
                  <a:srgbClr val="0070C0"/>
                </a:solidFill>
              </a:rPr>
              <a:t>yin </a:t>
            </a:r>
            <a:r>
              <a:rPr lang="en-US" sz="2400" dirty="0" err="1">
                <a:solidFill>
                  <a:srgbClr val="0070C0"/>
                </a:solidFill>
              </a:rPr>
              <a:t>takr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rlash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qadamlari</a:t>
            </a:r>
            <a:r>
              <a:rPr lang="en-US" sz="2400" dirty="0">
                <a:solidFill>
                  <a:srgbClr val="0070C0"/>
                </a:solidFill>
              </a:rPr>
              <a:t> b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shlanadi</a:t>
            </a:r>
            <a:r>
              <a:rPr lang="en-US" sz="2400" dirty="0">
                <a:solidFill>
                  <a:srgbClr val="0070C0"/>
                </a:solidFill>
              </a:rPr>
              <a:t>. </a:t>
            </a:r>
            <a:r>
              <a:rPr lang="en-US" sz="2400" dirty="0" err="1">
                <a:solidFill>
                  <a:srgbClr val="0070C0"/>
                </a:solidFill>
              </a:rPr>
              <a:t>Har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bir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qadamda</a:t>
            </a:r>
            <a:r>
              <a:rPr lang="en-US" sz="2400" dirty="0">
                <a:solidFill>
                  <a:srgbClr val="0070C0"/>
                </a:solidFill>
              </a:rPr>
              <a:t> &lt;if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da2&gt; </a:t>
            </a:r>
            <a:r>
              <a:rPr lang="en-US" sz="2400" dirty="0" err="1">
                <a:solidFill>
                  <a:srgbClr val="0070C0"/>
                </a:solidFill>
              </a:rPr>
              <a:t>bajariladi</a:t>
            </a:r>
            <a:r>
              <a:rPr lang="en-US" sz="2400" dirty="0">
                <a:solidFill>
                  <a:srgbClr val="0070C0"/>
                </a:solidFill>
              </a:rPr>
              <a:t>, agar </a:t>
            </a:r>
            <a:r>
              <a:rPr lang="en-US" sz="2400" dirty="0" err="1">
                <a:solidFill>
                  <a:srgbClr val="0070C0"/>
                </a:solidFill>
              </a:rPr>
              <a:t>natija</a:t>
            </a:r>
            <a:r>
              <a:rPr lang="en-US" sz="2400" dirty="0">
                <a:solidFill>
                  <a:srgbClr val="0070C0"/>
                </a:solidFill>
              </a:rPr>
              <a:t> 0 </a:t>
            </a:r>
            <a:r>
              <a:rPr lang="en-US" sz="2400" dirty="0" err="1">
                <a:solidFill>
                  <a:srgbClr val="0070C0"/>
                </a:solidFill>
              </a:rPr>
              <a:t>dan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farqli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yoki</a:t>
            </a:r>
            <a:r>
              <a:rPr lang="en-US" sz="2400" dirty="0">
                <a:solidFill>
                  <a:srgbClr val="0070C0"/>
                </a:solidFill>
              </a:rPr>
              <a:t> r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st</a:t>
            </a:r>
            <a:r>
              <a:rPr lang="en-US" sz="2400" dirty="0">
                <a:solidFill>
                  <a:srgbClr val="0070C0"/>
                </a:solidFill>
              </a:rPr>
              <a:t> (true) </a:t>
            </a:r>
            <a:r>
              <a:rPr lang="en-US" sz="2400" dirty="0" err="1">
                <a:solidFill>
                  <a:srgbClr val="0070C0"/>
                </a:solidFill>
              </a:rPr>
              <a:t>bo’lsa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sikl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tanasi</a:t>
            </a:r>
            <a:r>
              <a:rPr lang="en-US" sz="2400" dirty="0">
                <a:solidFill>
                  <a:srgbClr val="0070C0"/>
                </a:solidFill>
              </a:rPr>
              <a:t> - &lt;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p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>
                <a:solidFill>
                  <a:srgbClr val="0070C0"/>
                </a:solidFill>
              </a:rPr>
              <a:t>rat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r </a:t>
            </a:r>
            <a:r>
              <a:rPr lang="en-US" sz="2400" dirty="0" err="1">
                <a:solidFill>
                  <a:srgbClr val="0070C0"/>
                </a:solidFill>
              </a:rPr>
              <a:t>yoki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bl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k&gt; </a:t>
            </a:r>
            <a:r>
              <a:rPr lang="en-US" sz="2400" dirty="0" err="1">
                <a:solidFill>
                  <a:srgbClr val="0070C0"/>
                </a:solidFill>
              </a:rPr>
              <a:t>bajariladi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va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ох</a:t>
            </a:r>
            <a:r>
              <a:rPr lang="en-US" sz="2400" dirty="0" err="1">
                <a:solidFill>
                  <a:srgbClr val="0070C0"/>
                </a:solidFill>
              </a:rPr>
              <a:t>irida</a:t>
            </a:r>
            <a:r>
              <a:rPr lang="en-US" sz="2400" dirty="0">
                <a:solidFill>
                  <a:srgbClr val="0070C0"/>
                </a:solidFill>
              </a:rPr>
              <a:t> &lt;if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da3&gt; </a:t>
            </a:r>
            <a:r>
              <a:rPr lang="en-US" sz="2400" dirty="0" err="1">
                <a:solidFill>
                  <a:srgbClr val="0070C0"/>
                </a:solidFill>
              </a:rPr>
              <a:t>bajariladi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aks</a:t>
            </a:r>
            <a:r>
              <a:rPr lang="en-US" sz="2400" dirty="0">
                <a:solidFill>
                  <a:srgbClr val="0070C0"/>
                </a:solidFill>
              </a:rPr>
              <a:t> h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lda</a:t>
            </a:r>
            <a:r>
              <a:rPr lang="en-US" sz="2400" dirty="0">
                <a:solidFill>
                  <a:srgbClr val="0070C0"/>
                </a:solidFill>
              </a:rPr>
              <a:t> b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shqaruv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takr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rlash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p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>
                <a:solidFill>
                  <a:srgbClr val="0070C0"/>
                </a:solidFill>
              </a:rPr>
              <a:t>rat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ridan</a:t>
            </a:r>
            <a:r>
              <a:rPr lang="en-US" sz="2400" dirty="0">
                <a:solidFill>
                  <a:srgbClr val="0070C0"/>
                </a:solidFill>
              </a:rPr>
              <a:t> k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 err="1">
                <a:solidFill>
                  <a:srgbClr val="0070C0"/>
                </a:solidFill>
              </a:rPr>
              <a:t>yingi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p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>
                <a:solidFill>
                  <a:srgbClr val="0070C0"/>
                </a:solidFill>
              </a:rPr>
              <a:t>rat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rga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o’tiladi</a:t>
            </a:r>
            <a:r>
              <a:rPr lang="en-US" sz="2400" dirty="0">
                <a:solidFill>
                  <a:srgbClr val="0070C0"/>
                </a:solidFill>
              </a:rPr>
              <a:t>. </a:t>
            </a:r>
            <a:r>
              <a:rPr lang="en-US" sz="2400" dirty="0" err="1">
                <a:solidFill>
                  <a:srgbClr val="0070C0"/>
                </a:solidFill>
              </a:rPr>
              <a:t>Sikl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tanasi</a:t>
            </a:r>
            <a:r>
              <a:rPr lang="en-US" sz="2400" dirty="0">
                <a:solidFill>
                  <a:srgbClr val="0070C0"/>
                </a:solidFill>
              </a:rPr>
              <a:t> – &lt;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p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>
                <a:solidFill>
                  <a:srgbClr val="0070C0"/>
                </a:solidFill>
              </a:rPr>
              <a:t>rat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r </a:t>
            </a:r>
            <a:r>
              <a:rPr lang="en-US" sz="2400" dirty="0" err="1">
                <a:solidFill>
                  <a:srgbClr val="0070C0"/>
                </a:solidFill>
              </a:rPr>
              <a:t>yoki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bl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k&gt; </a:t>
            </a:r>
            <a:r>
              <a:rPr lang="en-US" sz="2400" dirty="0" err="1">
                <a:solidFill>
                  <a:srgbClr val="0070C0"/>
                </a:solidFill>
              </a:rPr>
              <a:t>sifatida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bitta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p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>
                <a:solidFill>
                  <a:srgbClr val="0070C0"/>
                </a:solidFill>
              </a:rPr>
              <a:t>rat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r, </a:t>
            </a:r>
            <a:r>
              <a:rPr lang="en-US" sz="2400" dirty="0" err="1">
                <a:solidFill>
                  <a:srgbClr val="0070C0"/>
                </a:solidFill>
              </a:rPr>
              <a:t>shu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jumladan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bo’sh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p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>
                <a:solidFill>
                  <a:srgbClr val="0070C0"/>
                </a:solidFill>
              </a:rPr>
              <a:t>rat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r, </a:t>
            </a:r>
            <a:r>
              <a:rPr lang="en-US" sz="2400" dirty="0" err="1">
                <a:solidFill>
                  <a:srgbClr val="0070C0"/>
                </a:solidFill>
              </a:rPr>
              <a:t>yoki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>
                <a:solidFill>
                  <a:srgbClr val="0070C0"/>
                </a:solidFill>
              </a:rPr>
              <a:t>p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>
                <a:solidFill>
                  <a:srgbClr val="0070C0"/>
                </a:solidFill>
              </a:rPr>
              <a:t>rat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rlar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bl</a:t>
            </a:r>
            <a:r>
              <a:rPr lang="ru-RU" sz="2400" dirty="0">
                <a:solidFill>
                  <a:srgbClr val="0070C0"/>
                </a:solidFill>
              </a:rPr>
              <a:t>о</a:t>
            </a:r>
            <a:r>
              <a:rPr lang="en-US" sz="2400" dirty="0" err="1">
                <a:solidFill>
                  <a:srgbClr val="0070C0"/>
                </a:solidFill>
              </a:rPr>
              <a:t>ki</a:t>
            </a:r>
            <a:r>
              <a:rPr lang="en-US" sz="2400" dirty="0">
                <a:solidFill>
                  <a:srgbClr val="0070C0"/>
                </a:solidFill>
              </a:rPr>
              <a:t> k</a:t>
            </a:r>
            <a:r>
              <a:rPr lang="ru-RU" sz="2400" dirty="0">
                <a:solidFill>
                  <a:srgbClr val="0070C0"/>
                </a:solidFill>
              </a:rPr>
              <a:t>е</a:t>
            </a:r>
            <a:r>
              <a:rPr lang="en-US" sz="2400" dirty="0" err="1">
                <a:solidFill>
                  <a:srgbClr val="0070C0"/>
                </a:solidFill>
              </a:rPr>
              <a:t>lishi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mumkin</a:t>
            </a:r>
            <a:r>
              <a:rPr lang="en-US" sz="2400" dirty="0">
                <a:solidFill>
                  <a:srgbClr val="0070C0"/>
                </a:solidFill>
              </a:rPr>
              <a:t>.  </a:t>
            </a:r>
            <a:endParaRPr lang="ru-RU" sz="2400" dirty="0">
              <a:solidFill>
                <a:srgbClr val="0070C0"/>
              </a:solidFill>
            </a:endParaRPr>
          </a:p>
          <a:p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4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rgbClr val="0070C0"/>
                </a:solidFill>
              </a:rPr>
              <a:t>Sikl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takrorlanishi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davomida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bajarilishi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lozim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bo'lgan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operatorlar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majmuasi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u="sng" dirty="0" err="1">
                <a:solidFill>
                  <a:srgbClr val="0070C0"/>
                </a:solidFill>
              </a:rPr>
              <a:t>sikl</a:t>
            </a:r>
            <a:r>
              <a:rPr lang="en-US" sz="2800" u="sng" dirty="0">
                <a:solidFill>
                  <a:srgbClr val="0070C0"/>
                </a:solidFill>
              </a:rPr>
              <a:t> </a:t>
            </a:r>
            <a:r>
              <a:rPr lang="en-US" sz="2800" u="sng" dirty="0" err="1">
                <a:solidFill>
                  <a:srgbClr val="0070C0"/>
                </a:solidFill>
              </a:rPr>
              <a:t>tanasi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deyiladi</a:t>
            </a:r>
            <a:r>
              <a:rPr lang="en-US" sz="2800" dirty="0">
                <a:solidFill>
                  <a:srgbClr val="0070C0"/>
                </a:solidFill>
              </a:rPr>
              <a:t>. </a:t>
            </a:r>
            <a:r>
              <a:rPr lang="en-US" sz="2800" u="sng" dirty="0" err="1">
                <a:solidFill>
                  <a:srgbClr val="0070C0"/>
                </a:solidFill>
              </a:rPr>
              <a:t>Sikl</a:t>
            </a:r>
            <a:r>
              <a:rPr lang="en-US" sz="2800" u="sng" dirty="0">
                <a:solidFill>
                  <a:srgbClr val="0070C0"/>
                </a:solidFill>
              </a:rPr>
              <a:t> </a:t>
            </a:r>
            <a:r>
              <a:rPr lang="en-US" sz="2800" u="sng" dirty="0" err="1">
                <a:solidFill>
                  <a:srgbClr val="0070C0"/>
                </a:solidFill>
              </a:rPr>
              <a:t>tanasi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sifatida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bir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yoki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bir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nechta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operatordan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foydalanish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mumkin</a:t>
            </a:r>
            <a:r>
              <a:rPr lang="en-US" sz="2800" dirty="0">
                <a:solidFill>
                  <a:srgbClr val="0070C0"/>
                </a:solidFill>
              </a:rPr>
              <a:t>. Agar </a:t>
            </a:r>
            <a:r>
              <a:rPr lang="en-US" sz="2800" dirty="0" err="1">
                <a:solidFill>
                  <a:srgbClr val="0070C0"/>
                </a:solidFill>
              </a:rPr>
              <a:t>sikl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tanasida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bir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nechta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operatordan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foydalanmoqchi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bo`lsak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operatorlarni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blok</a:t>
            </a:r>
            <a:r>
              <a:rPr lang="en-US" sz="2800" dirty="0">
                <a:solidFill>
                  <a:srgbClr val="0070C0"/>
                </a:solidFill>
              </a:rPr>
              <a:t> { } </a:t>
            </a:r>
            <a:r>
              <a:rPr lang="en-US" sz="2800" dirty="0" err="1">
                <a:solidFill>
                  <a:srgbClr val="0070C0"/>
                </a:solidFill>
              </a:rPr>
              <a:t>orasiga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olishimiz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kerak</a:t>
            </a:r>
            <a:r>
              <a:rPr lang="en-US" sz="2800" dirty="0">
                <a:solidFill>
                  <a:srgbClr val="0070C0"/>
                </a:solidFill>
              </a:rPr>
              <a:t>. 1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10 </a:t>
            </a:r>
            <a:r>
              <a:rPr lang="en-US" sz="2800" dirty="0" err="1">
                <a:solidFill>
                  <a:srgbClr val="0070C0"/>
                </a:solidFill>
              </a:rPr>
              <a:t>gacha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bo'lgan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sonlarni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chiqaruvchi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dastur</a:t>
            </a:r>
            <a:r>
              <a:rPr lang="en-US" sz="2800" dirty="0">
                <a:solidFill>
                  <a:srgbClr val="0070C0"/>
                </a:solidFill>
              </a:rPr>
              <a:t>:  </a:t>
            </a:r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27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548680"/>
            <a:ext cx="7520940" cy="413179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#include &lt;</a:t>
            </a:r>
            <a:r>
              <a:rPr lang="en-US" dirty="0" err="1">
                <a:solidFill>
                  <a:srgbClr val="0070C0"/>
                </a:solidFill>
              </a:rPr>
              <a:t>iostream</a:t>
            </a:r>
            <a:r>
              <a:rPr lang="en-US" dirty="0">
                <a:solidFill>
                  <a:srgbClr val="0070C0"/>
                </a:solidFill>
              </a:rPr>
              <a:t>&gt;     using namespace </a:t>
            </a:r>
            <a:r>
              <a:rPr lang="en-US" dirty="0" err="1">
                <a:solidFill>
                  <a:srgbClr val="0070C0"/>
                </a:solidFill>
              </a:rPr>
              <a:t>std</a:t>
            </a:r>
            <a:r>
              <a:rPr lang="en-US" dirty="0">
                <a:solidFill>
                  <a:srgbClr val="0070C0"/>
                </a:solidFill>
              </a:rPr>
              <a:t>;     </a:t>
            </a:r>
            <a:r>
              <a:rPr lang="en-US" dirty="0" err="1">
                <a:solidFill>
                  <a:srgbClr val="0070C0"/>
                </a:solidFill>
              </a:rPr>
              <a:t>int</a:t>
            </a:r>
            <a:r>
              <a:rPr lang="en-US" dirty="0">
                <a:solidFill>
                  <a:srgbClr val="0070C0"/>
                </a:solidFill>
              </a:rPr>
              <a:t> main()    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{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for (</a:t>
            </a:r>
            <a:r>
              <a:rPr lang="en-US" dirty="0" err="1">
                <a:solidFill>
                  <a:srgbClr val="0070C0"/>
                </a:solidFill>
              </a:rPr>
              <a:t>int</a:t>
            </a:r>
            <a:r>
              <a:rPr lang="en-US" dirty="0">
                <a:solidFill>
                  <a:srgbClr val="0070C0"/>
                </a:solidFill>
              </a:rPr>
              <a:t> i = 1; i &lt;= 10; i++)     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i &lt;&lt; " ";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       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return </a:t>
            </a:r>
            <a:r>
              <a:rPr lang="en-US" dirty="0">
                <a:solidFill>
                  <a:srgbClr val="0070C0"/>
                </a:solidFill>
              </a:rPr>
              <a:t>0;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}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en-US" dirty="0" err="1">
                <a:solidFill>
                  <a:srgbClr val="0070C0"/>
                </a:solidFill>
              </a:rPr>
              <a:t>Ekranda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quyidagicha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natija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xosil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bo'ladi</a:t>
            </a:r>
            <a:r>
              <a:rPr lang="en-US" dirty="0">
                <a:solidFill>
                  <a:srgbClr val="0070C0"/>
                </a:solidFill>
              </a:rPr>
              <a:t>: 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Picture 4040"/>
          <p:cNvPicPr/>
          <p:nvPr/>
        </p:nvPicPr>
        <p:blipFill>
          <a:blip r:embed="rId2"/>
          <a:stretch>
            <a:fillRect/>
          </a:stretch>
        </p:blipFill>
        <p:spPr>
          <a:xfrm>
            <a:off x="1835695" y="3429000"/>
            <a:ext cx="46196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387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548680"/>
            <a:ext cx="7520940" cy="4131797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Quyidagi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rasmda</a:t>
            </a:r>
            <a:r>
              <a:rPr lang="en-US" sz="2000" dirty="0">
                <a:solidFill>
                  <a:srgbClr val="0070C0"/>
                </a:solidFill>
              </a:rPr>
              <a:t> for </a:t>
            </a:r>
            <a:r>
              <a:rPr lang="en-US" sz="2000" dirty="0" err="1">
                <a:solidFill>
                  <a:srgbClr val="0070C0"/>
                </a:solidFill>
              </a:rPr>
              <a:t>sikl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operatori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batafsil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berilgan</a:t>
            </a:r>
            <a:r>
              <a:rPr lang="en-US" sz="2000" dirty="0">
                <a:solidFill>
                  <a:srgbClr val="0070C0"/>
                </a:solidFill>
              </a:rPr>
              <a:t>.  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" name="Picture 4045"/>
          <p:cNvPicPr/>
          <p:nvPr/>
        </p:nvPicPr>
        <p:blipFill>
          <a:blip r:embed="rId2"/>
          <a:stretch>
            <a:fillRect/>
          </a:stretch>
        </p:blipFill>
        <p:spPr>
          <a:xfrm>
            <a:off x="899593" y="1196753"/>
            <a:ext cx="6363220" cy="305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827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275813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rgbClr val="0070C0"/>
                </a:solidFill>
              </a:rPr>
              <a:t>sikl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operatorini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umumiy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ko'rinishda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quyidagicha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ifodalash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mumkin</a:t>
            </a:r>
            <a:r>
              <a:rPr lang="en-US" sz="2400" dirty="0">
                <a:solidFill>
                  <a:srgbClr val="0070C0"/>
                </a:solidFill>
              </a:rPr>
              <a:t>: </a:t>
            </a:r>
            <a:endParaRPr lang="ru-RU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for (</a:t>
            </a:r>
            <a:r>
              <a:rPr lang="en-US" sz="2400" dirty="0" err="1">
                <a:solidFill>
                  <a:srgbClr val="0070C0"/>
                </a:solidFill>
              </a:rPr>
              <a:t>sikl_o'zgaruvchisining_boshlang'ich_qiymati</a:t>
            </a:r>
            <a:r>
              <a:rPr lang="en-US" sz="2400" dirty="0">
                <a:solidFill>
                  <a:srgbClr val="0070C0"/>
                </a:solidFill>
              </a:rPr>
              <a:t>; </a:t>
            </a:r>
            <a:r>
              <a:rPr lang="en-US" sz="2400" dirty="0" err="1">
                <a:solidFill>
                  <a:srgbClr val="0070C0"/>
                </a:solidFill>
              </a:rPr>
              <a:t>takrorlanish_sharti</a:t>
            </a:r>
            <a:r>
              <a:rPr lang="en-US" sz="2400" dirty="0">
                <a:solidFill>
                  <a:srgbClr val="0070C0"/>
                </a:solidFill>
              </a:rPr>
              <a:t>; </a:t>
            </a:r>
            <a:r>
              <a:rPr lang="en-US" sz="2400" dirty="0" err="1">
                <a:solidFill>
                  <a:srgbClr val="0070C0"/>
                </a:solidFill>
              </a:rPr>
              <a:t>sikl_o'zgaruvchisini_oshirish</a:t>
            </a:r>
            <a:r>
              <a:rPr lang="en-US" sz="2400" dirty="0">
                <a:solidFill>
                  <a:srgbClr val="0070C0"/>
                </a:solidFill>
              </a:rPr>
              <a:t>) </a:t>
            </a:r>
            <a:r>
              <a:rPr lang="en-US" sz="2400" dirty="0" err="1">
                <a:solidFill>
                  <a:srgbClr val="0070C0"/>
                </a:solidFill>
              </a:rPr>
              <a:t>sikl_tanasi</a:t>
            </a:r>
            <a:r>
              <a:rPr lang="en-US" sz="2400" dirty="0">
                <a:solidFill>
                  <a:srgbClr val="0070C0"/>
                </a:solidFill>
              </a:rPr>
              <a:t>; </a:t>
            </a:r>
            <a:r>
              <a:rPr lang="en-US" sz="2400" dirty="0" err="1">
                <a:solidFill>
                  <a:srgbClr val="0070C0"/>
                </a:solidFill>
              </a:rPr>
              <a:t>sikl_o'zgaruvchisini_oshirish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o'rnida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kamaytirish</a:t>
            </a:r>
            <a:r>
              <a:rPr lang="en-US" sz="2400" dirty="0">
                <a:solidFill>
                  <a:srgbClr val="0070C0"/>
                </a:solidFill>
              </a:rPr>
              <a:t> ham </a:t>
            </a:r>
            <a:r>
              <a:rPr lang="en-US" sz="2400" dirty="0" err="1">
                <a:solidFill>
                  <a:srgbClr val="0070C0"/>
                </a:solidFill>
              </a:rPr>
              <a:t>bo'lishi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mumkin</a:t>
            </a:r>
            <a:r>
              <a:rPr lang="en-US" sz="2400" dirty="0">
                <a:solidFill>
                  <a:srgbClr val="0070C0"/>
                </a:solidFill>
              </a:rPr>
              <a:t>.  </a:t>
            </a:r>
            <a:endParaRPr lang="ru-RU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Agar </a:t>
            </a:r>
            <a:r>
              <a:rPr lang="en-US" sz="2400" dirty="0" err="1">
                <a:solidFill>
                  <a:srgbClr val="0070C0"/>
                </a:solidFill>
              </a:rPr>
              <a:t>sikl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tanasida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bir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nechta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operatordan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foydalanmoqchi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bo`lsak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bu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operatorlarni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blok</a:t>
            </a:r>
            <a:r>
              <a:rPr lang="en-US" sz="2400" dirty="0">
                <a:solidFill>
                  <a:srgbClr val="0070C0"/>
                </a:solidFill>
              </a:rPr>
              <a:t> { } </a:t>
            </a:r>
            <a:r>
              <a:rPr lang="en-US" sz="2400" dirty="0" err="1">
                <a:solidFill>
                  <a:srgbClr val="0070C0"/>
                </a:solidFill>
              </a:rPr>
              <a:t>orasiga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olishimiz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kerak</a:t>
            </a:r>
            <a:r>
              <a:rPr lang="en-US" sz="2400" dirty="0">
                <a:solidFill>
                  <a:srgbClr val="0070C0"/>
                </a:solidFill>
              </a:rPr>
              <a:t>.  </a:t>
            </a:r>
            <a:r>
              <a:rPr lang="en-US" sz="2400" dirty="0" err="1">
                <a:solidFill>
                  <a:srgbClr val="0070C0"/>
                </a:solidFill>
              </a:rPr>
              <a:t>Programma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taxlili</a:t>
            </a:r>
            <a:r>
              <a:rPr lang="en-US" sz="2400" dirty="0">
                <a:solidFill>
                  <a:srgbClr val="0070C0"/>
                </a:solidFill>
              </a:rPr>
              <a:t>:  </a:t>
            </a:r>
            <a:endParaRPr lang="ru-RU" sz="2400" dirty="0">
              <a:solidFill>
                <a:srgbClr val="0070C0"/>
              </a:solidFill>
            </a:endParaRPr>
          </a:p>
          <a:p>
            <a:r>
              <a:rPr lang="en-US" sz="2400" dirty="0" err="1">
                <a:solidFill>
                  <a:srgbClr val="0070C0"/>
                </a:solidFill>
              </a:rPr>
              <a:t>Yuqoridagi</a:t>
            </a:r>
            <a:r>
              <a:rPr lang="en-US" sz="2400" dirty="0">
                <a:solidFill>
                  <a:srgbClr val="0070C0"/>
                </a:solidFill>
              </a:rPr>
              <a:t> 1 </a:t>
            </a:r>
            <a:r>
              <a:rPr lang="en-US" sz="2400" dirty="0" err="1">
                <a:solidFill>
                  <a:srgbClr val="0070C0"/>
                </a:solidFill>
              </a:rPr>
              <a:t>dan</a:t>
            </a:r>
            <a:r>
              <a:rPr lang="en-US" sz="2400" dirty="0">
                <a:solidFill>
                  <a:srgbClr val="0070C0"/>
                </a:solidFill>
              </a:rPr>
              <a:t> 10 </a:t>
            </a:r>
            <a:r>
              <a:rPr lang="en-US" sz="2400" dirty="0" err="1">
                <a:solidFill>
                  <a:srgbClr val="0070C0"/>
                </a:solidFill>
              </a:rPr>
              <a:t>gacha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bo'lgan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sonlarni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chiqaruvchi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programmani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taxlil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qilib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chiqamiz</a:t>
            </a:r>
            <a:r>
              <a:rPr lang="en-US" sz="2400" dirty="0">
                <a:solidFill>
                  <a:srgbClr val="0070C0"/>
                </a:solidFill>
              </a:rPr>
              <a:t>. </a:t>
            </a:r>
            <a:endParaRPr lang="ru-RU" sz="2400" dirty="0">
              <a:solidFill>
                <a:srgbClr val="0070C0"/>
              </a:solidFill>
            </a:endParaRPr>
          </a:p>
          <a:p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803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260648"/>
            <a:ext cx="7520940" cy="441982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1900" dirty="0">
                <a:solidFill>
                  <a:srgbClr val="0070C0"/>
                </a:solidFill>
              </a:rPr>
              <a:t>for (</a:t>
            </a:r>
            <a:r>
              <a:rPr lang="en-US" sz="1900" dirty="0" err="1">
                <a:solidFill>
                  <a:srgbClr val="0070C0"/>
                </a:solidFill>
              </a:rPr>
              <a:t>int</a:t>
            </a:r>
            <a:r>
              <a:rPr lang="en-US" sz="1900" dirty="0">
                <a:solidFill>
                  <a:srgbClr val="0070C0"/>
                </a:solidFill>
              </a:rPr>
              <a:t> i = 1; i &lt;= 10; i++)  </a:t>
            </a:r>
            <a:r>
              <a:rPr lang="en-US" sz="1900" dirty="0" err="1">
                <a:solidFill>
                  <a:srgbClr val="0070C0"/>
                </a:solidFill>
              </a:rPr>
              <a:t>cout</a:t>
            </a:r>
            <a:r>
              <a:rPr lang="en-US" sz="1900" dirty="0">
                <a:solidFill>
                  <a:srgbClr val="0070C0"/>
                </a:solidFill>
              </a:rPr>
              <a:t> &lt;&lt; i &lt;&lt; " ";  </a:t>
            </a:r>
            <a:endParaRPr lang="ru-RU" sz="1900" dirty="0">
              <a:solidFill>
                <a:srgbClr val="0070C0"/>
              </a:solidFill>
            </a:endParaRPr>
          </a:p>
          <a:p>
            <a:pPr lvl="0" fontAlgn="base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parametri</a:t>
            </a:r>
            <a:r>
              <a:rPr lang="en-US" dirty="0">
                <a:solidFill>
                  <a:srgbClr val="0070C0"/>
                </a:solidFill>
              </a:rPr>
              <a:t> ( i ) </a:t>
            </a:r>
            <a:r>
              <a:rPr lang="en-US" dirty="0" err="1">
                <a:solidFill>
                  <a:srgbClr val="0070C0"/>
                </a:solidFill>
              </a:rPr>
              <a:t>boshlang'ich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qiymat</a:t>
            </a:r>
            <a:r>
              <a:rPr lang="en-US" dirty="0">
                <a:solidFill>
                  <a:srgbClr val="0070C0"/>
                </a:solidFill>
              </a:rPr>
              <a:t> 1 </a:t>
            </a:r>
            <a:r>
              <a:rPr lang="en-US" dirty="0" err="1">
                <a:solidFill>
                  <a:srgbClr val="0070C0"/>
                </a:solidFill>
              </a:rPr>
              <a:t>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o'zlashtiradi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Ya'ni</a:t>
            </a:r>
            <a:r>
              <a:rPr lang="ru-RU" dirty="0">
                <a:solidFill>
                  <a:srgbClr val="0070C0"/>
                </a:solidFill>
              </a:rPr>
              <a:t> i = 1;  </a:t>
            </a:r>
          </a:p>
          <a:p>
            <a:pPr lvl="0" fontAlgn="base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takrorlanish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sharti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tekshiriladi</a:t>
            </a:r>
            <a:r>
              <a:rPr lang="en-US" dirty="0">
                <a:solidFill>
                  <a:srgbClr val="0070C0"/>
                </a:solidFill>
              </a:rPr>
              <a:t>. ( i &lt;= 10; ). 1 &lt;= 10 </a:t>
            </a:r>
            <a:r>
              <a:rPr lang="en-US" dirty="0" err="1">
                <a:solidFill>
                  <a:srgbClr val="0070C0"/>
                </a:solidFill>
              </a:rPr>
              <a:t>shart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rost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bo'lgani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uchun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tanasi</a:t>
            </a:r>
            <a:r>
              <a:rPr lang="en-US" dirty="0">
                <a:solidFill>
                  <a:srgbClr val="0070C0"/>
                </a:solidFill>
              </a:rPr>
              <a:t> ( </a:t>
            </a: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i &lt;&lt; " "; ) </a:t>
            </a:r>
            <a:r>
              <a:rPr lang="en-US" dirty="0" err="1">
                <a:solidFill>
                  <a:srgbClr val="0070C0"/>
                </a:solidFill>
              </a:rPr>
              <a:t>bajariladi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Ekranga</a:t>
            </a:r>
            <a:r>
              <a:rPr lang="ru-RU" dirty="0">
                <a:solidFill>
                  <a:srgbClr val="0070C0"/>
                </a:solidFill>
              </a:rPr>
              <a:t> "1 " </a:t>
            </a:r>
            <a:r>
              <a:rPr lang="ru-RU" dirty="0" err="1">
                <a:solidFill>
                  <a:srgbClr val="0070C0"/>
                </a:solidFill>
              </a:rPr>
              <a:t>chiqariladi</a:t>
            </a:r>
            <a:r>
              <a:rPr lang="ru-RU" dirty="0">
                <a:solidFill>
                  <a:srgbClr val="0070C0"/>
                </a:solidFill>
              </a:rPr>
              <a:t>. </a:t>
            </a:r>
          </a:p>
          <a:p>
            <a:pPr lvl="0" fontAlgn="base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parametrini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oshirish</a:t>
            </a:r>
            <a:r>
              <a:rPr lang="en-US" dirty="0">
                <a:solidFill>
                  <a:srgbClr val="0070C0"/>
                </a:solidFill>
              </a:rPr>
              <a:t> ( i++ ) </a:t>
            </a:r>
            <a:r>
              <a:rPr lang="en-US" dirty="0" err="1">
                <a:solidFill>
                  <a:srgbClr val="0070C0"/>
                </a:solidFill>
              </a:rPr>
              <a:t>bajariladi</a:t>
            </a:r>
            <a:r>
              <a:rPr lang="en-US" dirty="0">
                <a:solidFill>
                  <a:srgbClr val="0070C0"/>
                </a:solidFill>
              </a:rPr>
              <a:t>. i </a:t>
            </a:r>
            <a:r>
              <a:rPr lang="en-US" dirty="0" err="1">
                <a:solidFill>
                  <a:srgbClr val="0070C0"/>
                </a:solidFill>
              </a:rPr>
              <a:t>ning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qiymati</a:t>
            </a:r>
            <a:r>
              <a:rPr lang="en-US" dirty="0">
                <a:solidFill>
                  <a:srgbClr val="0070C0"/>
                </a:solidFill>
              </a:rPr>
              <a:t> 2 </a:t>
            </a:r>
            <a:r>
              <a:rPr lang="en-US" dirty="0" err="1">
                <a:solidFill>
                  <a:srgbClr val="0070C0"/>
                </a:solidFill>
              </a:rPr>
              <a:t>ga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bo'ladi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  <a:p>
            <a:pPr lvl="0" fontAlgn="base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takrorlanish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sharti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tekshiriladi</a:t>
            </a:r>
            <a:r>
              <a:rPr lang="en-US" dirty="0">
                <a:solidFill>
                  <a:srgbClr val="0070C0"/>
                </a:solidFill>
              </a:rPr>
              <a:t>. ( i &lt;= 10; ). 2 &lt;= 10 </a:t>
            </a:r>
            <a:r>
              <a:rPr lang="en-US" dirty="0" err="1">
                <a:solidFill>
                  <a:srgbClr val="0070C0"/>
                </a:solidFill>
              </a:rPr>
              <a:t>shart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rost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bo'lgani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uchun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tanasi</a:t>
            </a:r>
            <a:r>
              <a:rPr lang="en-US" dirty="0">
                <a:solidFill>
                  <a:srgbClr val="0070C0"/>
                </a:solidFill>
              </a:rPr>
              <a:t> ( </a:t>
            </a: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i &lt;&lt; " "; ) </a:t>
            </a:r>
            <a:r>
              <a:rPr lang="en-US" dirty="0" err="1">
                <a:solidFill>
                  <a:srgbClr val="0070C0"/>
                </a:solidFill>
              </a:rPr>
              <a:t>bajariladi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r>
              <a:rPr lang="en-US" dirty="0" err="1">
                <a:solidFill>
                  <a:srgbClr val="0070C0"/>
                </a:solidFill>
              </a:rPr>
              <a:t>Ekranga</a:t>
            </a:r>
            <a:r>
              <a:rPr lang="en-US" dirty="0">
                <a:solidFill>
                  <a:srgbClr val="0070C0"/>
                </a:solidFill>
              </a:rPr>
              <a:t> "2 " </a:t>
            </a:r>
            <a:r>
              <a:rPr lang="en-US" dirty="0" err="1">
                <a:solidFill>
                  <a:srgbClr val="0070C0"/>
                </a:solidFill>
              </a:rPr>
              <a:t>chiqariladi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  <a:p>
            <a:pPr lvl="0" fontAlgn="base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parametrini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oshirish</a:t>
            </a:r>
            <a:r>
              <a:rPr lang="en-US" dirty="0">
                <a:solidFill>
                  <a:srgbClr val="0070C0"/>
                </a:solidFill>
              </a:rPr>
              <a:t> ( i++ ) </a:t>
            </a:r>
            <a:r>
              <a:rPr lang="en-US" dirty="0" err="1">
                <a:solidFill>
                  <a:srgbClr val="0070C0"/>
                </a:solidFill>
              </a:rPr>
              <a:t>bajariladi</a:t>
            </a:r>
            <a:r>
              <a:rPr lang="en-US" dirty="0">
                <a:solidFill>
                  <a:srgbClr val="0070C0"/>
                </a:solidFill>
              </a:rPr>
              <a:t>. i </a:t>
            </a:r>
            <a:r>
              <a:rPr lang="en-US" dirty="0" err="1">
                <a:solidFill>
                  <a:srgbClr val="0070C0"/>
                </a:solidFill>
              </a:rPr>
              <a:t>ning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qiymati</a:t>
            </a:r>
            <a:r>
              <a:rPr lang="en-US" dirty="0">
                <a:solidFill>
                  <a:srgbClr val="0070C0"/>
                </a:solidFill>
              </a:rPr>
              <a:t> 3 </a:t>
            </a:r>
            <a:r>
              <a:rPr lang="en-US" dirty="0" err="1">
                <a:solidFill>
                  <a:srgbClr val="0070C0"/>
                </a:solidFill>
              </a:rPr>
              <a:t>ga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bo'ladi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  <a:p>
            <a:pPr lvl="0" fontAlgn="base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takrorlanish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sharti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tekshiriladi</a:t>
            </a:r>
            <a:r>
              <a:rPr lang="en-US" dirty="0">
                <a:solidFill>
                  <a:srgbClr val="0070C0"/>
                </a:solidFill>
              </a:rPr>
              <a:t>. ( i &lt;= 10; ). 3 &lt;= 10 </a:t>
            </a:r>
            <a:r>
              <a:rPr lang="en-US" dirty="0" err="1">
                <a:solidFill>
                  <a:srgbClr val="0070C0"/>
                </a:solidFill>
              </a:rPr>
              <a:t>shart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rost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bo'lgani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uchun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tanasi</a:t>
            </a:r>
            <a:r>
              <a:rPr lang="en-US" dirty="0">
                <a:solidFill>
                  <a:srgbClr val="0070C0"/>
                </a:solidFill>
              </a:rPr>
              <a:t> ( </a:t>
            </a: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i &lt;&lt; " "; ) </a:t>
            </a:r>
            <a:r>
              <a:rPr lang="en-US" dirty="0" err="1">
                <a:solidFill>
                  <a:srgbClr val="0070C0"/>
                </a:solidFill>
              </a:rPr>
              <a:t>bajariladi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Ekranga</a:t>
            </a:r>
            <a:r>
              <a:rPr lang="ru-RU" dirty="0">
                <a:solidFill>
                  <a:srgbClr val="0070C0"/>
                </a:solidFill>
              </a:rPr>
              <a:t> "3 " </a:t>
            </a:r>
            <a:r>
              <a:rPr lang="ru-RU" dirty="0" err="1">
                <a:solidFill>
                  <a:srgbClr val="0070C0"/>
                </a:solidFill>
              </a:rPr>
              <a:t>chiqariladi</a:t>
            </a:r>
            <a:r>
              <a:rPr lang="ru-RU" dirty="0">
                <a:solidFill>
                  <a:srgbClr val="0070C0"/>
                </a:solidFill>
              </a:rPr>
              <a:t>. </a:t>
            </a:r>
          </a:p>
          <a:p>
            <a:pPr lvl="0" fontAlgn="base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parametrini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oshirish</a:t>
            </a:r>
            <a:r>
              <a:rPr lang="en-US" dirty="0">
                <a:solidFill>
                  <a:srgbClr val="0070C0"/>
                </a:solidFill>
              </a:rPr>
              <a:t> ( i++ ) </a:t>
            </a:r>
            <a:r>
              <a:rPr lang="en-US" dirty="0" err="1">
                <a:solidFill>
                  <a:srgbClr val="0070C0"/>
                </a:solidFill>
              </a:rPr>
              <a:t>bajariladi</a:t>
            </a:r>
            <a:r>
              <a:rPr lang="en-US" dirty="0">
                <a:solidFill>
                  <a:srgbClr val="0070C0"/>
                </a:solidFill>
              </a:rPr>
              <a:t>. i </a:t>
            </a:r>
            <a:r>
              <a:rPr lang="en-US" dirty="0" err="1">
                <a:solidFill>
                  <a:srgbClr val="0070C0"/>
                </a:solidFill>
              </a:rPr>
              <a:t>ning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qiymati</a:t>
            </a:r>
            <a:r>
              <a:rPr lang="en-US" dirty="0">
                <a:solidFill>
                  <a:srgbClr val="0070C0"/>
                </a:solidFill>
              </a:rPr>
              <a:t> 4 </a:t>
            </a:r>
            <a:r>
              <a:rPr lang="en-US" dirty="0" err="1">
                <a:solidFill>
                  <a:srgbClr val="0070C0"/>
                </a:solidFill>
              </a:rPr>
              <a:t>ga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bo'ladi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  <a:p>
            <a:pPr lvl="0" fontAlgn="base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takrorlanish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sharti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tekshiriladi</a:t>
            </a:r>
            <a:r>
              <a:rPr lang="en-US" dirty="0">
                <a:solidFill>
                  <a:srgbClr val="0070C0"/>
                </a:solidFill>
              </a:rPr>
              <a:t>. ( i &lt;= 10; ). 4 &lt;= 10 </a:t>
            </a:r>
            <a:r>
              <a:rPr lang="en-US" dirty="0" err="1">
                <a:solidFill>
                  <a:srgbClr val="0070C0"/>
                </a:solidFill>
              </a:rPr>
              <a:t>shart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rost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bo'lgani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uchun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tanasi</a:t>
            </a:r>
            <a:r>
              <a:rPr lang="en-US" dirty="0">
                <a:solidFill>
                  <a:srgbClr val="0070C0"/>
                </a:solidFill>
              </a:rPr>
              <a:t> ( </a:t>
            </a: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i &lt;&lt; " "; ) </a:t>
            </a:r>
            <a:r>
              <a:rPr lang="en-US" dirty="0" err="1">
                <a:solidFill>
                  <a:srgbClr val="0070C0"/>
                </a:solidFill>
              </a:rPr>
              <a:t>bajariladi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Ekranga</a:t>
            </a:r>
            <a:r>
              <a:rPr lang="ru-RU" dirty="0">
                <a:solidFill>
                  <a:srgbClr val="0070C0"/>
                </a:solidFill>
              </a:rPr>
              <a:t> "4 " </a:t>
            </a:r>
            <a:r>
              <a:rPr lang="ru-RU" dirty="0" err="1">
                <a:solidFill>
                  <a:srgbClr val="0070C0"/>
                </a:solidFill>
              </a:rPr>
              <a:t>chiqariladi</a:t>
            </a:r>
            <a:r>
              <a:rPr lang="ru-RU" dirty="0">
                <a:solidFill>
                  <a:srgbClr val="0070C0"/>
                </a:solidFill>
              </a:rPr>
              <a:t>. </a:t>
            </a:r>
          </a:p>
          <a:p>
            <a:pPr lvl="0" fontAlgn="base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parametrini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oshirish</a:t>
            </a:r>
            <a:r>
              <a:rPr lang="en-US" dirty="0">
                <a:solidFill>
                  <a:srgbClr val="0070C0"/>
                </a:solidFill>
              </a:rPr>
              <a:t> ( i++ ) </a:t>
            </a:r>
            <a:r>
              <a:rPr lang="en-US" dirty="0" err="1">
                <a:solidFill>
                  <a:srgbClr val="0070C0"/>
                </a:solidFill>
              </a:rPr>
              <a:t>bajariladi</a:t>
            </a:r>
            <a:r>
              <a:rPr lang="en-US" dirty="0">
                <a:solidFill>
                  <a:srgbClr val="0070C0"/>
                </a:solidFill>
              </a:rPr>
              <a:t>. i </a:t>
            </a:r>
            <a:r>
              <a:rPr lang="en-US" dirty="0" err="1">
                <a:solidFill>
                  <a:srgbClr val="0070C0"/>
                </a:solidFill>
              </a:rPr>
              <a:t>ning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qiymati</a:t>
            </a:r>
            <a:r>
              <a:rPr lang="en-US" dirty="0">
                <a:solidFill>
                  <a:srgbClr val="0070C0"/>
                </a:solidFill>
              </a:rPr>
              <a:t> 5 </a:t>
            </a:r>
            <a:r>
              <a:rPr lang="en-US" dirty="0" err="1">
                <a:solidFill>
                  <a:srgbClr val="0070C0"/>
                </a:solidFill>
              </a:rPr>
              <a:t>ga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bo'ladi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  <a:p>
            <a:pPr lvl="0" fontAlgn="base">
              <a:buFont typeface="+mj-lt"/>
              <a:buAutoNum type="arabicPeriod"/>
            </a:pP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takrorlanish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sharti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tekshiriladi</a:t>
            </a:r>
            <a:r>
              <a:rPr lang="en-US" dirty="0">
                <a:solidFill>
                  <a:srgbClr val="0070C0"/>
                </a:solidFill>
              </a:rPr>
              <a:t>. ( i &lt;= 10; ). 5 &lt;= 10 </a:t>
            </a:r>
            <a:r>
              <a:rPr lang="en-US" dirty="0" err="1">
                <a:solidFill>
                  <a:srgbClr val="0070C0"/>
                </a:solidFill>
              </a:rPr>
              <a:t>shart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rost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bo'lgani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uchun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sikl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tanasi</a:t>
            </a:r>
            <a:r>
              <a:rPr lang="en-US" dirty="0">
                <a:solidFill>
                  <a:srgbClr val="0070C0"/>
                </a:solidFill>
              </a:rPr>
              <a:t> ( </a:t>
            </a: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i &lt;&lt; " "; ) </a:t>
            </a:r>
            <a:r>
              <a:rPr lang="en-US" dirty="0" err="1">
                <a:solidFill>
                  <a:srgbClr val="0070C0"/>
                </a:solidFill>
              </a:rPr>
              <a:t>bajariladi</a:t>
            </a:r>
            <a:r>
              <a:rPr lang="en-US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Ekranga</a:t>
            </a:r>
            <a:r>
              <a:rPr lang="ru-RU" dirty="0">
                <a:solidFill>
                  <a:srgbClr val="0070C0"/>
                </a:solidFill>
              </a:rPr>
              <a:t> "5 " </a:t>
            </a:r>
            <a:r>
              <a:rPr lang="ru-RU" dirty="0" err="1">
                <a:solidFill>
                  <a:srgbClr val="0070C0"/>
                </a:solidFill>
              </a:rPr>
              <a:t>chiqariladi</a:t>
            </a:r>
            <a:r>
              <a:rPr lang="ru-RU" dirty="0">
                <a:solidFill>
                  <a:srgbClr val="0070C0"/>
                </a:solidFill>
              </a:rPr>
              <a:t>. </a:t>
            </a:r>
          </a:p>
          <a:p>
            <a:pPr>
              <a:buFont typeface="+mj-lt"/>
              <a:buAutoNum type="arabicPeriod"/>
            </a:pP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18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</TotalTime>
  <Words>1154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Углы</vt:lpstr>
      <vt:lpstr>for sikl operatori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sikl operatori</dc:title>
  <dc:creator>DS</dc:creator>
  <cp:lastModifiedBy>DS</cp:lastModifiedBy>
  <cp:revision>2</cp:revision>
  <dcterms:created xsi:type="dcterms:W3CDTF">2019-06-03T06:08:37Z</dcterms:created>
  <dcterms:modified xsi:type="dcterms:W3CDTF">2019-06-03T06:24:03Z</dcterms:modified>
</cp:coreProperties>
</file>