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  <p:sldId id="260" r:id="rId4"/>
    <p:sldId id="261" r:id="rId5"/>
    <p:sldId id="262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8128-75EB-4779-A9D0-B6FADC5F2003}" type="datetimeFigureOut">
              <a:rPr lang="ru-RU" smtClean="0"/>
              <a:t>02.06.2019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85A82E6-CE16-4812-A039-E1B79C17C0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7449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8128-75EB-4779-A9D0-B6FADC5F2003}" type="datetimeFigureOut">
              <a:rPr lang="ru-RU" smtClean="0"/>
              <a:t>02.06.2019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85A82E6-CE16-4812-A039-E1B79C17C0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1719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8128-75EB-4779-A9D0-B6FADC5F2003}" type="datetimeFigureOut">
              <a:rPr lang="ru-RU" smtClean="0"/>
              <a:t>02.06.2019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85A82E6-CE16-4812-A039-E1B79C17C0BE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44500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8128-75EB-4779-A9D0-B6FADC5F2003}" type="datetimeFigureOut">
              <a:rPr lang="ru-RU" smtClean="0"/>
              <a:t>02.06.2019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85A82E6-CE16-4812-A039-E1B79C17C0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04992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8128-75EB-4779-A9D0-B6FADC5F2003}" type="datetimeFigureOut">
              <a:rPr lang="ru-RU" smtClean="0"/>
              <a:t>02.06.2019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85A82E6-CE16-4812-A039-E1B79C17C0BE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185753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8128-75EB-4779-A9D0-B6FADC5F2003}" type="datetimeFigureOut">
              <a:rPr lang="ru-RU" smtClean="0"/>
              <a:t>02.06.2019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85A82E6-CE16-4812-A039-E1B79C17C0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78852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8128-75EB-4779-A9D0-B6FADC5F2003}" type="datetimeFigureOut">
              <a:rPr lang="ru-RU" smtClean="0"/>
              <a:t>02.06.2019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A82E6-CE16-4812-A039-E1B79C17C0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32787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8128-75EB-4779-A9D0-B6FADC5F2003}" type="datetimeFigureOut">
              <a:rPr lang="ru-RU" smtClean="0"/>
              <a:t>02.06.2019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A82E6-CE16-4812-A039-E1B79C17C0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6505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8128-75EB-4779-A9D0-B6FADC5F2003}" type="datetimeFigureOut">
              <a:rPr lang="ru-RU" smtClean="0"/>
              <a:t>02.06.2019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A82E6-CE16-4812-A039-E1B79C17C0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600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8128-75EB-4779-A9D0-B6FADC5F2003}" type="datetimeFigureOut">
              <a:rPr lang="ru-RU" smtClean="0"/>
              <a:t>02.06.2019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85A82E6-CE16-4812-A039-E1B79C17C0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195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8128-75EB-4779-A9D0-B6FADC5F2003}" type="datetimeFigureOut">
              <a:rPr lang="ru-RU" smtClean="0"/>
              <a:t>02.06.2019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85A82E6-CE16-4812-A039-E1B79C17C0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1892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8128-75EB-4779-A9D0-B6FADC5F2003}" type="datetimeFigureOut">
              <a:rPr lang="ru-RU" smtClean="0"/>
              <a:t>02.06.2019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85A82E6-CE16-4812-A039-E1B79C17C0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1139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8128-75EB-4779-A9D0-B6FADC5F2003}" type="datetimeFigureOut">
              <a:rPr lang="ru-RU" smtClean="0"/>
              <a:t>02.06.2019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A82E6-CE16-4812-A039-E1B79C17C0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907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8128-75EB-4779-A9D0-B6FADC5F2003}" type="datetimeFigureOut">
              <a:rPr lang="ru-RU" smtClean="0"/>
              <a:t>02.06.2019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A82E6-CE16-4812-A039-E1B79C17C0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2672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8128-75EB-4779-A9D0-B6FADC5F2003}" type="datetimeFigureOut">
              <a:rPr lang="ru-RU" smtClean="0"/>
              <a:t>02.06.2019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A82E6-CE16-4812-A039-E1B79C17C0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5829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8128-75EB-4779-A9D0-B6FADC5F2003}" type="datetimeFigureOut">
              <a:rPr lang="ru-RU" smtClean="0"/>
              <a:t>02.06.2019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85A82E6-CE16-4812-A039-E1B79C17C0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098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28128-75EB-4779-A9D0-B6FADC5F2003}" type="datetimeFigureOut">
              <a:rPr lang="ru-RU" smtClean="0"/>
              <a:t>02.06.2019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85A82E6-CE16-4812-A039-E1B79C17C0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6336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98268" y="1794163"/>
            <a:ext cx="8915399" cy="2262781"/>
          </a:xfrm>
        </p:spPr>
        <p:txBody>
          <a:bodyPr/>
          <a:lstStyle/>
          <a:p>
            <a:pPr algn="ctr"/>
            <a:r>
              <a:rPr lang="ru-RU" b="1" dirty="0" err="1" smtClean="0"/>
              <a:t>Ma`lumotlarning</a:t>
            </a:r>
            <a:r>
              <a:rPr lang="ru-RU" b="1" dirty="0" smtClean="0"/>
              <a:t> </a:t>
            </a:r>
            <a:r>
              <a:rPr lang="ru-RU" b="1" dirty="0" err="1" smtClean="0"/>
              <a:t>mantiqiy</a:t>
            </a:r>
            <a:r>
              <a:rPr lang="ru-RU" b="1" dirty="0" smtClean="0"/>
              <a:t> </a:t>
            </a:r>
            <a:r>
              <a:rPr lang="ru-RU" b="1" dirty="0" err="1" smtClean="0"/>
              <a:t>toifalari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3794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68774" y="484908"/>
            <a:ext cx="9602789" cy="5708073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u="sng" dirty="0" err="1"/>
              <a:t>Mantiqiy</a:t>
            </a:r>
            <a:r>
              <a:rPr lang="en-US" sz="3200" u="sng" dirty="0"/>
              <a:t> </a:t>
            </a:r>
            <a:r>
              <a:rPr lang="en-US" sz="3200" u="sng" dirty="0" err="1"/>
              <a:t>toifa</a:t>
            </a:r>
            <a:r>
              <a:rPr lang="en-US" sz="3200" u="sng" dirty="0"/>
              <a:t> </a:t>
            </a:r>
            <a:r>
              <a:rPr lang="en-US" sz="3200" b="1" dirty="0"/>
              <a:t>bool</a:t>
            </a:r>
            <a:r>
              <a:rPr lang="en-US" sz="3200" dirty="0"/>
              <a:t> </a:t>
            </a:r>
            <a:r>
              <a:rPr lang="en-US" sz="3200" dirty="0" err="1"/>
              <a:t>ikki</a:t>
            </a:r>
            <a:r>
              <a:rPr lang="en-US" sz="3200" dirty="0"/>
              <a:t> </a:t>
            </a:r>
            <a:r>
              <a:rPr lang="en-US" sz="3200" dirty="0" err="1"/>
              <a:t>hil</a:t>
            </a:r>
            <a:r>
              <a:rPr lang="en-US" sz="3200" dirty="0"/>
              <a:t> </a:t>
            </a:r>
            <a:r>
              <a:rPr lang="en-US" sz="3200" dirty="0" err="1"/>
              <a:t>qiymat</a:t>
            </a:r>
            <a:r>
              <a:rPr lang="en-US" sz="3200" dirty="0"/>
              <a:t> </a:t>
            </a:r>
            <a:r>
              <a:rPr lang="en-US" sz="3200" dirty="0" err="1"/>
              <a:t>qabul</a:t>
            </a:r>
            <a:r>
              <a:rPr lang="en-US" sz="3200" dirty="0"/>
              <a:t> </a:t>
            </a:r>
            <a:r>
              <a:rPr lang="en-US" sz="3200" dirty="0" err="1"/>
              <a:t>qilishi</a:t>
            </a:r>
            <a:r>
              <a:rPr lang="en-US" sz="3200" dirty="0"/>
              <a:t> </a:t>
            </a:r>
            <a:r>
              <a:rPr lang="en-US" sz="3200" dirty="0" err="1"/>
              <a:t>mumkin</a:t>
            </a:r>
            <a:r>
              <a:rPr lang="en-US" sz="3200" dirty="0"/>
              <a:t>: true (</a:t>
            </a:r>
            <a:r>
              <a:rPr lang="en-US" sz="3200" dirty="0" err="1"/>
              <a:t>rost</a:t>
            </a:r>
            <a:r>
              <a:rPr lang="en-US" sz="3200" dirty="0"/>
              <a:t>, 1) </a:t>
            </a:r>
            <a:r>
              <a:rPr lang="en-US" sz="3200" dirty="0" err="1"/>
              <a:t>va</a:t>
            </a:r>
            <a:r>
              <a:rPr lang="en-US" sz="3200" dirty="0"/>
              <a:t> false (</a:t>
            </a:r>
            <a:r>
              <a:rPr lang="en-US" sz="3200" dirty="0" err="1"/>
              <a:t>yolg`on</a:t>
            </a:r>
            <a:r>
              <a:rPr lang="en-US" sz="3200" dirty="0"/>
              <a:t>, 0). </a:t>
            </a:r>
            <a:r>
              <a:rPr lang="en-US" sz="3200" dirty="0" err="1"/>
              <a:t>Mantiqiy</a:t>
            </a:r>
            <a:r>
              <a:rPr lang="en-US" sz="3200" dirty="0"/>
              <a:t> </a:t>
            </a:r>
            <a:r>
              <a:rPr lang="en-US" sz="3200" dirty="0" err="1"/>
              <a:t>ma`lumotlarni</a:t>
            </a:r>
            <a:r>
              <a:rPr lang="en-US" sz="3200" dirty="0"/>
              <a:t> </a:t>
            </a:r>
            <a:r>
              <a:rPr lang="en-US" sz="3200" dirty="0" err="1"/>
              <a:t>e`lon</a:t>
            </a:r>
            <a:r>
              <a:rPr lang="en-US" sz="3200" dirty="0"/>
              <a:t> </a:t>
            </a:r>
            <a:r>
              <a:rPr lang="en-US" sz="3200" dirty="0" err="1"/>
              <a:t>qilish</a:t>
            </a:r>
            <a:r>
              <a:rPr lang="en-US" sz="3200" dirty="0"/>
              <a:t> </a:t>
            </a:r>
            <a:r>
              <a:rPr lang="en-US" sz="3200" dirty="0" err="1"/>
              <a:t>uchun</a:t>
            </a:r>
            <a:r>
              <a:rPr lang="en-US" sz="3200" dirty="0"/>
              <a:t> </a:t>
            </a:r>
            <a:r>
              <a:rPr lang="en-US" sz="3200" b="1" dirty="0"/>
              <a:t>bool</a:t>
            </a:r>
            <a:r>
              <a:rPr lang="en-US" sz="3200" dirty="0"/>
              <a:t> </a:t>
            </a:r>
            <a:r>
              <a:rPr lang="en-US" sz="3200" dirty="0" err="1"/>
              <a:t>xizmatchi</a:t>
            </a:r>
            <a:r>
              <a:rPr lang="en-US" sz="3200" dirty="0"/>
              <a:t> </a:t>
            </a:r>
            <a:r>
              <a:rPr lang="en-US" sz="3200" dirty="0" err="1"/>
              <a:t>so'zidan</a:t>
            </a:r>
            <a:r>
              <a:rPr lang="en-US" sz="3200" dirty="0"/>
              <a:t> </a:t>
            </a:r>
            <a:r>
              <a:rPr lang="en-US" sz="3200" dirty="0" err="1"/>
              <a:t>foydalaniladi</a:t>
            </a:r>
            <a:r>
              <a:rPr lang="en-US" sz="3200" dirty="0"/>
              <a:t>.  </a:t>
            </a:r>
          </a:p>
          <a:p>
            <a:pPr marL="0" indent="0" algn="ctr">
              <a:buNone/>
            </a:pPr>
            <a:r>
              <a:rPr lang="en-US" sz="3200" b="1" dirty="0"/>
              <a:t>bool a, b</a:t>
            </a:r>
            <a:r>
              <a:rPr lang="en-US" sz="3200" dirty="0"/>
              <a:t>;  </a:t>
            </a:r>
            <a:endParaRPr lang="ru-RU" sz="3200" dirty="0"/>
          </a:p>
          <a:p>
            <a:pPr marL="0" indent="0" algn="ctr">
              <a:buNone/>
            </a:pPr>
            <a:r>
              <a:rPr lang="en-US" sz="3200" dirty="0" err="1"/>
              <a:t>Mantiqiy</a:t>
            </a:r>
            <a:r>
              <a:rPr lang="en-US" sz="3200" dirty="0"/>
              <a:t> </a:t>
            </a:r>
            <a:r>
              <a:rPr lang="en-US" sz="3200" dirty="0" err="1"/>
              <a:t>toifadagi</a:t>
            </a:r>
            <a:r>
              <a:rPr lang="en-US" sz="3200" dirty="0"/>
              <a:t> </a:t>
            </a:r>
            <a:r>
              <a:rPr lang="en-US" sz="3200" dirty="0" err="1"/>
              <a:t>o`zgaruvchilarga</a:t>
            </a:r>
            <a:r>
              <a:rPr lang="en-US" sz="3200" dirty="0"/>
              <a:t> </a:t>
            </a:r>
            <a:r>
              <a:rPr lang="en-US" sz="3200" dirty="0" err="1"/>
              <a:t>qiymat</a:t>
            </a:r>
            <a:r>
              <a:rPr lang="en-US" sz="3200" dirty="0"/>
              <a:t> </a:t>
            </a:r>
            <a:r>
              <a:rPr lang="en-US" sz="3200" dirty="0" err="1"/>
              <a:t>berish</a:t>
            </a:r>
            <a:r>
              <a:rPr lang="en-US" sz="3200" dirty="0"/>
              <a:t> </a:t>
            </a:r>
            <a:r>
              <a:rPr lang="en-US" sz="3200" dirty="0" err="1"/>
              <a:t>quyidagicha</a:t>
            </a:r>
            <a:r>
              <a:rPr lang="en-US" sz="3200" dirty="0"/>
              <a:t> </a:t>
            </a:r>
            <a:r>
              <a:rPr lang="en-US" sz="3200" dirty="0" err="1"/>
              <a:t>amalga</a:t>
            </a:r>
            <a:r>
              <a:rPr lang="en-US" sz="3200" dirty="0"/>
              <a:t> </a:t>
            </a:r>
            <a:r>
              <a:rPr lang="en-US" sz="3200" dirty="0" err="1"/>
              <a:t>oshiriladi</a:t>
            </a:r>
            <a:r>
              <a:rPr lang="en-US" sz="3200" dirty="0"/>
              <a:t>:  </a:t>
            </a:r>
            <a:endParaRPr lang="ru-RU" sz="3200" dirty="0"/>
          </a:p>
          <a:p>
            <a:pPr marL="0" indent="0" algn="ctr">
              <a:buNone/>
            </a:pPr>
            <a:r>
              <a:rPr lang="en-US" sz="3200" dirty="0"/>
              <a:t>              a =</a:t>
            </a:r>
            <a:r>
              <a:rPr lang="en-US" sz="3200" b="1" dirty="0"/>
              <a:t> true</a:t>
            </a:r>
            <a:r>
              <a:rPr lang="en-US" sz="3200" dirty="0"/>
              <a:t>; // </a:t>
            </a:r>
            <a:r>
              <a:rPr lang="en-US" sz="3200" dirty="0" err="1"/>
              <a:t>rost</a:t>
            </a:r>
            <a:r>
              <a:rPr lang="en-US" sz="3200" dirty="0"/>
              <a:t> </a:t>
            </a:r>
          </a:p>
          <a:p>
            <a:pPr marL="0" indent="0" algn="ctr">
              <a:buNone/>
            </a:pPr>
            <a:r>
              <a:rPr lang="en-US" sz="3200" dirty="0"/>
              <a:t>b = </a:t>
            </a:r>
            <a:r>
              <a:rPr lang="en-US" sz="3200" b="1" dirty="0"/>
              <a:t>0</a:t>
            </a:r>
            <a:r>
              <a:rPr lang="en-US" sz="3200" dirty="0"/>
              <a:t>; // </a:t>
            </a:r>
            <a:r>
              <a:rPr lang="en-US" sz="3200" dirty="0" err="1"/>
              <a:t>yolg'on</a:t>
            </a:r>
            <a:r>
              <a:rPr lang="en-US" sz="3200" dirty="0"/>
              <a:t>, false</a:t>
            </a:r>
            <a:endParaRPr lang="ru-RU" sz="3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8454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Mantiqiy</a:t>
            </a:r>
            <a:r>
              <a:rPr lang="en-US" b="1" dirty="0"/>
              <a:t> </a:t>
            </a:r>
            <a:r>
              <a:rPr lang="en-US" b="1" dirty="0" err="1"/>
              <a:t>amallar</a:t>
            </a:r>
            <a:r>
              <a:rPr lang="en-US" b="1" dirty="0"/>
              <a:t>:</a:t>
            </a:r>
            <a:r>
              <a:rPr lang="en-US" dirty="0"/>
              <a:t> 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48691" y="1510145"/>
            <a:ext cx="9855921" cy="4973782"/>
          </a:xfrm>
        </p:spPr>
        <p:txBody>
          <a:bodyPr>
            <a:normAutofit lnSpcReduction="10000"/>
          </a:bodyPr>
          <a:lstStyle/>
          <a:p>
            <a:r>
              <a:rPr lang="en-US" sz="2800" b="1" dirty="0"/>
              <a:t>!</a:t>
            </a:r>
            <a:r>
              <a:rPr lang="en-US" sz="2800" dirty="0"/>
              <a:t> (</a:t>
            </a:r>
            <a:r>
              <a:rPr lang="en-US" sz="2800" dirty="0" err="1"/>
              <a:t>inkor</a:t>
            </a:r>
            <a:r>
              <a:rPr lang="en-US" sz="2800" dirty="0"/>
              <a:t> </a:t>
            </a:r>
            <a:r>
              <a:rPr lang="en-US" sz="2800" dirty="0" err="1"/>
              <a:t>qilish</a:t>
            </a:r>
            <a:r>
              <a:rPr lang="en-US" sz="2800" dirty="0"/>
              <a:t>) - </a:t>
            </a:r>
            <a:r>
              <a:rPr lang="en-US" sz="2800" dirty="0" err="1"/>
              <a:t>mantiqiy</a:t>
            </a:r>
            <a:r>
              <a:rPr lang="en-US" sz="2800" dirty="0"/>
              <a:t> </a:t>
            </a:r>
            <a:r>
              <a:rPr lang="en-US" sz="2800" dirty="0" err="1"/>
              <a:t>operatori</a:t>
            </a:r>
            <a:r>
              <a:rPr lang="en-US" sz="2800" dirty="0"/>
              <a:t> </a:t>
            </a:r>
            <a:r>
              <a:rPr lang="en-US" sz="2800" dirty="0" err="1"/>
              <a:t>mantiqiy</a:t>
            </a:r>
            <a:r>
              <a:rPr lang="en-US" sz="2800" dirty="0"/>
              <a:t> </a:t>
            </a:r>
            <a:r>
              <a:rPr lang="en-US" sz="2800" dirty="0" err="1"/>
              <a:t>ifodalar</a:t>
            </a:r>
            <a:r>
              <a:rPr lang="en-US" sz="2800" dirty="0"/>
              <a:t> </a:t>
            </a:r>
            <a:r>
              <a:rPr lang="en-US" sz="2800" dirty="0" err="1"/>
              <a:t>yoki</a:t>
            </a:r>
            <a:r>
              <a:rPr lang="en-US" sz="2800" dirty="0"/>
              <a:t> </a:t>
            </a:r>
            <a:r>
              <a:rPr lang="en-US" sz="2800" dirty="0" err="1"/>
              <a:t>o`zgaruvchilar</a:t>
            </a:r>
            <a:r>
              <a:rPr lang="en-US" sz="2800" dirty="0"/>
              <a:t> </a:t>
            </a:r>
            <a:r>
              <a:rPr lang="en-US" sz="2800" dirty="0" err="1"/>
              <a:t>oldidan</a:t>
            </a:r>
            <a:r>
              <a:rPr lang="en-US" sz="2800" dirty="0"/>
              <a:t> </a:t>
            </a:r>
            <a:r>
              <a:rPr lang="en-US" sz="2800" dirty="0" err="1"/>
              <a:t>qo`yiladi</a:t>
            </a:r>
            <a:r>
              <a:rPr lang="en-US" sz="2800" dirty="0"/>
              <a:t>. </a:t>
            </a:r>
            <a:r>
              <a:rPr lang="en-US" sz="2800" dirty="0" err="1"/>
              <a:t>Mantiqiy</a:t>
            </a:r>
            <a:r>
              <a:rPr lang="en-US" sz="2800" dirty="0"/>
              <a:t> </a:t>
            </a:r>
            <a:r>
              <a:rPr lang="en-US" sz="2800" dirty="0" err="1"/>
              <a:t>ifoda</a:t>
            </a:r>
            <a:r>
              <a:rPr lang="en-US" sz="2800" dirty="0"/>
              <a:t> </a:t>
            </a:r>
            <a:r>
              <a:rPr lang="en-US" sz="2800" dirty="0" err="1"/>
              <a:t>yoki</a:t>
            </a:r>
            <a:r>
              <a:rPr lang="en-US" sz="2800" dirty="0"/>
              <a:t> </a:t>
            </a:r>
            <a:r>
              <a:rPr lang="en-US" sz="2800" dirty="0" err="1"/>
              <a:t>o`zgaruvchining</a:t>
            </a:r>
            <a:r>
              <a:rPr lang="en-US" sz="2800" dirty="0"/>
              <a:t> </a:t>
            </a:r>
            <a:r>
              <a:rPr lang="en-US" sz="2800" dirty="0" err="1"/>
              <a:t>qiymatini</a:t>
            </a:r>
            <a:r>
              <a:rPr lang="en-US" sz="2800" dirty="0"/>
              <a:t> </a:t>
            </a:r>
            <a:r>
              <a:rPr lang="en-US" sz="2800" dirty="0" err="1"/>
              <a:t>teskarisiga</a:t>
            </a:r>
            <a:r>
              <a:rPr lang="en-US" sz="2800" dirty="0"/>
              <a:t> </a:t>
            </a:r>
            <a:r>
              <a:rPr lang="en-US" sz="2800" dirty="0" err="1"/>
              <a:t>o`zgartiradi</a:t>
            </a:r>
            <a:r>
              <a:rPr lang="en-US" sz="2800" dirty="0"/>
              <a:t>. </a:t>
            </a:r>
            <a:endParaRPr lang="ru-RU" sz="2800" dirty="0"/>
          </a:p>
          <a:p>
            <a:r>
              <a:rPr lang="en-US" sz="2800" b="1" dirty="0"/>
              <a:t>&amp;&amp; </a:t>
            </a:r>
            <a:r>
              <a:rPr lang="en-US" sz="2800" dirty="0"/>
              <a:t>(</a:t>
            </a:r>
            <a:r>
              <a:rPr lang="en-US" sz="2800" dirty="0" err="1"/>
              <a:t>Mantiqiy</a:t>
            </a:r>
            <a:r>
              <a:rPr lang="en-US" sz="2800" dirty="0"/>
              <a:t> </a:t>
            </a:r>
            <a:r>
              <a:rPr lang="en-US" sz="2800" dirty="0" err="1"/>
              <a:t>ko`paytirish</a:t>
            </a:r>
            <a:r>
              <a:rPr lang="en-US" sz="2800" dirty="0"/>
              <a:t>) - </a:t>
            </a:r>
            <a:r>
              <a:rPr lang="en-US" sz="2800" dirty="0" err="1"/>
              <a:t>mantiqiy</a:t>
            </a:r>
            <a:r>
              <a:rPr lang="en-US" sz="2800" dirty="0"/>
              <a:t> </a:t>
            </a:r>
            <a:r>
              <a:rPr lang="en-US" sz="2800" dirty="0" err="1"/>
              <a:t>operatori</a:t>
            </a:r>
            <a:r>
              <a:rPr lang="en-US" sz="2800" dirty="0"/>
              <a:t> </a:t>
            </a:r>
            <a:r>
              <a:rPr lang="en-US" sz="2800" dirty="0" err="1"/>
              <a:t>ikkita</a:t>
            </a:r>
            <a:r>
              <a:rPr lang="en-US" sz="2800" dirty="0"/>
              <a:t> </a:t>
            </a:r>
            <a:r>
              <a:rPr lang="en-US" sz="2800" dirty="0" err="1"/>
              <a:t>mantiqiy</a:t>
            </a:r>
            <a:r>
              <a:rPr lang="en-US" sz="2800" dirty="0"/>
              <a:t> </a:t>
            </a:r>
            <a:r>
              <a:rPr lang="en-US" sz="2800" dirty="0" err="1"/>
              <a:t>o`zgaruvchini</a:t>
            </a:r>
            <a:r>
              <a:rPr lang="en-US" sz="2800" dirty="0"/>
              <a:t> </a:t>
            </a:r>
            <a:r>
              <a:rPr lang="en-US" sz="2800" dirty="0" err="1"/>
              <a:t>birlashtiradi</a:t>
            </a:r>
            <a:r>
              <a:rPr lang="en-US" sz="2800" dirty="0"/>
              <a:t>. Agar </a:t>
            </a:r>
            <a:r>
              <a:rPr lang="en-US" sz="2800" dirty="0" err="1"/>
              <a:t>ikkala</a:t>
            </a:r>
            <a:r>
              <a:rPr lang="en-US" sz="2800" dirty="0"/>
              <a:t> </a:t>
            </a:r>
            <a:r>
              <a:rPr lang="en-US" sz="2800" dirty="0" err="1"/>
              <a:t>o`zgaruvchi</a:t>
            </a:r>
            <a:r>
              <a:rPr lang="en-US" sz="2800" dirty="0"/>
              <a:t> ham </a:t>
            </a:r>
            <a:r>
              <a:rPr lang="en-US" sz="2800" dirty="0" err="1"/>
              <a:t>rost</a:t>
            </a:r>
            <a:r>
              <a:rPr lang="en-US" sz="2800" dirty="0"/>
              <a:t> </a:t>
            </a:r>
            <a:r>
              <a:rPr lang="en-US" sz="2800" dirty="0" err="1"/>
              <a:t>qiymatga</a:t>
            </a:r>
            <a:r>
              <a:rPr lang="en-US" sz="2800" dirty="0"/>
              <a:t> </a:t>
            </a:r>
            <a:r>
              <a:rPr lang="en-US" sz="2800" dirty="0" err="1"/>
              <a:t>ega</a:t>
            </a:r>
            <a:r>
              <a:rPr lang="en-US" sz="2800" dirty="0"/>
              <a:t> </a:t>
            </a:r>
            <a:r>
              <a:rPr lang="en-US" sz="2800" dirty="0" err="1"/>
              <a:t>bo`lsa</a:t>
            </a:r>
            <a:r>
              <a:rPr lang="en-US" sz="2800" dirty="0"/>
              <a:t>  </a:t>
            </a:r>
            <a:r>
              <a:rPr lang="en-US" sz="2800" dirty="0" err="1"/>
              <a:t>natija</a:t>
            </a:r>
            <a:r>
              <a:rPr lang="en-US" sz="2800" dirty="0"/>
              <a:t> </a:t>
            </a:r>
            <a:r>
              <a:rPr lang="en-US" sz="2800" dirty="0" err="1"/>
              <a:t>rost</a:t>
            </a:r>
            <a:r>
              <a:rPr lang="en-US" sz="2800" dirty="0"/>
              <a:t>, </a:t>
            </a:r>
            <a:r>
              <a:rPr lang="en-US" sz="2800" dirty="0" err="1"/>
              <a:t>aks</a:t>
            </a:r>
            <a:r>
              <a:rPr lang="en-US" sz="2800" dirty="0"/>
              <a:t> </a:t>
            </a:r>
            <a:r>
              <a:rPr lang="en-US" sz="2800" dirty="0" err="1"/>
              <a:t>holda</a:t>
            </a:r>
            <a:r>
              <a:rPr lang="en-US" sz="2800" dirty="0"/>
              <a:t> </a:t>
            </a:r>
            <a:r>
              <a:rPr lang="en-US" sz="2800" dirty="0" err="1"/>
              <a:t>yolg`on</a:t>
            </a:r>
            <a:r>
              <a:rPr lang="en-US" sz="2800" dirty="0"/>
              <a:t> </a:t>
            </a:r>
            <a:r>
              <a:rPr lang="en-US" sz="2800" dirty="0" err="1"/>
              <a:t>natija</a:t>
            </a:r>
            <a:r>
              <a:rPr lang="en-US" sz="2800" dirty="0"/>
              <a:t> </a:t>
            </a:r>
            <a:r>
              <a:rPr lang="en-US" sz="2800" dirty="0" err="1"/>
              <a:t>beradi</a:t>
            </a:r>
            <a:r>
              <a:rPr lang="en-US" sz="2800" dirty="0"/>
              <a:t>. </a:t>
            </a:r>
            <a:endParaRPr lang="ru-RU" sz="2800" dirty="0"/>
          </a:p>
          <a:p>
            <a:r>
              <a:rPr lang="en-US" sz="2800" b="1" dirty="0"/>
              <a:t>|| </a:t>
            </a:r>
            <a:r>
              <a:rPr lang="en-US" sz="2800" dirty="0"/>
              <a:t>(</a:t>
            </a:r>
            <a:r>
              <a:rPr lang="en-US" sz="2800" dirty="0" err="1"/>
              <a:t>mantiqiy</a:t>
            </a:r>
            <a:r>
              <a:rPr lang="en-US" sz="2800" dirty="0"/>
              <a:t> </a:t>
            </a:r>
            <a:r>
              <a:rPr lang="en-US" sz="2800" dirty="0" err="1"/>
              <a:t>qo`shish</a:t>
            </a:r>
            <a:r>
              <a:rPr lang="en-US" sz="2800" dirty="0"/>
              <a:t>) - </a:t>
            </a:r>
            <a:r>
              <a:rPr lang="en-US" sz="2800" dirty="0" err="1"/>
              <a:t>mantiqiy</a:t>
            </a:r>
            <a:r>
              <a:rPr lang="en-US" sz="2800" dirty="0"/>
              <a:t> </a:t>
            </a:r>
            <a:r>
              <a:rPr lang="en-US" sz="2800" dirty="0" err="1"/>
              <a:t>operatori</a:t>
            </a:r>
            <a:r>
              <a:rPr lang="en-US" sz="2800" dirty="0"/>
              <a:t> </a:t>
            </a:r>
            <a:r>
              <a:rPr lang="en-US" sz="2800" dirty="0" err="1"/>
              <a:t>ikkita</a:t>
            </a:r>
            <a:r>
              <a:rPr lang="en-US" sz="2800" dirty="0"/>
              <a:t> </a:t>
            </a:r>
            <a:r>
              <a:rPr lang="en-US" sz="2800" dirty="0" err="1"/>
              <a:t>mantiqiy</a:t>
            </a:r>
            <a:r>
              <a:rPr lang="en-US" sz="2800" dirty="0"/>
              <a:t> </a:t>
            </a:r>
            <a:r>
              <a:rPr lang="en-US" sz="2800" dirty="0" err="1"/>
              <a:t>o`zgaruvchini</a:t>
            </a:r>
            <a:r>
              <a:rPr lang="en-US" sz="2800" dirty="0"/>
              <a:t> </a:t>
            </a:r>
            <a:r>
              <a:rPr lang="en-US" sz="2800" dirty="0" err="1"/>
              <a:t>birlashtiradi</a:t>
            </a:r>
            <a:r>
              <a:rPr lang="en-US" sz="2800" dirty="0"/>
              <a:t>. Agar </a:t>
            </a:r>
            <a:r>
              <a:rPr lang="en-US" sz="2800" dirty="0" err="1"/>
              <a:t>o`zgaruvchilardan</a:t>
            </a:r>
            <a:r>
              <a:rPr lang="en-US" sz="2800" dirty="0"/>
              <a:t> </a:t>
            </a:r>
            <a:r>
              <a:rPr lang="en-US" sz="2800" dirty="0" err="1"/>
              <a:t>kamida</a:t>
            </a:r>
            <a:r>
              <a:rPr lang="en-US" sz="2800" dirty="0"/>
              <a:t> </a:t>
            </a:r>
            <a:r>
              <a:rPr lang="en-US" sz="2800" dirty="0" err="1"/>
              <a:t>bittasi</a:t>
            </a:r>
            <a:r>
              <a:rPr lang="en-US" sz="2800" dirty="0"/>
              <a:t> </a:t>
            </a:r>
            <a:r>
              <a:rPr lang="en-US" sz="2800" dirty="0" err="1"/>
              <a:t>rost</a:t>
            </a:r>
            <a:r>
              <a:rPr lang="en-US" sz="2800" dirty="0"/>
              <a:t> </a:t>
            </a:r>
            <a:r>
              <a:rPr lang="en-US" sz="2800" dirty="0" err="1"/>
              <a:t>qiymatga</a:t>
            </a:r>
            <a:r>
              <a:rPr lang="en-US" sz="2800" dirty="0"/>
              <a:t> </a:t>
            </a:r>
            <a:r>
              <a:rPr lang="en-US" sz="2800" dirty="0" err="1"/>
              <a:t>ega</a:t>
            </a:r>
            <a:r>
              <a:rPr lang="en-US" sz="2800" dirty="0"/>
              <a:t> </a:t>
            </a:r>
            <a:r>
              <a:rPr lang="en-US" sz="2800" dirty="0" err="1"/>
              <a:t>bo`lsa</a:t>
            </a:r>
            <a:r>
              <a:rPr lang="en-US" sz="2800" dirty="0"/>
              <a:t> </a:t>
            </a:r>
            <a:r>
              <a:rPr lang="en-US" sz="2800" dirty="0" err="1"/>
              <a:t>natija</a:t>
            </a:r>
            <a:r>
              <a:rPr lang="en-US" sz="2800" dirty="0"/>
              <a:t> </a:t>
            </a:r>
            <a:r>
              <a:rPr lang="en-US" sz="2800" dirty="0" err="1"/>
              <a:t>rost</a:t>
            </a:r>
            <a:r>
              <a:rPr lang="en-US" sz="2800" dirty="0"/>
              <a:t>, </a:t>
            </a:r>
            <a:r>
              <a:rPr lang="en-US" sz="2800" dirty="0" err="1"/>
              <a:t>aks</a:t>
            </a:r>
            <a:r>
              <a:rPr lang="en-US" sz="2800" dirty="0"/>
              <a:t> </a:t>
            </a:r>
            <a:r>
              <a:rPr lang="en-US" sz="2800" dirty="0" err="1"/>
              <a:t>holda</a:t>
            </a:r>
            <a:r>
              <a:rPr lang="en-US" sz="2800" dirty="0"/>
              <a:t> </a:t>
            </a:r>
            <a:r>
              <a:rPr lang="en-US" sz="2800" dirty="0" err="1"/>
              <a:t>yolg`on</a:t>
            </a:r>
            <a:r>
              <a:rPr lang="en-US" sz="2800" dirty="0"/>
              <a:t>  </a:t>
            </a:r>
            <a:r>
              <a:rPr lang="en-US" sz="2800" dirty="0" err="1"/>
              <a:t>natija</a:t>
            </a:r>
            <a:r>
              <a:rPr lang="en-US" sz="2800" dirty="0"/>
              <a:t> </a:t>
            </a:r>
            <a:r>
              <a:rPr lang="en-US" sz="2800" dirty="0" err="1"/>
              <a:t>beradi</a:t>
            </a:r>
            <a:r>
              <a:rPr lang="en-US" sz="2800" dirty="0"/>
              <a:t>.  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3183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44434" y="374728"/>
            <a:ext cx="8911687" cy="1280890"/>
          </a:xfrm>
        </p:spPr>
        <p:txBody>
          <a:bodyPr/>
          <a:lstStyle/>
          <a:p>
            <a:pPr algn="ctr"/>
            <a:r>
              <a:rPr lang="ru-RU" dirty="0"/>
              <a:t>! - </a:t>
            </a:r>
            <a:r>
              <a:rPr lang="ru-RU" dirty="0" err="1"/>
              <a:t>mantiqiy</a:t>
            </a:r>
            <a:r>
              <a:rPr lang="ru-RU" dirty="0"/>
              <a:t> </a:t>
            </a:r>
            <a:r>
              <a:rPr lang="ru-RU" dirty="0" err="1"/>
              <a:t>inkor</a:t>
            </a:r>
            <a:r>
              <a:rPr lang="ru-RU" dirty="0"/>
              <a:t> </a:t>
            </a:r>
            <a:r>
              <a:rPr lang="ru-RU" dirty="0" err="1"/>
              <a:t>operatori</a:t>
            </a:r>
            <a:r>
              <a:rPr lang="ru-RU" dirty="0"/>
              <a:t> </a:t>
            </a:r>
            <a:r>
              <a:rPr lang="ru-RU" dirty="0" err="1"/>
              <a:t>jadvali</a:t>
            </a:r>
            <a:r>
              <a:rPr lang="ru-RU" dirty="0"/>
              <a:t> 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0114040"/>
              </p:ext>
            </p:extLst>
          </p:nvPr>
        </p:nvGraphicFramePr>
        <p:xfrm>
          <a:off x="2244434" y="1510145"/>
          <a:ext cx="8963892" cy="45581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81946">
                  <a:extLst>
                    <a:ext uri="{9D8B030D-6E8A-4147-A177-3AD203B41FA5}">
                      <a16:colId xmlns:a16="http://schemas.microsoft.com/office/drawing/2014/main" val="3224565247"/>
                    </a:ext>
                  </a:extLst>
                </a:gridCol>
                <a:gridCol w="4481946">
                  <a:extLst>
                    <a:ext uri="{9D8B030D-6E8A-4147-A177-3AD203B41FA5}">
                      <a16:colId xmlns:a16="http://schemas.microsoft.com/office/drawing/2014/main" val="3187075878"/>
                    </a:ext>
                  </a:extLst>
                </a:gridCol>
              </a:tblGrid>
              <a:tr h="1477504">
                <a:tc>
                  <a:txBody>
                    <a:bodyPr/>
                    <a:lstStyle/>
                    <a:p>
                      <a:pPr marL="44450" indent="-444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400">
                          <a:effectLst/>
                        </a:rPr>
                        <a:t>X  </a:t>
                      </a:r>
                      <a:endParaRPr lang="ru-RU" sz="4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73025" marT="0" marB="0"/>
                </a:tc>
                <a:tc>
                  <a:txBody>
                    <a:bodyPr/>
                    <a:lstStyle/>
                    <a:p>
                      <a:pPr marL="44450" indent="-444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400">
                          <a:effectLst/>
                        </a:rPr>
                        <a:t>!X </a:t>
                      </a:r>
                      <a:endParaRPr lang="ru-RU" sz="4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73025" marT="0" marB="0"/>
                </a:tc>
                <a:extLst>
                  <a:ext uri="{0D108BD9-81ED-4DB2-BD59-A6C34878D82A}">
                    <a16:rowId xmlns:a16="http://schemas.microsoft.com/office/drawing/2014/main" val="677731763"/>
                  </a:ext>
                </a:extLst>
              </a:tr>
              <a:tr h="1527597">
                <a:tc>
                  <a:txBody>
                    <a:bodyPr/>
                    <a:lstStyle/>
                    <a:p>
                      <a:pPr marL="44450" indent="-444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400">
                          <a:effectLst/>
                        </a:rPr>
                        <a:t>false </a:t>
                      </a:r>
                      <a:endParaRPr lang="ru-RU" sz="4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73025" marT="0" marB="0"/>
                </a:tc>
                <a:tc>
                  <a:txBody>
                    <a:bodyPr/>
                    <a:lstStyle/>
                    <a:p>
                      <a:pPr marL="44450" indent="-444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400">
                          <a:effectLst/>
                        </a:rPr>
                        <a:t>true </a:t>
                      </a:r>
                      <a:endParaRPr lang="ru-RU" sz="4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73025" marT="0" marB="0"/>
                </a:tc>
                <a:extLst>
                  <a:ext uri="{0D108BD9-81ED-4DB2-BD59-A6C34878D82A}">
                    <a16:rowId xmlns:a16="http://schemas.microsoft.com/office/drawing/2014/main" val="924877815"/>
                  </a:ext>
                </a:extLst>
              </a:tr>
              <a:tr h="1553045">
                <a:tc>
                  <a:txBody>
                    <a:bodyPr/>
                    <a:lstStyle/>
                    <a:p>
                      <a:pPr marL="44450" indent="-444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400">
                          <a:effectLst/>
                        </a:rPr>
                        <a:t>true </a:t>
                      </a:r>
                      <a:endParaRPr lang="ru-RU" sz="4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73025" marT="0" marB="0"/>
                </a:tc>
                <a:tc>
                  <a:txBody>
                    <a:bodyPr/>
                    <a:lstStyle/>
                    <a:p>
                      <a:pPr marL="44450" indent="-444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400" dirty="0" err="1">
                          <a:effectLst/>
                        </a:rPr>
                        <a:t>false</a:t>
                      </a:r>
                      <a:r>
                        <a:rPr lang="ru-RU" sz="4400" dirty="0">
                          <a:effectLst/>
                        </a:rPr>
                        <a:t> </a:t>
                      </a:r>
                      <a:endParaRPr lang="ru-RU" sz="4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73025" marT="0" marB="0"/>
                </a:tc>
                <a:extLst>
                  <a:ext uri="{0D108BD9-81ED-4DB2-BD59-A6C34878D82A}">
                    <a16:rowId xmlns:a16="http://schemas.microsoft.com/office/drawing/2014/main" val="22652998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9919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6518" y="409798"/>
            <a:ext cx="8911687" cy="1280890"/>
          </a:xfrm>
        </p:spPr>
        <p:txBody>
          <a:bodyPr/>
          <a:lstStyle/>
          <a:p>
            <a:pPr algn="ctr"/>
            <a:r>
              <a:rPr lang="ru-RU" b="1" dirty="0"/>
              <a:t>&amp;&amp;, || </a:t>
            </a:r>
            <a:r>
              <a:rPr lang="ru-RU" dirty="0" err="1"/>
              <a:t>manqiqiy</a:t>
            </a:r>
            <a:r>
              <a:rPr lang="ru-RU" dirty="0"/>
              <a:t> </a:t>
            </a:r>
            <a:r>
              <a:rPr lang="ru-RU" dirty="0" err="1"/>
              <a:t>operatorlai</a:t>
            </a:r>
            <a:r>
              <a:rPr lang="ru-RU" dirty="0"/>
              <a:t> </a:t>
            </a:r>
            <a:r>
              <a:rPr lang="ru-RU" dirty="0" err="1"/>
              <a:t>jadvali</a:t>
            </a:r>
            <a:r>
              <a:rPr lang="ru-RU" dirty="0"/>
              <a:t> 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8669503"/>
              </p:ext>
            </p:extLst>
          </p:nvPr>
        </p:nvGraphicFramePr>
        <p:xfrm>
          <a:off x="1634834" y="1690688"/>
          <a:ext cx="9615056" cy="42390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03764">
                  <a:extLst>
                    <a:ext uri="{9D8B030D-6E8A-4147-A177-3AD203B41FA5}">
                      <a16:colId xmlns:a16="http://schemas.microsoft.com/office/drawing/2014/main" val="37722855"/>
                    </a:ext>
                  </a:extLst>
                </a:gridCol>
                <a:gridCol w="2403764">
                  <a:extLst>
                    <a:ext uri="{9D8B030D-6E8A-4147-A177-3AD203B41FA5}">
                      <a16:colId xmlns:a16="http://schemas.microsoft.com/office/drawing/2014/main" val="3153789211"/>
                    </a:ext>
                  </a:extLst>
                </a:gridCol>
                <a:gridCol w="2403764">
                  <a:extLst>
                    <a:ext uri="{9D8B030D-6E8A-4147-A177-3AD203B41FA5}">
                      <a16:colId xmlns:a16="http://schemas.microsoft.com/office/drawing/2014/main" val="1036246171"/>
                    </a:ext>
                  </a:extLst>
                </a:gridCol>
                <a:gridCol w="2403764">
                  <a:extLst>
                    <a:ext uri="{9D8B030D-6E8A-4147-A177-3AD203B41FA5}">
                      <a16:colId xmlns:a16="http://schemas.microsoft.com/office/drawing/2014/main" val="3122796301"/>
                    </a:ext>
                  </a:extLst>
                </a:gridCol>
              </a:tblGrid>
              <a:tr h="856230">
                <a:tc>
                  <a:txBody>
                    <a:bodyPr/>
                    <a:lstStyle/>
                    <a:p>
                      <a:pPr marL="44450" indent="-44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>
                          <a:effectLst/>
                        </a:rPr>
                        <a:t>X  </a:t>
                      </a:r>
                      <a:endParaRPr lang="ru-RU" sz="4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73025" marT="0" marB="0"/>
                </a:tc>
                <a:tc>
                  <a:txBody>
                    <a:bodyPr/>
                    <a:lstStyle/>
                    <a:p>
                      <a:pPr marL="70485" indent="-44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>
                          <a:effectLst/>
                        </a:rPr>
                        <a:t>Y </a:t>
                      </a:r>
                      <a:endParaRPr lang="ru-RU" sz="4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73025" marT="0" marB="0"/>
                </a:tc>
                <a:tc>
                  <a:txBody>
                    <a:bodyPr/>
                    <a:lstStyle/>
                    <a:p>
                      <a:pPr marL="80010" indent="-44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>
                          <a:effectLst/>
                        </a:rPr>
                        <a:t>X &amp;&amp; Y </a:t>
                      </a:r>
                      <a:endParaRPr lang="ru-RU" sz="4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73025" marT="0" marB="0"/>
                </a:tc>
                <a:tc>
                  <a:txBody>
                    <a:bodyPr/>
                    <a:lstStyle/>
                    <a:p>
                      <a:pPr marL="70485" indent="-44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>
                          <a:effectLst/>
                        </a:rPr>
                        <a:t>X || Y </a:t>
                      </a:r>
                      <a:endParaRPr lang="ru-RU" sz="4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73025" marT="0" marB="0"/>
                </a:tc>
                <a:extLst>
                  <a:ext uri="{0D108BD9-81ED-4DB2-BD59-A6C34878D82A}">
                    <a16:rowId xmlns:a16="http://schemas.microsoft.com/office/drawing/2014/main" val="4105444762"/>
                  </a:ext>
                </a:extLst>
              </a:tr>
              <a:tr h="842199">
                <a:tc>
                  <a:txBody>
                    <a:bodyPr/>
                    <a:lstStyle/>
                    <a:p>
                      <a:pPr marL="44450" indent="-44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>
                          <a:effectLst/>
                        </a:rPr>
                        <a:t>false </a:t>
                      </a:r>
                      <a:endParaRPr lang="ru-RU" sz="4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73025" marT="0" marB="0"/>
                </a:tc>
                <a:tc>
                  <a:txBody>
                    <a:bodyPr/>
                    <a:lstStyle/>
                    <a:p>
                      <a:pPr marL="44450" indent="-44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>
                          <a:effectLst/>
                        </a:rPr>
                        <a:t>false </a:t>
                      </a:r>
                      <a:endParaRPr lang="ru-RU" sz="4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73025" marT="0" marB="0"/>
                </a:tc>
                <a:tc>
                  <a:txBody>
                    <a:bodyPr/>
                    <a:lstStyle/>
                    <a:p>
                      <a:pPr marL="44450" indent="-44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>
                          <a:effectLst/>
                        </a:rPr>
                        <a:t>false </a:t>
                      </a:r>
                      <a:endParaRPr lang="ru-RU" sz="4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73025" marT="0" marB="0"/>
                </a:tc>
                <a:tc>
                  <a:txBody>
                    <a:bodyPr/>
                    <a:lstStyle/>
                    <a:p>
                      <a:pPr marL="44450" indent="-44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>
                          <a:effectLst/>
                        </a:rPr>
                        <a:t>false </a:t>
                      </a:r>
                      <a:endParaRPr lang="ru-RU" sz="4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73025" marT="0" marB="0"/>
                </a:tc>
                <a:extLst>
                  <a:ext uri="{0D108BD9-81ED-4DB2-BD59-A6C34878D82A}">
                    <a16:rowId xmlns:a16="http://schemas.microsoft.com/office/drawing/2014/main" val="2631824392"/>
                  </a:ext>
                </a:extLst>
              </a:tr>
              <a:tr h="856230">
                <a:tc>
                  <a:txBody>
                    <a:bodyPr/>
                    <a:lstStyle/>
                    <a:p>
                      <a:pPr marL="44450" indent="-44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err="1">
                          <a:effectLst/>
                        </a:rPr>
                        <a:t>false</a:t>
                      </a:r>
                      <a:r>
                        <a:rPr lang="ru-RU" sz="4000" dirty="0">
                          <a:effectLst/>
                        </a:rPr>
                        <a:t> </a:t>
                      </a:r>
                      <a:endParaRPr lang="ru-RU" sz="4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73025" marT="0" marB="0"/>
                </a:tc>
                <a:tc>
                  <a:txBody>
                    <a:bodyPr/>
                    <a:lstStyle/>
                    <a:p>
                      <a:pPr marL="44450" indent="-44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err="1">
                          <a:effectLst/>
                        </a:rPr>
                        <a:t>true</a:t>
                      </a:r>
                      <a:r>
                        <a:rPr lang="ru-RU" sz="4000" dirty="0">
                          <a:effectLst/>
                        </a:rPr>
                        <a:t> </a:t>
                      </a:r>
                      <a:endParaRPr lang="ru-RU" sz="4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73025" marT="0" marB="0"/>
                </a:tc>
                <a:tc>
                  <a:txBody>
                    <a:bodyPr/>
                    <a:lstStyle/>
                    <a:p>
                      <a:pPr marL="44450" indent="-44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>
                          <a:effectLst/>
                        </a:rPr>
                        <a:t>false </a:t>
                      </a:r>
                      <a:endParaRPr lang="ru-RU" sz="4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73025" marT="0" marB="0"/>
                </a:tc>
                <a:tc>
                  <a:txBody>
                    <a:bodyPr/>
                    <a:lstStyle/>
                    <a:p>
                      <a:pPr marL="44450" indent="-44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>
                          <a:effectLst/>
                        </a:rPr>
                        <a:t>true </a:t>
                      </a:r>
                      <a:endParaRPr lang="ru-RU" sz="4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73025" marT="0" marB="0"/>
                </a:tc>
                <a:extLst>
                  <a:ext uri="{0D108BD9-81ED-4DB2-BD59-A6C34878D82A}">
                    <a16:rowId xmlns:a16="http://schemas.microsoft.com/office/drawing/2014/main" val="2144053351"/>
                  </a:ext>
                </a:extLst>
              </a:tr>
              <a:tr h="842199">
                <a:tc>
                  <a:txBody>
                    <a:bodyPr/>
                    <a:lstStyle/>
                    <a:p>
                      <a:pPr marL="44450" indent="-44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>
                          <a:effectLst/>
                        </a:rPr>
                        <a:t>true </a:t>
                      </a:r>
                      <a:endParaRPr lang="ru-RU" sz="4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73025" marT="0" marB="0"/>
                </a:tc>
                <a:tc>
                  <a:txBody>
                    <a:bodyPr/>
                    <a:lstStyle/>
                    <a:p>
                      <a:pPr marL="44450" indent="-44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>
                          <a:effectLst/>
                        </a:rPr>
                        <a:t>false </a:t>
                      </a:r>
                      <a:endParaRPr lang="ru-RU" sz="4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73025" marT="0" marB="0"/>
                </a:tc>
                <a:tc>
                  <a:txBody>
                    <a:bodyPr/>
                    <a:lstStyle/>
                    <a:p>
                      <a:pPr marL="44450" indent="-44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>
                          <a:effectLst/>
                        </a:rPr>
                        <a:t>false </a:t>
                      </a:r>
                      <a:endParaRPr lang="ru-RU" sz="4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73025" marT="0" marB="0"/>
                </a:tc>
                <a:tc>
                  <a:txBody>
                    <a:bodyPr/>
                    <a:lstStyle/>
                    <a:p>
                      <a:pPr marL="44450" indent="-44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>
                          <a:effectLst/>
                        </a:rPr>
                        <a:t>true </a:t>
                      </a:r>
                      <a:endParaRPr lang="ru-RU" sz="4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73025" marT="0" marB="0"/>
                </a:tc>
                <a:extLst>
                  <a:ext uri="{0D108BD9-81ED-4DB2-BD59-A6C34878D82A}">
                    <a16:rowId xmlns:a16="http://schemas.microsoft.com/office/drawing/2014/main" val="3658554287"/>
                  </a:ext>
                </a:extLst>
              </a:tr>
              <a:tr h="842199">
                <a:tc>
                  <a:txBody>
                    <a:bodyPr/>
                    <a:lstStyle/>
                    <a:p>
                      <a:pPr marL="44450" indent="-44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>
                          <a:effectLst/>
                        </a:rPr>
                        <a:t>true </a:t>
                      </a:r>
                      <a:endParaRPr lang="ru-RU" sz="4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73025" marT="0" marB="0"/>
                </a:tc>
                <a:tc>
                  <a:txBody>
                    <a:bodyPr/>
                    <a:lstStyle/>
                    <a:p>
                      <a:pPr marL="44450" indent="-44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>
                          <a:effectLst/>
                        </a:rPr>
                        <a:t>true </a:t>
                      </a:r>
                      <a:endParaRPr lang="ru-RU" sz="4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73025" marT="0" marB="0"/>
                </a:tc>
                <a:tc>
                  <a:txBody>
                    <a:bodyPr/>
                    <a:lstStyle/>
                    <a:p>
                      <a:pPr marL="44450" indent="-44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>
                          <a:effectLst/>
                        </a:rPr>
                        <a:t>true </a:t>
                      </a:r>
                      <a:endParaRPr lang="ru-RU" sz="4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73025" marT="0" marB="0"/>
                </a:tc>
                <a:tc>
                  <a:txBody>
                    <a:bodyPr/>
                    <a:lstStyle/>
                    <a:p>
                      <a:pPr marL="44450" indent="-44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err="1">
                          <a:effectLst/>
                        </a:rPr>
                        <a:t>true</a:t>
                      </a:r>
                      <a:r>
                        <a:rPr lang="ru-RU" sz="4000" dirty="0">
                          <a:effectLst/>
                        </a:rPr>
                        <a:t> </a:t>
                      </a:r>
                      <a:endParaRPr lang="ru-RU" sz="4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73025" marT="0" marB="0"/>
                </a:tc>
                <a:extLst>
                  <a:ext uri="{0D108BD9-81ED-4DB2-BD59-A6C34878D82A}">
                    <a16:rowId xmlns:a16="http://schemas.microsoft.com/office/drawing/2014/main" val="4013357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30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34836" y="426316"/>
            <a:ext cx="9649691" cy="565583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4000" dirty="0"/>
              <a:t> </a:t>
            </a:r>
            <a:r>
              <a:rPr lang="ru-RU" sz="4000" b="1" dirty="0" err="1"/>
              <a:t>Mantiqiy</a:t>
            </a:r>
            <a:r>
              <a:rPr lang="ru-RU" sz="4000" b="1" dirty="0"/>
              <a:t> </a:t>
            </a:r>
            <a:r>
              <a:rPr lang="ru-RU" sz="4000" b="1" dirty="0" err="1"/>
              <a:t>amallarga</a:t>
            </a:r>
            <a:r>
              <a:rPr lang="ru-RU" sz="4000" b="1" dirty="0"/>
              <a:t> </a:t>
            </a:r>
            <a:r>
              <a:rPr lang="ru-RU" sz="4000" b="1" dirty="0" err="1"/>
              <a:t>misollar</a:t>
            </a:r>
            <a:r>
              <a:rPr lang="ru-RU" sz="4000" dirty="0"/>
              <a:t> </a:t>
            </a:r>
            <a:endParaRPr lang="ru-RU" sz="4000" dirty="0" smtClean="0"/>
          </a:p>
          <a:p>
            <a:pPr marL="0" indent="0">
              <a:buNone/>
            </a:pPr>
            <a:r>
              <a:rPr lang="ru-RU" sz="4000" b="1" dirty="0" smtClean="0"/>
              <a:t> a = </a:t>
            </a:r>
            <a:r>
              <a:rPr lang="ru-RU" sz="4000" b="1" dirty="0" err="1" smtClean="0"/>
              <a:t>true</a:t>
            </a:r>
            <a:r>
              <a:rPr lang="ru-RU" sz="4000" b="1" dirty="0" smtClean="0"/>
              <a:t>;     b=</a:t>
            </a:r>
            <a:r>
              <a:rPr lang="ru-RU" sz="4000" b="1" dirty="0" err="1" smtClean="0"/>
              <a:t>false</a:t>
            </a:r>
            <a:r>
              <a:rPr lang="ru-RU" sz="4000" b="1" dirty="0" smtClean="0"/>
              <a:t>;</a:t>
            </a:r>
            <a:r>
              <a:rPr lang="ru-RU" sz="4000" dirty="0" smtClean="0"/>
              <a:t> </a:t>
            </a:r>
          </a:p>
          <a:p>
            <a:pPr marL="0" indent="0">
              <a:buNone/>
            </a:pPr>
            <a:r>
              <a:rPr lang="en-US" sz="4000" b="1" dirty="0" smtClean="0"/>
              <a:t> </a:t>
            </a:r>
            <a:r>
              <a:rPr lang="en-US" sz="4000" b="1" dirty="0"/>
              <a:t>c = !a;      </a:t>
            </a:r>
            <a:r>
              <a:rPr lang="en-US" sz="4000" i="1" dirty="0"/>
              <a:t>{ c = false }</a:t>
            </a:r>
            <a:r>
              <a:rPr lang="en-US" sz="4000" dirty="0"/>
              <a:t> </a:t>
            </a:r>
            <a:r>
              <a:rPr lang="en-US" sz="4000" b="1" dirty="0"/>
              <a:t>                   </a:t>
            </a:r>
            <a:endParaRPr lang="en-US" sz="4000" b="1" dirty="0" smtClean="0"/>
          </a:p>
          <a:p>
            <a:pPr marL="0" indent="0">
              <a:buNone/>
            </a:pPr>
            <a:r>
              <a:rPr lang="en-US" sz="4000" dirty="0" smtClean="0"/>
              <a:t> </a:t>
            </a:r>
            <a:r>
              <a:rPr lang="en-US" sz="4000" b="1" dirty="0" smtClean="0"/>
              <a:t> </a:t>
            </a:r>
            <a:r>
              <a:rPr lang="en-US" sz="4000" b="1" dirty="0"/>
              <a:t>c = a &amp;&amp; b;  </a:t>
            </a:r>
            <a:r>
              <a:rPr lang="en-US" sz="4000" i="1" dirty="0"/>
              <a:t>{ c = false }</a:t>
            </a:r>
            <a:r>
              <a:rPr lang="en-US" sz="4000" b="1" dirty="0"/>
              <a:t> </a:t>
            </a:r>
            <a:r>
              <a:rPr lang="en-US" sz="4000" dirty="0"/>
              <a:t> </a:t>
            </a:r>
            <a:r>
              <a:rPr lang="en-US" sz="4000" b="1" dirty="0"/>
              <a:t> </a:t>
            </a:r>
            <a:endParaRPr lang="en-US" sz="4000" b="1" dirty="0" smtClean="0"/>
          </a:p>
          <a:p>
            <a:pPr marL="0" indent="0">
              <a:buNone/>
            </a:pPr>
            <a:r>
              <a:rPr lang="en-US" sz="4000" b="1" dirty="0" smtClean="0"/>
              <a:t>c </a:t>
            </a:r>
            <a:r>
              <a:rPr lang="en-US" sz="4000" b="1" dirty="0"/>
              <a:t>= a || b;  </a:t>
            </a:r>
            <a:r>
              <a:rPr lang="en-US" sz="4000" i="1" dirty="0"/>
              <a:t>{ c = true } </a:t>
            </a:r>
            <a:r>
              <a:rPr lang="en-US" sz="4000" dirty="0"/>
              <a:t> </a:t>
            </a:r>
            <a:endParaRPr lang="ru-RU" sz="4000" dirty="0"/>
          </a:p>
          <a:p>
            <a:pPr marL="0" indent="0">
              <a:buNone/>
            </a:pPr>
            <a:r>
              <a:rPr lang="en-US" sz="4000" dirty="0"/>
              <a:t> </a:t>
            </a:r>
            <a:r>
              <a:rPr lang="en-US" sz="4700" b="1" dirty="0" err="1"/>
              <a:t>Munosabat</a:t>
            </a:r>
            <a:r>
              <a:rPr lang="en-US" sz="4700" b="1" dirty="0"/>
              <a:t> </a:t>
            </a:r>
            <a:r>
              <a:rPr lang="en-US" sz="4700" b="1" dirty="0" err="1"/>
              <a:t>amallari</a:t>
            </a:r>
            <a:r>
              <a:rPr lang="en-US" sz="4700" b="1" dirty="0"/>
              <a:t>  </a:t>
            </a:r>
            <a:endParaRPr lang="ru-RU" sz="4000" b="1" dirty="0"/>
          </a:p>
          <a:p>
            <a:pPr marL="0" indent="0">
              <a:buNone/>
            </a:pPr>
            <a:r>
              <a:rPr lang="en-US" sz="4000" b="1" dirty="0"/>
              <a:t>== - </a:t>
            </a:r>
            <a:r>
              <a:rPr lang="en-US" sz="4000" dirty="0" err="1"/>
              <a:t>teng</a:t>
            </a:r>
            <a:r>
              <a:rPr lang="en-US" sz="4000" dirty="0"/>
              <a:t>           </a:t>
            </a:r>
            <a:r>
              <a:rPr lang="en-US" sz="4000" b="1" dirty="0"/>
              <a:t>               &lt;= </a:t>
            </a:r>
            <a:r>
              <a:rPr lang="en-US" sz="4000" dirty="0"/>
              <a:t>- </a:t>
            </a:r>
            <a:r>
              <a:rPr lang="en-US" sz="4000" dirty="0" err="1"/>
              <a:t>kichik</a:t>
            </a:r>
            <a:r>
              <a:rPr lang="en-US" sz="4000" dirty="0"/>
              <a:t> </a:t>
            </a:r>
            <a:r>
              <a:rPr lang="en-US" sz="4000" dirty="0" err="1"/>
              <a:t>yoki</a:t>
            </a:r>
            <a:r>
              <a:rPr lang="en-US" sz="4000" dirty="0"/>
              <a:t> </a:t>
            </a:r>
            <a:r>
              <a:rPr lang="en-US" sz="4000" dirty="0" err="1"/>
              <a:t>teng</a:t>
            </a:r>
            <a:r>
              <a:rPr lang="en-US" sz="4000" dirty="0"/>
              <a:t> </a:t>
            </a:r>
            <a:endParaRPr lang="ru-RU" sz="4000" dirty="0"/>
          </a:p>
          <a:p>
            <a:pPr marL="0" indent="0">
              <a:buNone/>
            </a:pPr>
            <a:r>
              <a:rPr lang="en-US" sz="4000" b="1" dirty="0"/>
              <a:t>!= </a:t>
            </a:r>
            <a:r>
              <a:rPr lang="en-US" sz="4000" dirty="0"/>
              <a:t>- </a:t>
            </a:r>
            <a:r>
              <a:rPr lang="en-US" sz="4000" dirty="0" err="1"/>
              <a:t>teng</a:t>
            </a:r>
            <a:r>
              <a:rPr lang="en-US" sz="4000" dirty="0"/>
              <a:t> </a:t>
            </a:r>
            <a:r>
              <a:rPr lang="en-US" sz="4000" dirty="0" err="1"/>
              <a:t>emas</a:t>
            </a:r>
            <a:r>
              <a:rPr lang="en-US" sz="4000" dirty="0"/>
              <a:t>  </a:t>
            </a:r>
            <a:r>
              <a:rPr lang="en-US" sz="4000" b="1" dirty="0"/>
              <a:t>                   &gt;= - </a:t>
            </a:r>
            <a:r>
              <a:rPr lang="en-US" sz="4000" dirty="0" err="1"/>
              <a:t>katta</a:t>
            </a:r>
            <a:r>
              <a:rPr lang="en-US" sz="4000" dirty="0"/>
              <a:t> </a:t>
            </a:r>
            <a:r>
              <a:rPr lang="en-US" sz="4000" dirty="0" err="1"/>
              <a:t>yoki</a:t>
            </a:r>
            <a:r>
              <a:rPr lang="en-US" sz="4000" dirty="0"/>
              <a:t> </a:t>
            </a:r>
            <a:r>
              <a:rPr lang="en-US" sz="4000" dirty="0" err="1"/>
              <a:t>teng</a:t>
            </a:r>
            <a:r>
              <a:rPr lang="en-US" sz="4000" dirty="0"/>
              <a:t> </a:t>
            </a:r>
            <a:endParaRPr lang="en-US" sz="4000" dirty="0" smtClean="0"/>
          </a:p>
          <a:p>
            <a:pPr marL="0" indent="0">
              <a:buNone/>
            </a:pPr>
            <a:r>
              <a:rPr lang="en-US" sz="4000" b="1" dirty="0" smtClean="0"/>
              <a:t>&lt;  </a:t>
            </a:r>
            <a:r>
              <a:rPr lang="en-US" sz="4000" b="1" dirty="0"/>
              <a:t>- </a:t>
            </a:r>
            <a:r>
              <a:rPr lang="en-US" sz="4000" dirty="0" err="1"/>
              <a:t>kichik</a:t>
            </a:r>
            <a:r>
              <a:rPr lang="en-US" sz="4000" dirty="0"/>
              <a:t>                        </a:t>
            </a:r>
            <a:r>
              <a:rPr lang="en-US" sz="4000" b="1" dirty="0"/>
              <a:t>&gt;</a:t>
            </a:r>
            <a:r>
              <a:rPr lang="en-US" sz="4000" dirty="0"/>
              <a:t>  - </a:t>
            </a:r>
            <a:r>
              <a:rPr lang="en-US" sz="4000" dirty="0" err="1"/>
              <a:t>katta</a:t>
            </a:r>
            <a:r>
              <a:rPr lang="en-US" sz="4000" dirty="0"/>
              <a:t> </a:t>
            </a:r>
            <a:endParaRPr lang="ru-RU" sz="4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9241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7471" y="291601"/>
            <a:ext cx="8911687" cy="1139209"/>
          </a:xfrm>
        </p:spPr>
        <p:txBody>
          <a:bodyPr/>
          <a:lstStyle/>
          <a:p>
            <a:pPr algn="ctr"/>
            <a:r>
              <a:rPr lang="en-US" b="1" dirty="0" err="1" smtClean="0"/>
              <a:t>Misol</a:t>
            </a:r>
            <a:r>
              <a:rPr lang="en-US" b="1" dirty="0" smtClean="0"/>
              <a:t>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85454" y="1264555"/>
            <a:ext cx="10119157" cy="5226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4400" b="1" dirty="0" err="1"/>
              <a:t>Munosabat</a:t>
            </a:r>
            <a:r>
              <a:rPr lang="en-US" sz="4400" b="1" dirty="0"/>
              <a:t> </a:t>
            </a:r>
            <a:r>
              <a:rPr lang="en-US" sz="4400" b="1" dirty="0" err="1"/>
              <a:t>amallariga</a:t>
            </a:r>
            <a:r>
              <a:rPr lang="en-US" sz="4400" b="1" dirty="0"/>
              <a:t> </a:t>
            </a:r>
            <a:r>
              <a:rPr lang="en-US" sz="4400" b="1" dirty="0" err="1"/>
              <a:t>misollar</a:t>
            </a:r>
            <a:r>
              <a:rPr lang="en-US" sz="4400" dirty="0"/>
              <a:t> </a:t>
            </a:r>
            <a:endParaRPr lang="ru-RU" sz="4400" dirty="0"/>
          </a:p>
          <a:p>
            <a:pPr marL="0" indent="0">
              <a:buNone/>
            </a:pPr>
            <a:r>
              <a:rPr lang="en-US" sz="4400" dirty="0"/>
              <a:t>c = 5 &lt; 0;                    </a:t>
            </a:r>
            <a:endParaRPr lang="en-US" sz="4400" dirty="0" smtClean="0"/>
          </a:p>
          <a:p>
            <a:pPr marL="0" indent="0">
              <a:buNone/>
            </a:pPr>
            <a:r>
              <a:rPr lang="en-US" sz="4400" dirty="0" smtClean="0"/>
              <a:t>// </a:t>
            </a:r>
            <a:r>
              <a:rPr lang="en-US" sz="4400" i="1" dirty="0"/>
              <a:t>c=false </a:t>
            </a:r>
            <a:r>
              <a:rPr lang="en-US" sz="4400" dirty="0"/>
              <a:t> c = ( 4 % 2 == 0 ); </a:t>
            </a:r>
            <a:r>
              <a:rPr lang="en-US" sz="4400" i="1" dirty="0"/>
              <a:t>        </a:t>
            </a:r>
            <a:endParaRPr lang="en-US" sz="4400" i="1" dirty="0" smtClean="0"/>
          </a:p>
          <a:p>
            <a:pPr marL="0" indent="0">
              <a:buNone/>
            </a:pPr>
            <a:r>
              <a:rPr lang="en-US" sz="4400" i="1" dirty="0" smtClean="0"/>
              <a:t> </a:t>
            </a:r>
            <a:r>
              <a:rPr lang="en-US" sz="4400" i="1" dirty="0"/>
              <a:t>// c=true </a:t>
            </a:r>
            <a:r>
              <a:rPr lang="en-US" sz="4400" dirty="0"/>
              <a:t> c = ( k &gt; 0 ) &amp;&amp; ( k &lt; 7 );   </a:t>
            </a:r>
            <a:endParaRPr lang="en-US" sz="4400" dirty="0" smtClean="0"/>
          </a:p>
          <a:p>
            <a:pPr marL="0" indent="0">
              <a:buNone/>
            </a:pPr>
            <a:r>
              <a:rPr lang="en-US" sz="4400" i="1" dirty="0" smtClean="0"/>
              <a:t>// </a:t>
            </a:r>
            <a:r>
              <a:rPr lang="en-US" sz="4400" i="1" dirty="0"/>
              <a:t>c=true, agar 0&lt;k&lt;7 </a:t>
            </a:r>
            <a:r>
              <a:rPr lang="en-US" sz="4400" i="1" dirty="0" err="1"/>
              <a:t>bo`lsa</a:t>
            </a:r>
            <a:r>
              <a:rPr lang="en-US" sz="4400" dirty="0"/>
              <a:t> </a:t>
            </a:r>
            <a:endParaRPr lang="ru-RU" sz="4400" dirty="0"/>
          </a:p>
          <a:p>
            <a:pPr marL="0" lvl="0" indent="0" fontAlgn="base">
              <a:buNone/>
            </a:pPr>
            <a:r>
              <a:rPr lang="en-US" sz="4400" dirty="0" smtClean="0"/>
              <a:t>1. A </a:t>
            </a:r>
            <a:r>
              <a:rPr lang="en-US" sz="4400" dirty="0"/>
              <a:t>= true, B = false, C = true, D = false </a:t>
            </a:r>
            <a:r>
              <a:rPr lang="en-US" sz="4400" dirty="0" err="1"/>
              <a:t>bo`lsa</a:t>
            </a:r>
            <a:r>
              <a:rPr lang="en-US" sz="4400" dirty="0"/>
              <a:t>, </a:t>
            </a:r>
            <a:r>
              <a:rPr lang="en-US" sz="4400" dirty="0" err="1"/>
              <a:t>quyidagi</a:t>
            </a:r>
            <a:r>
              <a:rPr lang="en-US" sz="4400" dirty="0"/>
              <a:t> </a:t>
            </a:r>
            <a:r>
              <a:rPr lang="en-US" sz="4400" dirty="0" err="1"/>
              <a:t>mantiqiy</a:t>
            </a:r>
            <a:r>
              <a:rPr lang="en-US" sz="4400" dirty="0"/>
              <a:t> </a:t>
            </a:r>
            <a:r>
              <a:rPr lang="en-US" sz="4400" dirty="0" err="1"/>
              <a:t>ifoda</a:t>
            </a:r>
            <a:r>
              <a:rPr lang="en-US" sz="4400" dirty="0"/>
              <a:t> </a:t>
            </a:r>
            <a:r>
              <a:rPr lang="en-US" sz="4400" dirty="0" err="1"/>
              <a:t>natijasini</a:t>
            </a:r>
            <a:r>
              <a:rPr lang="en-US" sz="4400" dirty="0"/>
              <a:t> </a:t>
            </a:r>
            <a:r>
              <a:rPr lang="en-US" sz="4400" dirty="0" err="1"/>
              <a:t>aniqlang</a:t>
            </a:r>
            <a:r>
              <a:rPr lang="en-US" sz="4400" dirty="0"/>
              <a:t>. </a:t>
            </a:r>
            <a:endParaRPr lang="ru-RU" sz="4400" dirty="0"/>
          </a:p>
          <a:p>
            <a:pPr marL="0" indent="0">
              <a:buNone/>
            </a:pPr>
            <a:r>
              <a:rPr lang="ru-RU" sz="4400" b="1" dirty="0"/>
              <a:t>!((A &amp;&amp; B) || (C &amp;&amp; D)) || (A || B)</a:t>
            </a:r>
            <a:r>
              <a:rPr lang="ru-RU" sz="4400" dirty="0"/>
              <a:t>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4366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27017" y="467878"/>
            <a:ext cx="10280073" cy="5988339"/>
          </a:xfrm>
        </p:spPr>
        <p:txBody>
          <a:bodyPr>
            <a:normAutofit/>
          </a:bodyPr>
          <a:lstStyle/>
          <a:p>
            <a:pPr marL="0" lvl="0" indent="0" fontAlgn="base">
              <a:buNone/>
            </a:pPr>
            <a:r>
              <a:rPr lang="en-US" sz="4400" dirty="0" smtClean="0"/>
              <a:t>2. </a:t>
            </a:r>
            <a:r>
              <a:rPr lang="ru-RU" sz="4400" dirty="0" smtClean="0"/>
              <a:t>А</a:t>
            </a:r>
            <a:r>
              <a:rPr lang="en-US" sz="4400" dirty="0" smtClean="0"/>
              <a:t> </a:t>
            </a:r>
            <a:r>
              <a:rPr lang="en-US" sz="4400" dirty="0"/>
              <a:t>= true, </a:t>
            </a:r>
            <a:r>
              <a:rPr lang="ru-RU" sz="4400" dirty="0"/>
              <a:t>В</a:t>
            </a:r>
            <a:r>
              <a:rPr lang="en-US" sz="4400" dirty="0"/>
              <a:t> = false, </a:t>
            </a:r>
            <a:r>
              <a:rPr lang="ru-RU" sz="4400" dirty="0"/>
              <a:t>С</a:t>
            </a:r>
            <a:r>
              <a:rPr lang="en-US" sz="4400" dirty="0"/>
              <a:t> = true, </a:t>
            </a:r>
            <a:endParaRPr lang="en-US" sz="4400" dirty="0" smtClean="0"/>
          </a:p>
          <a:p>
            <a:pPr marL="0" lvl="0" indent="0" fontAlgn="base">
              <a:buNone/>
            </a:pPr>
            <a:r>
              <a:rPr lang="en-US" sz="4400" dirty="0" smtClean="0"/>
              <a:t>D </a:t>
            </a:r>
            <a:r>
              <a:rPr lang="en-US" sz="4400" dirty="0"/>
              <a:t>= false </a:t>
            </a:r>
            <a:r>
              <a:rPr lang="en-US" sz="4400" dirty="0" err="1"/>
              <a:t>bo`lsa</a:t>
            </a:r>
            <a:r>
              <a:rPr lang="en-US" sz="4400" dirty="0"/>
              <a:t>, </a:t>
            </a:r>
            <a:r>
              <a:rPr lang="en-US" sz="4400" dirty="0" err="1"/>
              <a:t>quyidagi</a:t>
            </a:r>
            <a:r>
              <a:rPr lang="en-US" sz="4400" dirty="0"/>
              <a:t> </a:t>
            </a:r>
            <a:r>
              <a:rPr lang="en-US" sz="4400" dirty="0" err="1"/>
              <a:t>mantiqiy</a:t>
            </a:r>
            <a:r>
              <a:rPr lang="en-US" sz="4400" dirty="0"/>
              <a:t> </a:t>
            </a:r>
            <a:r>
              <a:rPr lang="en-US" sz="4400" dirty="0" err="1"/>
              <a:t>ifoda</a:t>
            </a:r>
            <a:r>
              <a:rPr lang="en-US" sz="4400" dirty="0"/>
              <a:t> </a:t>
            </a:r>
            <a:r>
              <a:rPr lang="en-US" sz="4400" dirty="0" err="1"/>
              <a:t>natijasini</a:t>
            </a:r>
            <a:r>
              <a:rPr lang="en-US" sz="4400" dirty="0"/>
              <a:t> </a:t>
            </a:r>
            <a:r>
              <a:rPr lang="en-US" sz="4400" dirty="0" err="1"/>
              <a:t>aniqlang</a:t>
            </a:r>
            <a:r>
              <a:rPr lang="en-US" sz="4400" dirty="0"/>
              <a:t>. </a:t>
            </a:r>
            <a:endParaRPr lang="ru-RU" sz="4400" dirty="0"/>
          </a:p>
          <a:p>
            <a:pPr marL="0" indent="0">
              <a:buNone/>
            </a:pPr>
            <a:r>
              <a:rPr lang="ru-RU" sz="4400" b="1" dirty="0"/>
              <a:t>((A &amp;&amp; B) || (C &amp;&amp; D)) &amp;&amp; (A || B)</a:t>
            </a:r>
            <a:r>
              <a:rPr lang="ru-RU" sz="4400" dirty="0"/>
              <a:t> </a:t>
            </a:r>
          </a:p>
          <a:p>
            <a:pPr marL="0" lvl="0" indent="0" fontAlgn="base">
              <a:buNone/>
            </a:pPr>
            <a:r>
              <a:rPr lang="en-US" sz="4400" dirty="0" smtClean="0"/>
              <a:t>3. </a:t>
            </a:r>
            <a:r>
              <a:rPr lang="ru-RU" sz="4400" dirty="0" smtClean="0"/>
              <a:t>А</a:t>
            </a:r>
            <a:r>
              <a:rPr lang="en-US" sz="4400" dirty="0" smtClean="0"/>
              <a:t> </a:t>
            </a:r>
            <a:r>
              <a:rPr lang="en-US" sz="4400" dirty="0"/>
              <a:t>= true, </a:t>
            </a:r>
            <a:r>
              <a:rPr lang="ru-RU" sz="4400" dirty="0"/>
              <a:t>В</a:t>
            </a:r>
            <a:r>
              <a:rPr lang="en-US" sz="4400" dirty="0"/>
              <a:t> = false, </a:t>
            </a:r>
            <a:r>
              <a:rPr lang="ru-RU" sz="4400" dirty="0"/>
              <a:t>С</a:t>
            </a:r>
            <a:r>
              <a:rPr lang="en-US" sz="4400" dirty="0"/>
              <a:t> = true, D = false </a:t>
            </a:r>
            <a:r>
              <a:rPr lang="en-US" sz="4400" dirty="0" err="1"/>
              <a:t>bo`lsa</a:t>
            </a:r>
            <a:r>
              <a:rPr lang="en-US" sz="4400" dirty="0"/>
              <a:t>, </a:t>
            </a:r>
            <a:r>
              <a:rPr lang="en-US" sz="4400" dirty="0" err="1"/>
              <a:t>quyidagi</a:t>
            </a:r>
            <a:r>
              <a:rPr lang="en-US" sz="4400" dirty="0"/>
              <a:t> </a:t>
            </a:r>
            <a:r>
              <a:rPr lang="en-US" sz="4400" dirty="0" err="1"/>
              <a:t>mantiqiy</a:t>
            </a:r>
            <a:r>
              <a:rPr lang="en-US" sz="4400" dirty="0"/>
              <a:t> </a:t>
            </a:r>
            <a:r>
              <a:rPr lang="en-US" sz="4400" dirty="0" err="1"/>
              <a:t>ifoda</a:t>
            </a:r>
            <a:r>
              <a:rPr lang="en-US" sz="4400" dirty="0"/>
              <a:t> </a:t>
            </a:r>
            <a:r>
              <a:rPr lang="en-US" sz="4400" dirty="0" err="1"/>
              <a:t>natijasini</a:t>
            </a:r>
            <a:r>
              <a:rPr lang="en-US" sz="4400" dirty="0"/>
              <a:t> </a:t>
            </a:r>
            <a:r>
              <a:rPr lang="en-US" sz="4400" dirty="0" err="1"/>
              <a:t>aniqlang</a:t>
            </a:r>
            <a:r>
              <a:rPr lang="en-US" sz="4400" dirty="0"/>
              <a:t>. </a:t>
            </a:r>
            <a:endParaRPr lang="ru-RU" sz="4400" dirty="0"/>
          </a:p>
          <a:p>
            <a:pPr marL="0" indent="0">
              <a:buNone/>
            </a:pPr>
            <a:r>
              <a:rPr lang="en-US" sz="4400" b="1" dirty="0"/>
              <a:t>!(A || B) &amp;&amp; (C || D) </a:t>
            </a:r>
            <a:r>
              <a:rPr lang="en-US" sz="4400" dirty="0"/>
              <a:t> </a:t>
            </a:r>
            <a:endParaRPr lang="ru-RU" sz="4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7113749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</TotalTime>
  <Words>427</Words>
  <Application>Microsoft Office PowerPoint</Application>
  <PresentationFormat>Широкоэкранный</PresentationFormat>
  <Paragraphs>60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Times New Roman</vt:lpstr>
      <vt:lpstr>Wingdings 3</vt:lpstr>
      <vt:lpstr>Легкий дым</vt:lpstr>
      <vt:lpstr>Ma`lumotlarning mantiqiy toifalari</vt:lpstr>
      <vt:lpstr>Презентация PowerPoint</vt:lpstr>
      <vt:lpstr>Mantiqiy amallar:   </vt:lpstr>
      <vt:lpstr>! - mantiqiy inkor operatori jadvali  </vt:lpstr>
      <vt:lpstr>&amp;&amp;, || manqiqiy operatorlai jadvali  </vt:lpstr>
      <vt:lpstr>Презентация PowerPoint</vt:lpstr>
      <vt:lpstr>Misol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Ma`lumotlarning mantiqiy toifalari</dc:title>
  <dc:creator>Пользователь Windows</dc:creator>
  <cp:lastModifiedBy>Пользователь Windows</cp:lastModifiedBy>
  <cp:revision>2</cp:revision>
  <dcterms:created xsi:type="dcterms:W3CDTF">2019-06-02T06:29:22Z</dcterms:created>
  <dcterms:modified xsi:type="dcterms:W3CDTF">2019-06-02T06:45:05Z</dcterms:modified>
</cp:coreProperties>
</file>