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8" r:id="rId6"/>
    <p:sldId id="266" r:id="rId7"/>
    <p:sldId id="267" r:id="rId8"/>
    <p:sldId id="265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7F8EA8-B106-45CA-ACA7-828BB0DE6419}" type="datetimeFigureOut">
              <a:rPr lang="ru-RU" smtClean="0"/>
              <a:t>02.06.2019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372E44-B52B-42E3-B324-5B030EDF47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2092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233C4-EF9E-43A3-B4BE-E5512E3CD72B}" type="datetimeFigureOut">
              <a:rPr lang="ru-RU" smtClean="0"/>
              <a:t>02.06.2019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12CE-FBE4-485B-A1AD-EFB74A4B9D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7985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233C4-EF9E-43A3-B4BE-E5512E3CD72B}" type="datetimeFigureOut">
              <a:rPr lang="ru-RU" smtClean="0"/>
              <a:t>02.06.2019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12CE-FBE4-485B-A1AD-EFB74A4B9D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916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233C4-EF9E-43A3-B4BE-E5512E3CD72B}" type="datetimeFigureOut">
              <a:rPr lang="ru-RU" smtClean="0"/>
              <a:t>02.06.2019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12CE-FBE4-485B-A1AD-EFB74A4B9DAE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598672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233C4-EF9E-43A3-B4BE-E5512E3CD72B}" type="datetimeFigureOut">
              <a:rPr lang="ru-RU" smtClean="0"/>
              <a:t>02.06.2019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12CE-FBE4-485B-A1AD-EFB74A4B9D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941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233C4-EF9E-43A3-B4BE-E5512E3CD72B}" type="datetimeFigureOut">
              <a:rPr lang="ru-RU" smtClean="0"/>
              <a:t>02.06.2019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12CE-FBE4-485B-A1AD-EFB74A4B9DAE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534637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233C4-EF9E-43A3-B4BE-E5512E3CD72B}" type="datetimeFigureOut">
              <a:rPr lang="ru-RU" smtClean="0"/>
              <a:t>02.06.2019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12CE-FBE4-485B-A1AD-EFB74A4B9D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47169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233C4-EF9E-43A3-B4BE-E5512E3CD72B}" type="datetimeFigureOut">
              <a:rPr lang="ru-RU" smtClean="0"/>
              <a:t>02.06.2019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12CE-FBE4-485B-A1AD-EFB74A4B9D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1390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233C4-EF9E-43A3-B4BE-E5512E3CD72B}" type="datetimeFigureOut">
              <a:rPr lang="ru-RU" smtClean="0"/>
              <a:t>02.06.2019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12CE-FBE4-485B-A1AD-EFB74A4B9D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790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233C4-EF9E-43A3-B4BE-E5512E3CD72B}" type="datetimeFigureOut">
              <a:rPr lang="ru-RU" smtClean="0"/>
              <a:t>02.06.2019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12CE-FBE4-485B-A1AD-EFB74A4B9D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9840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233C4-EF9E-43A3-B4BE-E5512E3CD72B}" type="datetimeFigureOut">
              <a:rPr lang="ru-RU" smtClean="0"/>
              <a:t>02.06.2019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12CE-FBE4-485B-A1AD-EFB74A4B9D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1624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233C4-EF9E-43A3-B4BE-E5512E3CD72B}" type="datetimeFigureOut">
              <a:rPr lang="ru-RU" smtClean="0"/>
              <a:t>02.06.2019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12CE-FBE4-485B-A1AD-EFB74A4B9D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3096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233C4-EF9E-43A3-B4BE-E5512E3CD72B}" type="datetimeFigureOut">
              <a:rPr lang="ru-RU" smtClean="0"/>
              <a:t>02.06.2019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12CE-FBE4-485B-A1AD-EFB74A4B9D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775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233C4-EF9E-43A3-B4BE-E5512E3CD72B}" type="datetimeFigureOut">
              <a:rPr lang="ru-RU" smtClean="0"/>
              <a:t>02.06.2019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12CE-FBE4-485B-A1AD-EFB74A4B9D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2737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233C4-EF9E-43A3-B4BE-E5512E3CD72B}" type="datetimeFigureOut">
              <a:rPr lang="ru-RU" smtClean="0"/>
              <a:t>02.06.2019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12CE-FBE4-485B-A1AD-EFB74A4B9D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7658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233C4-EF9E-43A3-B4BE-E5512E3CD72B}" type="datetimeFigureOut">
              <a:rPr lang="ru-RU" smtClean="0"/>
              <a:t>02.06.2019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12CE-FBE4-485B-A1AD-EFB74A4B9D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7485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233C4-EF9E-43A3-B4BE-E5512E3CD72B}" type="datetimeFigureOut">
              <a:rPr lang="ru-RU" smtClean="0"/>
              <a:t>02.06.2019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12CE-FBE4-485B-A1AD-EFB74A4B9D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8779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233C4-EF9E-43A3-B4BE-E5512E3CD72B}" type="datetimeFigureOut">
              <a:rPr lang="ru-RU" smtClean="0"/>
              <a:t>02.06.2019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3EB12CE-FBE4-485B-A1AD-EFB74A4B9D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349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  <p:sldLayoutId id="2147483768" r:id="rId13"/>
    <p:sldLayoutId id="2147483769" r:id="rId14"/>
    <p:sldLayoutId id="2147483770" r:id="rId15"/>
    <p:sldLayoutId id="214748377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8631" y="2931006"/>
            <a:ext cx="7766936" cy="1646302"/>
          </a:xfrm>
        </p:spPr>
        <p:txBody>
          <a:bodyPr>
            <a:normAutofit fontScale="90000"/>
          </a:bodyPr>
          <a:lstStyle/>
          <a:p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C++ </a:t>
            </a:r>
            <a:r>
              <a:rPr lang="en-US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tilida</a:t>
            </a: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ifodalar</a:t>
            </a: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0506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0352" y="498764"/>
            <a:ext cx="8596668" cy="5847339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C++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tilida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o'zgaruvchi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qiymatini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birga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oshirish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kamaytirishning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samarali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usullari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mavjud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inkrement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(++)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dekrement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(--)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amallaridir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Inkrement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dekrement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amallarining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prefiks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postfiks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ko'rinishlari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mavjud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= y++; //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postfiks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= --y; //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prefiks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sanagich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++; //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"++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sanagich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;"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ekvivalent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a--; //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"--a;"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ekvivalent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1285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1297" y="609600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err="1"/>
              <a:t>Quyida</a:t>
            </a:r>
            <a:r>
              <a:rPr lang="en-US" b="1" dirty="0"/>
              <a:t> </a:t>
            </a:r>
            <a:r>
              <a:rPr lang="en-US" b="1" dirty="0" err="1"/>
              <a:t>keltirilgan</a:t>
            </a:r>
            <a:r>
              <a:rPr lang="en-US" b="1" dirty="0"/>
              <a:t> </a:t>
            </a:r>
            <a:r>
              <a:rPr lang="en-US" b="1" dirty="0" err="1"/>
              <a:t>amallar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xil</a:t>
            </a:r>
            <a:r>
              <a:rPr lang="en-US" b="1" dirty="0"/>
              <a:t> </a:t>
            </a:r>
            <a:r>
              <a:rPr lang="en-US" b="1" dirty="0" err="1"/>
              <a:t>vazifani</a:t>
            </a:r>
            <a:r>
              <a:rPr lang="en-US" b="1" dirty="0"/>
              <a:t> </a:t>
            </a:r>
            <a:r>
              <a:rPr lang="en-US" b="1" dirty="0" err="1"/>
              <a:t>bajaradi</a:t>
            </a:r>
            <a:r>
              <a:rPr lang="en-US" b="1" dirty="0"/>
              <a:t>:</a:t>
            </a:r>
            <a:r>
              <a:rPr lang="en-US" dirty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1768520"/>
              </p:ext>
            </p:extLst>
          </p:nvPr>
        </p:nvGraphicFramePr>
        <p:xfrm>
          <a:off x="1137958" y="1930400"/>
          <a:ext cx="8063345" cy="42810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27714">
                  <a:extLst>
                    <a:ext uri="{9D8B030D-6E8A-4147-A177-3AD203B41FA5}">
                      <a16:colId xmlns:a16="http://schemas.microsoft.com/office/drawing/2014/main" val="3192658112"/>
                    </a:ext>
                  </a:extLst>
                </a:gridCol>
                <a:gridCol w="4535631">
                  <a:extLst>
                    <a:ext uri="{9D8B030D-6E8A-4147-A177-3AD203B41FA5}">
                      <a16:colId xmlns:a16="http://schemas.microsoft.com/office/drawing/2014/main" val="2243111050"/>
                    </a:ext>
                  </a:extLst>
                </a:gridCol>
              </a:tblGrid>
              <a:tr h="611579">
                <a:tc>
                  <a:txBody>
                    <a:bodyPr/>
                    <a:lstStyle/>
                    <a:p>
                      <a:pPr marL="44450" indent="-444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>
                          <a:solidFill>
                            <a:schemeClr val="tx1"/>
                          </a:solidFill>
                          <a:effectLst/>
                        </a:rPr>
                        <a:t>i++; </a:t>
                      </a:r>
                      <a:endParaRPr lang="ru-RU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62865" marT="0" marB="0"/>
                </a:tc>
                <a:tc>
                  <a:txBody>
                    <a:bodyPr/>
                    <a:lstStyle/>
                    <a:p>
                      <a:pPr marL="44450" indent="-444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>
                          <a:solidFill>
                            <a:schemeClr val="tx1"/>
                          </a:solidFill>
                          <a:effectLst/>
                        </a:rPr>
                        <a:t>i = i + 1;  </a:t>
                      </a:r>
                      <a:endParaRPr lang="ru-RU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62865" marT="0" marB="0"/>
                </a:tc>
                <a:extLst>
                  <a:ext uri="{0D108BD9-81ED-4DB2-BD59-A6C34878D82A}">
                    <a16:rowId xmlns:a16="http://schemas.microsoft.com/office/drawing/2014/main" val="1057786241"/>
                  </a:ext>
                </a:extLst>
              </a:tr>
              <a:tr h="611579">
                <a:tc>
                  <a:txBody>
                    <a:bodyPr/>
                    <a:lstStyle/>
                    <a:p>
                      <a:pPr marL="44450" indent="-444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solidFill>
                            <a:schemeClr val="tx1"/>
                          </a:solidFill>
                          <a:effectLst/>
                        </a:rPr>
                        <a:t>i--; </a:t>
                      </a:r>
                      <a:endParaRPr lang="ru-RU" sz="4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62865" marT="0" marB="0"/>
                </a:tc>
                <a:tc>
                  <a:txBody>
                    <a:bodyPr/>
                    <a:lstStyle/>
                    <a:p>
                      <a:pPr marL="44450" indent="-444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>
                          <a:solidFill>
                            <a:schemeClr val="tx1"/>
                          </a:solidFill>
                          <a:effectLst/>
                        </a:rPr>
                        <a:t>i = i - 1;  </a:t>
                      </a:r>
                      <a:endParaRPr lang="ru-RU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62865" marT="0" marB="0"/>
                </a:tc>
                <a:extLst>
                  <a:ext uri="{0D108BD9-81ED-4DB2-BD59-A6C34878D82A}">
                    <a16:rowId xmlns:a16="http://schemas.microsoft.com/office/drawing/2014/main" val="3998181930"/>
                  </a:ext>
                </a:extLst>
              </a:tr>
              <a:tr h="611579">
                <a:tc>
                  <a:txBody>
                    <a:bodyPr/>
                    <a:lstStyle/>
                    <a:p>
                      <a:pPr marL="44450" indent="-444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solidFill>
                            <a:schemeClr val="tx1"/>
                          </a:solidFill>
                          <a:effectLst/>
                        </a:rPr>
                        <a:t>a += b;  </a:t>
                      </a:r>
                      <a:endParaRPr lang="ru-RU" sz="4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62865" marT="0" marB="0"/>
                </a:tc>
                <a:tc>
                  <a:txBody>
                    <a:bodyPr/>
                    <a:lstStyle/>
                    <a:p>
                      <a:pPr marL="44450" indent="-444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>
                          <a:solidFill>
                            <a:schemeClr val="tx1"/>
                          </a:solidFill>
                          <a:effectLst/>
                        </a:rPr>
                        <a:t>a = a + b;  </a:t>
                      </a:r>
                      <a:endParaRPr lang="ru-RU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62865" marT="0" marB="0"/>
                </a:tc>
                <a:extLst>
                  <a:ext uri="{0D108BD9-81ED-4DB2-BD59-A6C34878D82A}">
                    <a16:rowId xmlns:a16="http://schemas.microsoft.com/office/drawing/2014/main" val="1960094896"/>
                  </a:ext>
                </a:extLst>
              </a:tr>
              <a:tr h="611579">
                <a:tc>
                  <a:txBody>
                    <a:bodyPr/>
                    <a:lstStyle/>
                    <a:p>
                      <a:pPr marL="44450" indent="-444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solidFill>
                            <a:schemeClr val="tx1"/>
                          </a:solidFill>
                          <a:effectLst/>
                        </a:rPr>
                        <a:t>a -= b;  </a:t>
                      </a:r>
                      <a:endParaRPr lang="ru-RU" sz="4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62865" marT="0" marB="0"/>
                </a:tc>
                <a:tc>
                  <a:txBody>
                    <a:bodyPr/>
                    <a:lstStyle/>
                    <a:p>
                      <a:pPr marL="44450" indent="-444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>
                          <a:solidFill>
                            <a:schemeClr val="tx1"/>
                          </a:solidFill>
                          <a:effectLst/>
                        </a:rPr>
                        <a:t>a = a - b;  </a:t>
                      </a:r>
                      <a:endParaRPr lang="ru-RU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62865" marT="0" marB="0"/>
                </a:tc>
                <a:extLst>
                  <a:ext uri="{0D108BD9-81ED-4DB2-BD59-A6C34878D82A}">
                    <a16:rowId xmlns:a16="http://schemas.microsoft.com/office/drawing/2014/main" val="3632253595"/>
                  </a:ext>
                </a:extLst>
              </a:tr>
              <a:tr h="611579">
                <a:tc>
                  <a:txBody>
                    <a:bodyPr/>
                    <a:lstStyle/>
                    <a:p>
                      <a:pPr marL="44450" indent="-444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>
                          <a:solidFill>
                            <a:schemeClr val="tx1"/>
                          </a:solidFill>
                          <a:effectLst/>
                        </a:rPr>
                        <a:t>a *= b - c;  </a:t>
                      </a:r>
                      <a:endParaRPr lang="ru-RU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62865" marT="0" marB="0"/>
                </a:tc>
                <a:tc>
                  <a:txBody>
                    <a:bodyPr/>
                    <a:lstStyle/>
                    <a:p>
                      <a:pPr marL="44450" indent="-444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>
                          <a:solidFill>
                            <a:schemeClr val="tx1"/>
                          </a:solidFill>
                          <a:effectLst/>
                        </a:rPr>
                        <a:t>a = a * (b - c); </a:t>
                      </a:r>
                      <a:endParaRPr lang="ru-RU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62865" marT="0" marB="0"/>
                </a:tc>
                <a:extLst>
                  <a:ext uri="{0D108BD9-81ED-4DB2-BD59-A6C34878D82A}">
                    <a16:rowId xmlns:a16="http://schemas.microsoft.com/office/drawing/2014/main" val="3799040402"/>
                  </a:ext>
                </a:extLst>
              </a:tr>
              <a:tr h="611579">
                <a:tc>
                  <a:txBody>
                    <a:bodyPr/>
                    <a:lstStyle/>
                    <a:p>
                      <a:pPr marL="44450" indent="-444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>
                          <a:solidFill>
                            <a:schemeClr val="tx1"/>
                          </a:solidFill>
                          <a:effectLst/>
                        </a:rPr>
                        <a:t>++i;  </a:t>
                      </a:r>
                      <a:endParaRPr lang="ru-RU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62865" marT="0" marB="0"/>
                </a:tc>
                <a:tc>
                  <a:txBody>
                    <a:bodyPr/>
                    <a:lstStyle/>
                    <a:p>
                      <a:pPr marL="44450" indent="-444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4000">
                          <a:solidFill>
                            <a:schemeClr val="tx1"/>
                          </a:solidFill>
                          <a:effectLst/>
                        </a:rPr>
                        <a:t>i++;  </a:t>
                      </a:r>
                      <a:endParaRPr lang="ru-RU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62865" marT="0" marB="0"/>
                </a:tc>
                <a:extLst>
                  <a:ext uri="{0D108BD9-81ED-4DB2-BD59-A6C34878D82A}">
                    <a16:rowId xmlns:a16="http://schemas.microsoft.com/office/drawing/2014/main" val="2166557027"/>
                  </a:ext>
                </a:extLst>
              </a:tr>
              <a:tr h="611579">
                <a:tc>
                  <a:txBody>
                    <a:bodyPr/>
                    <a:lstStyle/>
                    <a:p>
                      <a:pPr marL="44450" indent="-4445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4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62865" marT="0" marB="0"/>
                </a:tc>
                <a:tc>
                  <a:txBody>
                    <a:bodyPr/>
                    <a:lstStyle/>
                    <a:p>
                      <a:pPr marL="44450" indent="-4445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4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4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62865" marT="0" marB="0"/>
                </a:tc>
                <a:extLst>
                  <a:ext uri="{0D108BD9-81ED-4DB2-BD59-A6C34878D82A}">
                    <a16:rowId xmlns:a16="http://schemas.microsoft.com/office/drawing/2014/main" val="12079524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3730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35528"/>
            <a:ext cx="8596668" cy="1524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 </a:t>
            </a:r>
            <a:r>
              <a:rPr lang="en-US" b="1" dirty="0" smtClean="0"/>
              <a:t>C</a:t>
            </a:r>
            <a:r>
              <a:rPr lang="en-US" b="1" dirty="0"/>
              <a:t>++ da </a:t>
            </a:r>
            <a:r>
              <a:rPr lang="en-US" b="1" dirty="0" err="1"/>
              <a:t>ifodalar</a:t>
            </a:r>
            <a:r>
              <a:rPr lang="en-US" b="1" dirty="0"/>
              <a:t> </a:t>
            </a:r>
            <a:r>
              <a:rPr lang="en-US" b="1" dirty="0" err="1"/>
              <a:t>quyidagi</a:t>
            </a:r>
            <a:r>
              <a:rPr lang="en-US" b="1" dirty="0"/>
              <a:t> </a:t>
            </a:r>
            <a:r>
              <a:rPr lang="en-US" b="1" dirty="0" err="1"/>
              <a:t>tartibda</a:t>
            </a:r>
            <a:r>
              <a:rPr lang="en-US" b="1" dirty="0"/>
              <a:t> </a:t>
            </a:r>
            <a:r>
              <a:rPr lang="en-US" b="1" dirty="0" err="1"/>
              <a:t>hisoblanadi</a:t>
            </a:r>
            <a:r>
              <a:rPr lang="en-US" b="1" dirty="0"/>
              <a:t>:</a:t>
            </a:r>
            <a:r>
              <a:rPr lang="en-US" dirty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564843"/>
            <a:ext cx="9006993" cy="4974501"/>
          </a:xfrm>
        </p:spPr>
        <p:txBody>
          <a:bodyPr>
            <a:normAutofit/>
          </a:bodyPr>
          <a:lstStyle/>
          <a:p>
            <a:pPr lvl="0" fontAlgn="base"/>
            <a:r>
              <a:rPr lang="ru-RU" sz="3200" dirty="0" err="1"/>
              <a:t>Qavs</a:t>
            </a:r>
            <a:r>
              <a:rPr lang="ru-RU" sz="3200" dirty="0"/>
              <a:t> </a:t>
            </a:r>
            <a:r>
              <a:rPr lang="ru-RU" sz="3200" dirty="0" err="1"/>
              <a:t>ichidagi</a:t>
            </a:r>
            <a:r>
              <a:rPr lang="ru-RU" sz="3200" dirty="0"/>
              <a:t> </a:t>
            </a:r>
            <a:r>
              <a:rPr lang="ru-RU" sz="3200" dirty="0" err="1"/>
              <a:t>ifodalar</a:t>
            </a:r>
            <a:r>
              <a:rPr lang="ru-RU" sz="3200" dirty="0"/>
              <a:t> </a:t>
            </a:r>
            <a:r>
              <a:rPr lang="ru-RU" sz="3200" dirty="0" err="1"/>
              <a:t>hisoblanadi</a:t>
            </a:r>
            <a:r>
              <a:rPr lang="ru-RU" sz="3200" dirty="0"/>
              <a:t> </a:t>
            </a:r>
          </a:p>
          <a:p>
            <a:pPr lvl="0" fontAlgn="base"/>
            <a:r>
              <a:rPr lang="en-US" sz="3200" dirty="0" err="1"/>
              <a:t>Funksiyalar</a:t>
            </a:r>
            <a:r>
              <a:rPr lang="en-US" sz="3200" dirty="0"/>
              <a:t> </a:t>
            </a:r>
            <a:r>
              <a:rPr lang="en-US" sz="3200" dirty="0" err="1"/>
              <a:t>qiymati</a:t>
            </a:r>
            <a:r>
              <a:rPr lang="en-US" sz="3200" dirty="0"/>
              <a:t> </a:t>
            </a:r>
            <a:r>
              <a:rPr lang="en-US" sz="3200" dirty="0" err="1"/>
              <a:t>hisoblanadi</a:t>
            </a:r>
            <a:r>
              <a:rPr lang="en-US" sz="3200" dirty="0"/>
              <a:t>. (sin(x), cos(x), </a:t>
            </a:r>
            <a:r>
              <a:rPr lang="en-US" sz="3200" dirty="0" err="1"/>
              <a:t>sqrt</a:t>
            </a:r>
            <a:r>
              <a:rPr lang="en-US" sz="3200" dirty="0"/>
              <a:t>(x) </a:t>
            </a:r>
            <a:r>
              <a:rPr lang="en-US" sz="3200" dirty="0" err="1"/>
              <a:t>va</a:t>
            </a:r>
            <a:r>
              <a:rPr lang="en-US" sz="3200" dirty="0"/>
              <a:t> </a:t>
            </a:r>
            <a:r>
              <a:rPr lang="en-US" sz="3200" dirty="0" err="1"/>
              <a:t>xakazo</a:t>
            </a:r>
            <a:r>
              <a:rPr lang="en-US" sz="3200" dirty="0"/>
              <a:t>) </a:t>
            </a:r>
            <a:endParaRPr lang="ru-RU" sz="3200" dirty="0"/>
          </a:p>
          <a:p>
            <a:pPr lvl="0" fontAlgn="base"/>
            <a:r>
              <a:rPr lang="ru-RU" sz="3200" dirty="0" err="1"/>
              <a:t>Inkor</a:t>
            </a:r>
            <a:r>
              <a:rPr lang="ru-RU" sz="3200" dirty="0"/>
              <a:t> </a:t>
            </a:r>
            <a:r>
              <a:rPr lang="ru-RU" sz="3200" dirty="0" err="1"/>
              <a:t>amali</a:t>
            </a:r>
            <a:r>
              <a:rPr lang="ru-RU" sz="3200" dirty="0"/>
              <a:t> ( ! - </a:t>
            </a:r>
            <a:r>
              <a:rPr lang="ru-RU" sz="3200" dirty="0" err="1"/>
              <a:t>not</a:t>
            </a:r>
            <a:r>
              <a:rPr lang="ru-RU" sz="3200" dirty="0"/>
              <a:t> ) </a:t>
            </a:r>
          </a:p>
          <a:p>
            <a:pPr lvl="0" fontAlgn="base"/>
            <a:r>
              <a:rPr lang="ru-RU" sz="3200" dirty="0" err="1"/>
              <a:t>Bo'lish</a:t>
            </a:r>
            <a:r>
              <a:rPr lang="ru-RU" sz="3200" dirty="0"/>
              <a:t>, </a:t>
            </a:r>
            <a:r>
              <a:rPr lang="ru-RU" sz="3200" dirty="0" err="1"/>
              <a:t>ko'paytirish</a:t>
            </a:r>
            <a:r>
              <a:rPr lang="ru-RU" sz="3200" dirty="0"/>
              <a:t> </a:t>
            </a:r>
            <a:r>
              <a:rPr lang="ru-RU" sz="3200" dirty="0" err="1"/>
              <a:t>kabi</a:t>
            </a:r>
            <a:r>
              <a:rPr lang="ru-RU" sz="3200" dirty="0"/>
              <a:t> </a:t>
            </a:r>
            <a:r>
              <a:rPr lang="ru-RU" sz="3200" dirty="0" err="1"/>
              <a:t>amallar</a:t>
            </a:r>
            <a:r>
              <a:rPr lang="ru-RU" sz="3200" dirty="0"/>
              <a:t> (/,*, %, ...) </a:t>
            </a:r>
          </a:p>
          <a:p>
            <a:pPr lvl="0" fontAlgn="base"/>
            <a:r>
              <a:rPr lang="en-US" sz="3200" dirty="0" err="1" smtClean="0"/>
              <a:t>Qo'shish</a:t>
            </a:r>
            <a:r>
              <a:rPr lang="en-US" sz="3200" dirty="0" smtClean="0"/>
              <a:t> </a:t>
            </a:r>
            <a:r>
              <a:rPr lang="en-US" sz="3200" dirty="0" err="1"/>
              <a:t>kabi</a:t>
            </a:r>
            <a:r>
              <a:rPr lang="en-US" sz="3200" dirty="0"/>
              <a:t> </a:t>
            </a:r>
            <a:r>
              <a:rPr lang="en-US" sz="3200" dirty="0" err="1"/>
              <a:t>amallar</a:t>
            </a:r>
            <a:r>
              <a:rPr lang="en-US" sz="3200" dirty="0"/>
              <a:t> (+, -, or, </a:t>
            </a:r>
            <a:r>
              <a:rPr lang="en-US" sz="3200" dirty="0" err="1"/>
              <a:t>xor</a:t>
            </a:r>
            <a:r>
              <a:rPr lang="en-US" sz="3200" dirty="0"/>
              <a:t> ) </a:t>
            </a:r>
          </a:p>
          <a:p>
            <a:pPr lvl="0" fontAlgn="base"/>
            <a:r>
              <a:rPr lang="ru-RU" sz="3200" dirty="0" err="1" smtClean="0"/>
              <a:t>Munosabat</a:t>
            </a:r>
            <a:r>
              <a:rPr lang="ru-RU" sz="3200" dirty="0" smtClean="0"/>
              <a:t> </a:t>
            </a:r>
            <a:r>
              <a:rPr lang="ru-RU" sz="3200" dirty="0" err="1"/>
              <a:t>amallari</a:t>
            </a:r>
            <a:r>
              <a:rPr lang="ru-RU" sz="3200" dirty="0"/>
              <a:t> (=, &lt;&gt;, &lt;, &gt;, &lt;=, &gt;= ) </a:t>
            </a:r>
          </a:p>
          <a:p>
            <a:pPr marL="0" indent="0">
              <a:buNone/>
            </a:pPr>
            <a:r>
              <a:rPr lang="ru-RU" b="1" dirty="0"/>
              <a:t>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4614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Misol</a:t>
            </a:r>
            <a:r>
              <a:rPr lang="en-US" dirty="0" smtClean="0"/>
              <a:t> 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09424"/>
            <a:ext cx="9173248" cy="49190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/>
              <a:t>int</a:t>
            </a:r>
            <a:r>
              <a:rPr lang="en-US" sz="2400" dirty="0"/>
              <a:t> main(</a:t>
            </a:r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 err="1"/>
              <a:t>argc</a:t>
            </a:r>
            <a:r>
              <a:rPr lang="en-US" sz="2400" dirty="0"/>
              <a:t>, char* </a:t>
            </a:r>
            <a:r>
              <a:rPr lang="en-US" sz="2400" dirty="0" err="1"/>
              <a:t>argv</a:t>
            </a:r>
            <a:r>
              <a:rPr lang="en-US" sz="2400" dirty="0"/>
              <a:t>[])</a:t>
            </a:r>
          </a:p>
          <a:p>
            <a:pPr marL="0" indent="0">
              <a:buNone/>
            </a:pPr>
            <a:r>
              <a:rPr lang="en-US" sz="2400" dirty="0"/>
              <a:t>{</a:t>
            </a:r>
          </a:p>
          <a:p>
            <a:pPr marL="0" indent="0">
              <a:buNone/>
            </a:pPr>
            <a:r>
              <a:rPr lang="en-US" sz="2400" dirty="0" err="1"/>
              <a:t>int</a:t>
            </a:r>
            <a:r>
              <a:rPr lang="en-US" sz="2400" dirty="0"/>
              <a:t> a;</a:t>
            </a:r>
          </a:p>
          <a:p>
            <a:pPr marL="0" indent="0">
              <a:buNone/>
            </a:pPr>
            <a:r>
              <a:rPr lang="en-US" sz="2400" dirty="0" err="1"/>
              <a:t>cout</a:t>
            </a:r>
            <a:r>
              <a:rPr lang="en-US" sz="2400" dirty="0"/>
              <a:t>&lt;&lt;"a="; </a:t>
            </a:r>
            <a:r>
              <a:rPr lang="en-US" sz="2400" dirty="0" err="1"/>
              <a:t>cin</a:t>
            </a:r>
            <a:r>
              <a:rPr lang="en-US" sz="2400" dirty="0"/>
              <a:t>&gt;&gt;a;</a:t>
            </a:r>
          </a:p>
          <a:p>
            <a:pPr marL="0" indent="0">
              <a:buNone/>
            </a:pPr>
            <a:r>
              <a:rPr lang="en-US" sz="2400" dirty="0"/>
              <a:t>if(a&gt;0) a++;</a:t>
            </a:r>
          </a:p>
          <a:p>
            <a:pPr marL="0" indent="0">
              <a:buNone/>
            </a:pPr>
            <a:r>
              <a:rPr lang="en-US" sz="2400" dirty="0"/>
              <a:t>else a;</a:t>
            </a:r>
          </a:p>
          <a:p>
            <a:pPr marL="0" indent="0">
              <a:buNone/>
            </a:pPr>
            <a:r>
              <a:rPr lang="en-US" sz="2400" dirty="0" err="1"/>
              <a:t>cout</a:t>
            </a:r>
            <a:r>
              <a:rPr lang="en-US" sz="2400" dirty="0"/>
              <a:t>&lt;&lt;"a="&lt;&lt;a;</a:t>
            </a:r>
          </a:p>
          <a:p>
            <a:pPr marL="0" indent="0">
              <a:buNone/>
            </a:pPr>
            <a:r>
              <a:rPr lang="en-US" sz="2400" dirty="0" err="1"/>
              <a:t>getch</a:t>
            </a:r>
            <a:r>
              <a:rPr lang="en-US" sz="2400" dirty="0"/>
              <a:t>();</a:t>
            </a:r>
          </a:p>
          <a:p>
            <a:pPr marL="0" indent="0">
              <a:buNone/>
            </a:pPr>
            <a:r>
              <a:rPr lang="en-US" sz="2400" dirty="0"/>
              <a:t>return 0;</a:t>
            </a:r>
          </a:p>
          <a:p>
            <a:pPr marL="0" indent="0">
              <a:buNone/>
            </a:pPr>
            <a:r>
              <a:rPr lang="en-US" sz="2400" dirty="0"/>
              <a:t>}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94292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Misol</a:t>
            </a:r>
            <a:r>
              <a:rPr lang="en-US" dirty="0" smtClean="0"/>
              <a:t> 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2643" y="1703389"/>
            <a:ext cx="8596668" cy="497450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err="1"/>
              <a:t>int</a:t>
            </a:r>
            <a:r>
              <a:rPr lang="en-US" sz="2400" dirty="0"/>
              <a:t> main(</a:t>
            </a:r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 err="1"/>
              <a:t>argc</a:t>
            </a:r>
            <a:r>
              <a:rPr lang="en-US" sz="2400" dirty="0"/>
              <a:t>, char* </a:t>
            </a:r>
            <a:r>
              <a:rPr lang="en-US" sz="2400" dirty="0" err="1"/>
              <a:t>argv</a:t>
            </a:r>
            <a:r>
              <a:rPr lang="en-US" sz="2400" dirty="0"/>
              <a:t>[])</a:t>
            </a:r>
          </a:p>
          <a:p>
            <a:pPr marL="0" indent="0">
              <a:buNone/>
            </a:pPr>
            <a:r>
              <a:rPr lang="en-US" sz="2400" dirty="0"/>
              <a:t>{</a:t>
            </a:r>
          </a:p>
          <a:p>
            <a:pPr marL="0" indent="0">
              <a:buNone/>
            </a:pPr>
            <a:r>
              <a:rPr lang="en-US" sz="2400" dirty="0" err="1"/>
              <a:t>int</a:t>
            </a:r>
            <a:r>
              <a:rPr lang="en-US" sz="2400" dirty="0"/>
              <a:t> a;</a:t>
            </a:r>
          </a:p>
          <a:p>
            <a:pPr marL="0" indent="0">
              <a:buNone/>
            </a:pPr>
            <a:r>
              <a:rPr lang="en-US" sz="2400" dirty="0" err="1"/>
              <a:t>cout</a:t>
            </a:r>
            <a:r>
              <a:rPr lang="en-US" sz="2400" dirty="0"/>
              <a:t>&lt;&lt;"a="; </a:t>
            </a:r>
            <a:r>
              <a:rPr lang="en-US" sz="2400" dirty="0" err="1"/>
              <a:t>cin</a:t>
            </a:r>
            <a:r>
              <a:rPr lang="en-US" sz="2400" dirty="0"/>
              <a:t>&gt;&gt;a;</a:t>
            </a:r>
          </a:p>
          <a:p>
            <a:pPr marL="0" indent="0">
              <a:buNone/>
            </a:pPr>
            <a:r>
              <a:rPr lang="en-US" sz="2400" dirty="0"/>
              <a:t>if(a&lt;0) a++;</a:t>
            </a:r>
          </a:p>
          <a:p>
            <a:pPr marL="0" indent="0">
              <a:buNone/>
            </a:pPr>
            <a:r>
              <a:rPr lang="en-US" sz="2400" dirty="0"/>
              <a:t>else a-=2;</a:t>
            </a:r>
          </a:p>
          <a:p>
            <a:pPr marL="0" indent="0">
              <a:buNone/>
            </a:pPr>
            <a:r>
              <a:rPr lang="en-US" sz="2400" dirty="0" err="1"/>
              <a:t>cout</a:t>
            </a:r>
            <a:r>
              <a:rPr lang="en-US" sz="2400" dirty="0"/>
              <a:t>&lt;&lt;"a="&lt;&lt;a;</a:t>
            </a:r>
          </a:p>
          <a:p>
            <a:pPr marL="0" indent="0">
              <a:buNone/>
            </a:pPr>
            <a:r>
              <a:rPr lang="en-US" sz="2400" dirty="0" err="1"/>
              <a:t>getch</a:t>
            </a:r>
            <a:r>
              <a:rPr lang="en-US" sz="2400" dirty="0" smtClean="0"/>
              <a:t>();</a:t>
            </a:r>
          </a:p>
          <a:p>
            <a:pPr marL="0" indent="0">
              <a:buNone/>
            </a:pPr>
            <a:r>
              <a:rPr lang="en-US" sz="2400" dirty="0" smtClean="0"/>
              <a:t>return 0;</a:t>
            </a:r>
          </a:p>
          <a:p>
            <a:pPr marL="0" indent="0">
              <a:buNone/>
            </a:pPr>
            <a:r>
              <a:rPr lang="en-US" sz="2400" dirty="0" smtClean="0"/>
              <a:t>}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405535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Misol</a:t>
            </a:r>
            <a:r>
              <a:rPr lang="en-US" dirty="0" smtClean="0"/>
              <a:t> 3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95571"/>
            <a:ext cx="9325648" cy="504377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err="1"/>
              <a:t>int</a:t>
            </a:r>
            <a:r>
              <a:rPr lang="en-US" sz="2400" dirty="0"/>
              <a:t> main(</a:t>
            </a:r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 err="1"/>
              <a:t>argc</a:t>
            </a:r>
            <a:r>
              <a:rPr lang="en-US" sz="2400" dirty="0"/>
              <a:t>, char* </a:t>
            </a:r>
            <a:r>
              <a:rPr lang="en-US" sz="2400" dirty="0" err="1"/>
              <a:t>argv</a:t>
            </a:r>
            <a:r>
              <a:rPr lang="en-US" sz="2400" dirty="0"/>
              <a:t>[])</a:t>
            </a:r>
          </a:p>
          <a:p>
            <a:pPr marL="0" indent="0">
              <a:buNone/>
            </a:pPr>
            <a:r>
              <a:rPr lang="en-US" sz="2400" dirty="0"/>
              <a:t>{</a:t>
            </a:r>
          </a:p>
          <a:p>
            <a:pPr marL="0" indent="0">
              <a:buNone/>
            </a:pPr>
            <a:r>
              <a:rPr lang="en-US" sz="2400" dirty="0" err="1"/>
              <a:t>int</a:t>
            </a:r>
            <a:r>
              <a:rPr lang="en-US" sz="2400" dirty="0"/>
              <a:t> a;</a:t>
            </a:r>
          </a:p>
          <a:p>
            <a:pPr marL="0" indent="0">
              <a:buNone/>
            </a:pPr>
            <a:r>
              <a:rPr lang="en-US" sz="2400" dirty="0" err="1"/>
              <a:t>cout</a:t>
            </a:r>
            <a:r>
              <a:rPr lang="en-US" sz="2400" dirty="0"/>
              <a:t>&lt;&lt;"a="; </a:t>
            </a:r>
            <a:r>
              <a:rPr lang="en-US" sz="2400" dirty="0" err="1"/>
              <a:t>cin</a:t>
            </a:r>
            <a:r>
              <a:rPr lang="en-US" sz="2400" dirty="0"/>
              <a:t>&gt;&gt;a;</a:t>
            </a:r>
          </a:p>
          <a:p>
            <a:pPr marL="0" indent="0">
              <a:buNone/>
            </a:pPr>
            <a:r>
              <a:rPr lang="en-US" sz="2400" dirty="0"/>
              <a:t>if(a&lt;0) a-=2;</a:t>
            </a:r>
          </a:p>
          <a:p>
            <a:pPr marL="0" indent="0">
              <a:buNone/>
            </a:pPr>
            <a:r>
              <a:rPr lang="en-US" sz="2400" dirty="0"/>
              <a:t>if(a==0) a=10;</a:t>
            </a:r>
          </a:p>
          <a:p>
            <a:pPr marL="0" indent="0">
              <a:buNone/>
            </a:pPr>
            <a:r>
              <a:rPr lang="en-US" sz="2400" dirty="0" err="1"/>
              <a:t>cout</a:t>
            </a:r>
            <a:r>
              <a:rPr lang="en-US" sz="2400" dirty="0"/>
              <a:t>&lt;&lt;"a="&lt;&lt;a;</a:t>
            </a:r>
          </a:p>
          <a:p>
            <a:pPr marL="0" indent="0">
              <a:buNone/>
            </a:pPr>
            <a:r>
              <a:rPr lang="en-US" sz="2400" dirty="0" err="1"/>
              <a:t>getch</a:t>
            </a:r>
            <a:r>
              <a:rPr lang="en-US" sz="2400" dirty="0"/>
              <a:t>();</a:t>
            </a:r>
          </a:p>
          <a:p>
            <a:pPr marL="0" indent="0">
              <a:buNone/>
            </a:pPr>
            <a:r>
              <a:rPr lang="en-US" sz="2400" dirty="0"/>
              <a:t>return 0;</a:t>
            </a:r>
          </a:p>
          <a:p>
            <a:pPr marL="0" indent="0">
              <a:buNone/>
            </a:pPr>
            <a:r>
              <a:rPr lang="en-US" sz="2400" dirty="0"/>
              <a:t>}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45008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5479" y="2202873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/>
              <a:t>E’TIBORINGIZ UCHUN RAHMAT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2308614165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</TotalTime>
  <Words>320</Words>
  <Application>Microsoft Office PowerPoint</Application>
  <PresentationFormat>Широкоэкранный</PresentationFormat>
  <Paragraphs>63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Trebuchet MS</vt:lpstr>
      <vt:lpstr>Wingdings 3</vt:lpstr>
      <vt:lpstr>Аспект</vt:lpstr>
      <vt:lpstr>C++ tilida ifodalar  </vt:lpstr>
      <vt:lpstr>Презентация PowerPoint</vt:lpstr>
      <vt:lpstr>Quyida keltirilgan amallar bir xil vazifani bajaradi:  </vt:lpstr>
      <vt:lpstr> C++ da ifodalar quyidagi tartibda hisoblanadi:  </vt:lpstr>
      <vt:lpstr>Misol 1</vt:lpstr>
      <vt:lpstr>Misol 2</vt:lpstr>
      <vt:lpstr>Misol 3</vt:lpstr>
      <vt:lpstr>E’TIBORINGIZ UCHUN RAHMAT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C++ tilida ifodalar  </dc:title>
  <dc:creator>Пользователь Windows</dc:creator>
  <cp:lastModifiedBy>Пользователь Windows</cp:lastModifiedBy>
  <cp:revision>4</cp:revision>
  <dcterms:created xsi:type="dcterms:W3CDTF">2019-06-02T06:11:08Z</dcterms:created>
  <dcterms:modified xsi:type="dcterms:W3CDTF">2019-06-02T06:54:16Z</dcterms:modified>
</cp:coreProperties>
</file>