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2"/>
  </p:notesMasterIdLst>
  <p:sldIdLst>
    <p:sldId id="256" r:id="rId2"/>
    <p:sldId id="257" r:id="rId3"/>
    <p:sldId id="258" r:id="rId4"/>
    <p:sldId id="259" r:id="rId5"/>
    <p:sldId id="260" r:id="rId6"/>
    <p:sldId id="261" r:id="rId7"/>
    <p:sldId id="262" r:id="rId8"/>
    <p:sldId id="263" r:id="rId9"/>
    <p:sldId id="265" r:id="rId10"/>
    <p:sldId id="264" r:id="rId11"/>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p:scale>
          <a:sx n="50" d="100"/>
          <a:sy n="50" d="100"/>
        </p:scale>
        <p:origin x="-1956" y="-48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5FF2109-ECE1-4B58-9996-CFAAD235A3FA}" type="datetimeFigureOut">
              <a:rPr lang="ru-RU" smtClean="0"/>
              <a:t>18.12.2019</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3AE0B14-9362-4002-B51F-1DC8AF16552E}" type="slidenum">
              <a:rPr lang="ru-RU" smtClean="0"/>
              <a:t>‹#›</a:t>
            </a:fld>
            <a:endParaRPr lang="ru-RU"/>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23AE0B14-9362-4002-B51F-1DC8AF16552E}" type="slidenum">
              <a:rPr lang="ru-RU" smtClean="0"/>
              <a:t>10</a:t>
            </a:fld>
            <a:endParaRPr lang="ru-RU"/>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bg>
      <p:bgRef idx="1002">
        <a:schemeClr val="bg2"/>
      </p:bgRef>
    </p:bg>
    <p:spTree>
      <p:nvGrpSpPr>
        <p:cNvPr id="1" name=""/>
        <p:cNvGrpSpPr/>
        <p:nvPr/>
      </p:nvGrpSpPr>
      <p:grpSpPr>
        <a:xfrm>
          <a:off x="0" y="0"/>
          <a:ext cx="0" cy="0"/>
          <a:chOff x="0" y="0"/>
          <a:chExt cx="0" cy="0"/>
        </a:xfrm>
      </p:grpSpPr>
      <p:sp>
        <p:nvSpPr>
          <p:cNvPr id="9" name="Заголовок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ru-RU" smtClean="0"/>
              <a:t>Образец заголовка</a:t>
            </a:r>
            <a:endParaRPr kumimoji="0" lang="en-US"/>
          </a:p>
        </p:txBody>
      </p:sp>
      <p:sp>
        <p:nvSpPr>
          <p:cNvPr id="17" name="Подзаголовок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30" name="Дата 29"/>
          <p:cNvSpPr>
            <a:spLocks noGrp="1"/>
          </p:cNvSpPr>
          <p:nvPr>
            <p:ph type="dt" sz="half" idx="10"/>
          </p:nvPr>
        </p:nvSpPr>
        <p:spPr/>
        <p:txBody>
          <a:bodyPr/>
          <a:lstStyle/>
          <a:p>
            <a:fld id="{2AF82AC9-1D92-40D6-9B99-33CD2B2C76DF}" type="datetimeFigureOut">
              <a:rPr lang="ru-RU" smtClean="0"/>
              <a:t>18.12.2019</a:t>
            </a:fld>
            <a:endParaRPr lang="ru-RU"/>
          </a:p>
        </p:txBody>
      </p:sp>
      <p:sp>
        <p:nvSpPr>
          <p:cNvPr id="19" name="Нижний колонтитул 18"/>
          <p:cNvSpPr>
            <a:spLocks noGrp="1"/>
          </p:cNvSpPr>
          <p:nvPr>
            <p:ph type="ftr" sz="quarter" idx="11"/>
          </p:nvPr>
        </p:nvSpPr>
        <p:spPr/>
        <p:txBody>
          <a:bodyPr/>
          <a:lstStyle/>
          <a:p>
            <a:endParaRPr lang="ru-RU"/>
          </a:p>
        </p:txBody>
      </p:sp>
      <p:sp>
        <p:nvSpPr>
          <p:cNvPr id="27" name="Номер слайда 26"/>
          <p:cNvSpPr>
            <a:spLocks noGrp="1"/>
          </p:cNvSpPr>
          <p:nvPr>
            <p:ph type="sldNum" sz="quarter" idx="12"/>
          </p:nvPr>
        </p:nvSpPr>
        <p:spPr/>
        <p:txBody>
          <a:bodyPr/>
          <a:lstStyle/>
          <a:p>
            <a:fld id="{1967D37D-C3E1-4966-9075-E1899EF4A3AD}" type="slidenum">
              <a:rPr lang="ru-RU" smtClean="0"/>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2AF82AC9-1D92-40D6-9B99-33CD2B2C76DF}" type="datetimeFigureOut">
              <a:rPr lang="ru-RU" smtClean="0"/>
              <a:t>18.12.2019</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1967D37D-C3E1-4966-9075-E1899EF4A3AD}" type="slidenum">
              <a:rPr lang="ru-RU" smtClean="0"/>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914401"/>
            <a:ext cx="2057400" cy="5211763"/>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914401"/>
            <a:ext cx="6019800" cy="5211763"/>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2AF82AC9-1D92-40D6-9B99-33CD2B2C76DF}" type="datetimeFigureOut">
              <a:rPr lang="ru-RU" smtClean="0"/>
              <a:t>18.12.2019</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1967D37D-C3E1-4966-9075-E1899EF4A3AD}" type="slidenum">
              <a:rPr lang="ru-RU" smtClean="0"/>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Содержимое 2"/>
          <p:cNvSpPr>
            <a:spLocks noGrp="1"/>
          </p:cNvSpPr>
          <p:nvPr>
            <p:ph idx="1"/>
          </p:nvPr>
        </p:nvSpPr>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2AF82AC9-1D92-40D6-9B99-33CD2B2C76DF}" type="datetimeFigureOut">
              <a:rPr lang="ru-RU" smtClean="0"/>
              <a:t>18.12.2019</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1967D37D-C3E1-4966-9075-E1899EF4A3AD}" type="slidenum">
              <a:rPr lang="ru-RU" smtClean="0"/>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bg>
      <p:bgRef idx="1002">
        <a:schemeClr val="bg2"/>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p>
            <a:fld id="{2AF82AC9-1D92-40D6-9B99-33CD2B2C76DF}" type="datetimeFigureOut">
              <a:rPr lang="ru-RU" smtClean="0"/>
              <a:t>18.12.2019</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1967D37D-C3E1-4966-9075-E1899EF4A3AD}" type="slidenum">
              <a:rPr lang="ru-RU" smtClean="0"/>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229600" cy="1143000"/>
          </a:xfrm>
        </p:spPr>
        <p:txBody>
          <a:bodyPr/>
          <a:lstStyle/>
          <a:p>
            <a:r>
              <a:rPr kumimoji="0" lang="ru-RU" smtClean="0"/>
              <a:t>Образец заголовка</a:t>
            </a:r>
            <a:endParaRPr kumimoji="0" lang="en-US"/>
          </a:p>
        </p:txBody>
      </p:sp>
      <p:sp>
        <p:nvSpPr>
          <p:cNvPr id="3" name="Содержимое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2AF82AC9-1D92-40D6-9B99-33CD2B2C76DF}" type="datetimeFigureOut">
              <a:rPr lang="ru-RU" smtClean="0"/>
              <a:t>18.12.2019</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1967D37D-C3E1-4966-9075-E1899EF4A3AD}" type="slidenum">
              <a:rPr lang="ru-RU" smtClean="0"/>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229600" cy="1143000"/>
          </a:xfrm>
        </p:spPr>
        <p:txBody>
          <a:bodyPr tIns="45720" anchor="b"/>
          <a:lstStyle>
            <a:lvl1pPr>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p>
            <a:fld id="{2AF82AC9-1D92-40D6-9B99-33CD2B2C76DF}" type="datetimeFigureOut">
              <a:rPr lang="ru-RU" smtClean="0"/>
              <a:t>18.12.2019</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1967D37D-C3E1-4966-9075-E1899EF4A3AD}" type="slidenum">
              <a:rPr lang="ru-RU" smtClean="0"/>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p>
            <a:fld id="{2AF82AC9-1D92-40D6-9B99-33CD2B2C76DF}" type="datetimeFigureOut">
              <a:rPr lang="ru-RU" smtClean="0"/>
              <a:t>18.12.2019</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1967D37D-C3E1-4966-9075-E1899EF4A3AD}" type="slidenum">
              <a:rPr lang="ru-RU" smtClean="0"/>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2AF82AC9-1D92-40D6-9B99-33CD2B2C76DF}" type="datetimeFigureOut">
              <a:rPr lang="ru-RU" smtClean="0"/>
              <a:t>18.12.2019</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1967D37D-C3E1-4966-9075-E1899EF4A3AD}" type="slidenum">
              <a:rPr lang="ru-RU" smtClean="0"/>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ru-RU" smtClean="0"/>
              <a:t>Образец заголовка</a:t>
            </a:r>
            <a:endParaRPr kumimoji="0" lang="en-US"/>
          </a:p>
        </p:txBody>
      </p:sp>
      <p:sp>
        <p:nvSpPr>
          <p:cNvPr id="3" name="Текст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2AF82AC9-1D92-40D6-9B99-33CD2B2C76DF}" type="datetimeFigureOut">
              <a:rPr lang="ru-RU" smtClean="0"/>
              <a:t>18.12.2019</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1967D37D-C3E1-4966-9075-E1899EF4A3AD}" type="slidenum">
              <a:rPr lang="ru-RU" smtClean="0"/>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9" name="Прямоугольник с одним вырезанным скругленным углом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Прямоугольный треугольник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Заголовок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ru-RU" smtClean="0"/>
              <a:t>Образец заголовка</a:t>
            </a:r>
            <a:endParaRPr kumimoji="0" lang="en-US"/>
          </a:p>
        </p:txBody>
      </p:sp>
      <p:sp>
        <p:nvSpPr>
          <p:cNvPr id="4" name="Текст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
        <p:nvSpPr>
          <p:cNvPr id="5" name="Дата 4"/>
          <p:cNvSpPr>
            <a:spLocks noGrp="1"/>
          </p:cNvSpPr>
          <p:nvPr>
            <p:ph type="dt" sz="half" idx="10"/>
          </p:nvPr>
        </p:nvSpPr>
        <p:spPr/>
        <p:txBody>
          <a:bodyPr/>
          <a:lstStyle/>
          <a:p>
            <a:fld id="{2AF82AC9-1D92-40D6-9B99-33CD2B2C76DF}" type="datetimeFigureOut">
              <a:rPr lang="ru-RU" smtClean="0"/>
              <a:t>18.12.2019</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a:xfrm>
            <a:off x="8077200" y="6356350"/>
            <a:ext cx="609600" cy="365125"/>
          </a:xfrm>
        </p:spPr>
        <p:txBody>
          <a:bodyPr/>
          <a:lstStyle/>
          <a:p>
            <a:fld id="{1967D37D-C3E1-4966-9075-E1899EF4A3AD}" type="slidenum">
              <a:rPr lang="ru-RU" smtClean="0"/>
              <a:t>‹#›</a:t>
            </a:fld>
            <a:endParaRPr lang="ru-RU"/>
          </a:p>
        </p:txBody>
      </p:sp>
      <p:sp>
        <p:nvSpPr>
          <p:cNvPr id="3" name="Рисунок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ru-RU" smtClean="0"/>
              <a:t>Вставка рисунка</a:t>
            </a:r>
            <a:endParaRPr kumimoji="0" lang="en-US" dirty="0"/>
          </a:p>
        </p:txBody>
      </p:sp>
      <p:sp>
        <p:nvSpPr>
          <p:cNvPr id="10" name="Полилиния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Полилиния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Полилиния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Полилиния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Заголовок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ru-RU" smtClean="0"/>
              <a:t>Образец заголовка</a:t>
            </a:r>
            <a:endParaRPr kumimoji="0" lang="en-US"/>
          </a:p>
        </p:txBody>
      </p:sp>
      <p:sp>
        <p:nvSpPr>
          <p:cNvPr id="30" name="Текст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0" name="Дата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2AF82AC9-1D92-40D6-9B99-33CD2B2C76DF}" type="datetimeFigureOut">
              <a:rPr lang="ru-RU" smtClean="0"/>
              <a:t>18.12.2019</a:t>
            </a:fld>
            <a:endParaRPr lang="ru-RU"/>
          </a:p>
        </p:txBody>
      </p:sp>
      <p:sp>
        <p:nvSpPr>
          <p:cNvPr id="22" name="Нижний колонтитул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ru-RU"/>
          </a:p>
        </p:txBody>
      </p:sp>
      <p:sp>
        <p:nvSpPr>
          <p:cNvPr id="18" name="Номер слайда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1967D37D-C3E1-4966-9075-E1899EF4A3AD}" type="slidenum">
              <a:rPr lang="ru-RU" smtClean="0"/>
              <a:t>‹#›</a:t>
            </a:fld>
            <a:endParaRPr lang="ru-RU"/>
          </a:p>
        </p:txBody>
      </p:sp>
      <p:grpSp>
        <p:nvGrpSpPr>
          <p:cNvPr id="2" name="Группа 1"/>
          <p:cNvGrpSpPr/>
          <p:nvPr/>
        </p:nvGrpSpPr>
        <p:grpSpPr>
          <a:xfrm>
            <a:off x="-19017" y="202408"/>
            <a:ext cx="9180548" cy="649224"/>
            <a:chOff x="-19045" y="216550"/>
            <a:chExt cx="9180548" cy="649224"/>
          </a:xfrm>
        </p:grpSpPr>
        <p:sp>
          <p:nvSpPr>
            <p:cNvPr id="12" name="Полилиния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Полилиния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noAutofit/>
          </a:bodyPr>
          <a:lstStyle/>
          <a:p>
            <a:pPr algn="ctr"/>
            <a:r>
              <a:rPr lang="en-US" sz="5400" i="1" dirty="0" smtClean="0">
                <a:solidFill>
                  <a:schemeClr val="accent2">
                    <a:lumMod val="60000"/>
                    <a:lumOff val="40000"/>
                  </a:schemeClr>
                </a:solidFill>
                <a:latin typeface="Impact" pitchFamily="34" charset="0"/>
                <a:cs typeface="Aharoni" pitchFamily="2" charset="-79"/>
              </a:rPr>
              <a:t>14-mavzu:Delphi  </a:t>
            </a:r>
            <a:r>
              <a:rPr lang="en-US" sz="5400" i="1" dirty="0" err="1" smtClean="0">
                <a:solidFill>
                  <a:schemeClr val="accent2">
                    <a:lumMod val="60000"/>
                    <a:lumOff val="40000"/>
                  </a:schemeClr>
                </a:solidFill>
                <a:latin typeface="Impact" pitchFamily="34" charset="0"/>
                <a:cs typeface="Aharoni" pitchFamily="2" charset="-79"/>
              </a:rPr>
              <a:t>dasturlash</a:t>
            </a:r>
            <a:r>
              <a:rPr lang="en-US" sz="5400" i="1" dirty="0" smtClean="0">
                <a:solidFill>
                  <a:schemeClr val="accent2">
                    <a:lumMod val="60000"/>
                    <a:lumOff val="40000"/>
                  </a:schemeClr>
                </a:solidFill>
                <a:latin typeface="Impact" pitchFamily="34" charset="0"/>
                <a:cs typeface="Aharoni" pitchFamily="2" charset="-79"/>
              </a:rPr>
              <a:t> </a:t>
            </a:r>
            <a:r>
              <a:rPr lang="en-US" sz="5400" i="1" dirty="0" err="1" smtClean="0">
                <a:solidFill>
                  <a:schemeClr val="accent2">
                    <a:lumMod val="60000"/>
                    <a:lumOff val="40000"/>
                  </a:schemeClr>
                </a:solidFill>
                <a:latin typeface="Impact" pitchFamily="34" charset="0"/>
                <a:cs typeface="Aharoni" pitchFamily="2" charset="-79"/>
              </a:rPr>
              <a:t>tilining</a:t>
            </a:r>
            <a:r>
              <a:rPr lang="en-US" sz="5400" i="1" dirty="0" smtClean="0">
                <a:solidFill>
                  <a:schemeClr val="accent2">
                    <a:lumMod val="60000"/>
                    <a:lumOff val="40000"/>
                  </a:schemeClr>
                </a:solidFill>
                <a:latin typeface="Impact" pitchFamily="34" charset="0"/>
                <a:cs typeface="Aharoni" pitchFamily="2" charset="-79"/>
              </a:rPr>
              <a:t> </a:t>
            </a:r>
            <a:r>
              <a:rPr lang="en-US" sz="5400" i="1" dirty="0" err="1" smtClean="0">
                <a:solidFill>
                  <a:schemeClr val="accent2">
                    <a:lumMod val="60000"/>
                    <a:lumOff val="40000"/>
                  </a:schemeClr>
                </a:solidFill>
                <a:latin typeface="Impact" pitchFamily="34" charset="0"/>
                <a:cs typeface="Aharoni" pitchFamily="2" charset="-79"/>
              </a:rPr>
              <a:t>grafik</a:t>
            </a:r>
            <a:r>
              <a:rPr lang="en-US" sz="5400" i="1" dirty="0" smtClean="0">
                <a:solidFill>
                  <a:schemeClr val="accent2">
                    <a:lumMod val="60000"/>
                    <a:lumOff val="40000"/>
                  </a:schemeClr>
                </a:solidFill>
                <a:latin typeface="Impact" pitchFamily="34" charset="0"/>
                <a:cs typeface="Aharoni" pitchFamily="2" charset="-79"/>
              </a:rPr>
              <a:t> </a:t>
            </a:r>
            <a:r>
              <a:rPr lang="en-US" sz="5400" i="1" dirty="0" err="1" smtClean="0">
                <a:solidFill>
                  <a:schemeClr val="accent2">
                    <a:lumMod val="60000"/>
                    <a:lumOff val="40000"/>
                  </a:schemeClr>
                </a:solidFill>
                <a:latin typeface="Impact" pitchFamily="34" charset="0"/>
                <a:cs typeface="Aharoni" pitchFamily="2" charset="-79"/>
              </a:rPr>
              <a:t>vositalari</a:t>
            </a:r>
            <a:endParaRPr lang="ru-RU" sz="5400" i="1" dirty="0">
              <a:solidFill>
                <a:schemeClr val="accent2">
                  <a:lumMod val="60000"/>
                  <a:lumOff val="40000"/>
                </a:schemeClr>
              </a:solidFill>
              <a:latin typeface="Impact" pitchFamily="34" charset="0"/>
              <a:cs typeface="Aharoni" pitchFamily="2" charset="-79"/>
            </a:endParaRPr>
          </a:p>
        </p:txBody>
      </p:sp>
      <p:pic>
        <p:nvPicPr>
          <p:cNvPr id="1026" name="Picture 2" descr="C:\Users\Администратор\Desktop\1363822241-280-210.jpg"/>
          <p:cNvPicPr>
            <a:picLocks noChangeAspect="1" noChangeArrowheads="1"/>
          </p:cNvPicPr>
          <p:nvPr/>
        </p:nvPicPr>
        <p:blipFill>
          <a:blip r:embed="rId2"/>
          <a:srcRect/>
          <a:stretch>
            <a:fillRect/>
          </a:stretch>
        </p:blipFill>
        <p:spPr bwMode="auto">
          <a:xfrm>
            <a:off x="0" y="0"/>
            <a:ext cx="2214543" cy="1571588"/>
          </a:xfrm>
          <a:prstGeom prst="rect">
            <a:avLst/>
          </a:prstGeom>
          <a:noFill/>
        </p:spPr>
      </p:pic>
      <p:pic>
        <p:nvPicPr>
          <p:cNvPr id="1027" name="Picture 3" descr="C:\Users\Администратор\Desktop\238564451.jpg"/>
          <p:cNvPicPr>
            <a:picLocks noChangeAspect="1" noChangeArrowheads="1"/>
          </p:cNvPicPr>
          <p:nvPr/>
        </p:nvPicPr>
        <p:blipFill>
          <a:blip r:embed="rId3"/>
          <a:srcRect/>
          <a:stretch>
            <a:fillRect/>
          </a:stretch>
        </p:blipFill>
        <p:spPr bwMode="auto">
          <a:xfrm>
            <a:off x="2214546" y="3805429"/>
            <a:ext cx="4714876" cy="3052571"/>
          </a:xfrm>
          <a:prstGeom prst="rect">
            <a:avLst/>
          </a:prstGeom>
          <a:noFill/>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42910" y="1071546"/>
            <a:ext cx="8229600" cy="653210"/>
          </a:xfrm>
        </p:spPr>
        <p:txBody>
          <a:bodyPr>
            <a:normAutofit fontScale="90000"/>
          </a:bodyPr>
          <a:lstStyle/>
          <a:p>
            <a:r>
              <a:rPr lang="en-US" sz="4000" b="1" dirty="0" smtClean="0"/>
              <a:t>   </a:t>
            </a:r>
            <a:r>
              <a:rPr lang="en-US" sz="4000" b="1" dirty="0" err="1" smtClean="0"/>
              <a:t>Sohani</a:t>
            </a:r>
            <a:r>
              <a:rPr lang="en-US" sz="4000" dirty="0" smtClean="0"/>
              <a:t> </a:t>
            </a:r>
            <a:r>
              <a:rPr lang="en-US" sz="4000" b="1" dirty="0" err="1" smtClean="0"/>
              <a:t>bo’yash</a:t>
            </a:r>
            <a:r>
              <a:rPr lang="en-US" sz="4000" dirty="0" smtClean="0"/>
              <a:t> </a:t>
            </a:r>
            <a:r>
              <a:rPr lang="en-US" sz="4000" b="1" dirty="0" err="1" smtClean="0"/>
              <a:t>usullari</a:t>
            </a:r>
            <a:r>
              <a:rPr lang="en-US" sz="4000" dirty="0" smtClean="0"/>
              <a:t> </a:t>
            </a:r>
            <a:r>
              <a:rPr lang="en-US" sz="4000" b="1" dirty="0" err="1" smtClean="0"/>
              <a:t>dasturi</a:t>
            </a:r>
            <a:r>
              <a:rPr lang="en-US" sz="4000" dirty="0" smtClean="0"/>
              <a:t> </a:t>
            </a:r>
            <a:r>
              <a:rPr lang="en-US" sz="4000" b="1" dirty="0" err="1" smtClean="0"/>
              <a:t>oynasi</a:t>
            </a:r>
            <a:r>
              <a:rPr lang="ru-RU" dirty="0" smtClean="0"/>
              <a:t/>
            </a:r>
            <a:br>
              <a:rPr lang="ru-RU" dirty="0" smtClean="0"/>
            </a:br>
            <a:endParaRPr lang="ru-RU" dirty="0"/>
          </a:p>
        </p:txBody>
      </p:sp>
      <p:pic>
        <p:nvPicPr>
          <p:cNvPr id="4" name="Рисунок 3"/>
          <p:cNvPicPr/>
          <p:nvPr/>
        </p:nvPicPr>
        <p:blipFill>
          <a:blip r:embed="rId3">
            <a:extLst>
              <a:ext uri="{28A0092B-C50C-407E-A947-70E740481C1C}">
                <a14:useLocalDpi xmlns="" xmlns:wpc="http://schemas.microsoft.com/office/word/2010/wordprocessingCanvas" xmlns:mc="http://schemas.openxmlformats.org/markup-compatibility/2006" xmlns:o="urn:schemas-microsoft-com:office:office" xmlns:m="http://schemas.openxmlformats.org/officeDocument/2006/math" xmlns:v="urn:schemas-microsoft-com:vml" xmlns:wp14="http://schemas.microsoft.com/office/word/2010/wordprocessingDrawing" xmlns:wp="http://schemas.openxmlformats.org/drawingml/2006/wordprocessingDrawing" xmlns:w10="urn:schemas-microsoft-com:office:word" xmlns:w="http://schemas.openxmlformats.org/wordprocessingml/2006/main" xmlns:w14="http://schemas.microsoft.com/office/word/2010/wordml" xmlns:wpg="http://schemas.microsoft.com/office/word/2010/wordprocessingGroup" xmlns:wpi="http://schemas.microsoft.com/office/word/2010/wordprocessingInk" xmlns:wne="http://schemas.microsoft.com/office/word/2006/wordml" xmlns:wps="http://schemas.microsoft.com/office/word/2010/wordprocessingShape" xmlns:a14="http://schemas.microsoft.com/office/drawing/2010/main" xmlns:pic="http://schemas.openxmlformats.org/drawingml/2006/picture" xmlns:lc="http://schemas.openxmlformats.org/drawingml/2006/lockedCanvas" val="0"/>
              </a:ext>
            </a:extLst>
          </a:blip>
          <a:srcRect/>
          <a:stretch>
            <a:fillRect/>
          </a:stretch>
        </p:blipFill>
        <p:spPr bwMode="auto">
          <a:xfrm>
            <a:off x="857224" y="1571612"/>
            <a:ext cx="7215238" cy="464347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85728"/>
            <a:ext cx="8229600" cy="6143668"/>
          </a:xfrm>
        </p:spPr>
        <p:txBody>
          <a:bodyPr>
            <a:noAutofit/>
          </a:bodyPr>
          <a:lstStyle/>
          <a:p>
            <a:r>
              <a:rPr lang="en-US" sz="2400" b="1" dirty="0" smtClean="0">
                <a:latin typeface="Aharoni" pitchFamily="2" charset="-79"/>
                <a:cs typeface="Aharoni" pitchFamily="2" charset="-79"/>
              </a:rPr>
              <a:t>Delphi </a:t>
            </a:r>
            <a:r>
              <a:rPr lang="en-US" sz="2400" b="1" dirty="0" err="1" smtClean="0">
                <a:latin typeface="Aharoni" pitchFamily="2" charset="-79"/>
                <a:cs typeface="Aharoni" pitchFamily="2" charset="-79"/>
              </a:rPr>
              <a:t>dasturchiga</a:t>
            </a:r>
            <a:r>
              <a:rPr lang="en-US" sz="2400" b="1" dirty="0" smtClean="0">
                <a:latin typeface="Aharoni" pitchFamily="2" charset="-79"/>
                <a:cs typeface="Aharoni" pitchFamily="2" charset="-79"/>
              </a:rPr>
              <a:t> </a:t>
            </a:r>
            <a:r>
              <a:rPr lang="en-US" sz="2400" b="1" dirty="0" err="1" smtClean="0">
                <a:latin typeface="Aharoni" pitchFamily="2" charset="-79"/>
                <a:cs typeface="Aharoni" pitchFamily="2" charset="-79"/>
              </a:rPr>
              <a:t>grafik</a:t>
            </a:r>
            <a:r>
              <a:rPr lang="en-US" sz="2400" b="1" dirty="0" smtClean="0">
                <a:latin typeface="Aharoni" pitchFamily="2" charset="-79"/>
                <a:cs typeface="Aharoni" pitchFamily="2" charset="-79"/>
              </a:rPr>
              <a:t> </a:t>
            </a:r>
            <a:r>
              <a:rPr lang="en-US" sz="2400" b="1" dirty="0" err="1" smtClean="0">
                <a:latin typeface="Aharoni" pitchFamily="2" charset="-79"/>
                <a:cs typeface="Aharoni" pitchFamily="2" charset="-79"/>
              </a:rPr>
              <a:t>dasturlar</a:t>
            </a:r>
            <a:r>
              <a:rPr lang="en-US" sz="2400" b="1" dirty="0" smtClean="0">
                <a:latin typeface="Aharoni" pitchFamily="2" charset="-79"/>
                <a:cs typeface="Aharoni" pitchFamily="2" charset="-79"/>
              </a:rPr>
              <a:t> </a:t>
            </a:r>
            <a:r>
              <a:rPr lang="en-US" sz="2400" b="1" dirty="0" err="1" smtClean="0">
                <a:latin typeface="Aharoni" pitchFamily="2" charset="-79"/>
                <a:cs typeface="Aharoni" pitchFamily="2" charset="-79"/>
              </a:rPr>
              <a:t>sxema</a:t>
            </a:r>
            <a:r>
              <a:rPr lang="en-US" sz="2400" b="1" dirty="0" smtClean="0">
                <a:latin typeface="Aharoni" pitchFamily="2" charset="-79"/>
                <a:cs typeface="Aharoni" pitchFamily="2" charset="-79"/>
              </a:rPr>
              <a:t>, </a:t>
            </a:r>
            <a:r>
              <a:rPr lang="en-US" sz="2400" b="1" dirty="0" err="1" smtClean="0">
                <a:latin typeface="Aharoni" pitchFamily="2" charset="-79"/>
                <a:cs typeface="Aharoni" pitchFamily="2" charset="-79"/>
              </a:rPr>
              <a:t>chertej</a:t>
            </a:r>
            <a:r>
              <a:rPr lang="en-US" sz="2400" b="1" dirty="0" smtClean="0">
                <a:latin typeface="Aharoni" pitchFamily="2" charset="-79"/>
                <a:cs typeface="Aharoni" pitchFamily="2" charset="-79"/>
              </a:rPr>
              <a:t>, </a:t>
            </a:r>
            <a:r>
              <a:rPr lang="en-US" sz="2400" b="1" dirty="0" err="1" smtClean="0">
                <a:latin typeface="Aharoni" pitchFamily="2" charset="-79"/>
                <a:cs typeface="Aharoni" pitchFamily="2" charset="-79"/>
              </a:rPr>
              <a:t>illyustratsiyalar</a:t>
            </a:r>
            <a:r>
              <a:rPr lang="en-US" sz="2400" b="1" dirty="0" smtClean="0">
                <a:latin typeface="Aharoni" pitchFamily="2" charset="-79"/>
                <a:cs typeface="Aharoni" pitchFamily="2" charset="-79"/>
              </a:rPr>
              <a:t> </a:t>
            </a:r>
            <a:r>
              <a:rPr lang="en-US" sz="2400" b="1" dirty="0" err="1" smtClean="0">
                <a:latin typeface="Aharoni" pitchFamily="2" charset="-79"/>
                <a:cs typeface="Aharoni" pitchFamily="2" charset="-79"/>
              </a:rPr>
              <a:t>yaratishga</a:t>
            </a:r>
            <a:r>
              <a:rPr lang="en-US" sz="2400" b="1" dirty="0" smtClean="0">
                <a:latin typeface="Aharoni" pitchFamily="2" charset="-79"/>
                <a:cs typeface="Aharoni" pitchFamily="2" charset="-79"/>
              </a:rPr>
              <a:t> </a:t>
            </a:r>
            <a:r>
              <a:rPr lang="en-US" sz="2400" b="1" dirty="0" err="1" smtClean="0">
                <a:latin typeface="Aharoni" pitchFamily="2" charset="-79"/>
                <a:cs typeface="Aharoni" pitchFamily="2" charset="-79"/>
              </a:rPr>
              <a:t>imkon</a:t>
            </a:r>
            <a:r>
              <a:rPr lang="en-US" sz="2400" b="1" dirty="0" smtClean="0">
                <a:latin typeface="Aharoni" pitchFamily="2" charset="-79"/>
                <a:cs typeface="Aharoni" pitchFamily="2" charset="-79"/>
              </a:rPr>
              <a:t> </a:t>
            </a:r>
            <a:r>
              <a:rPr lang="en-US" sz="2400" b="1" dirty="0" err="1" smtClean="0">
                <a:latin typeface="Aharoni" pitchFamily="2" charset="-79"/>
                <a:cs typeface="Aharoni" pitchFamily="2" charset="-79"/>
              </a:rPr>
              <a:t>beradi</a:t>
            </a:r>
            <a:r>
              <a:rPr lang="en-US" sz="2400" b="1" dirty="0" smtClean="0">
                <a:latin typeface="Aharoni" pitchFamily="2" charset="-79"/>
                <a:cs typeface="Aharoni" pitchFamily="2" charset="-79"/>
              </a:rPr>
              <a:t>. </a:t>
            </a:r>
            <a:r>
              <a:rPr lang="en-US" sz="2400" b="1" dirty="0" err="1" smtClean="0">
                <a:latin typeface="Aharoni" pitchFamily="2" charset="-79"/>
                <a:cs typeface="Aharoni" pitchFamily="2" charset="-79"/>
              </a:rPr>
              <a:t>Dastur</a:t>
            </a:r>
            <a:r>
              <a:rPr lang="en-US" sz="2400" b="1" dirty="0" smtClean="0">
                <a:latin typeface="Aharoni" pitchFamily="2" charset="-79"/>
                <a:cs typeface="Aharoni" pitchFamily="2" charset="-79"/>
              </a:rPr>
              <a:t> </a:t>
            </a:r>
            <a:r>
              <a:rPr lang="en-US" sz="2400" b="1" dirty="0" err="1" smtClean="0">
                <a:latin typeface="Aharoni" pitchFamily="2" charset="-79"/>
                <a:cs typeface="Aharoni" pitchFamily="2" charset="-79"/>
              </a:rPr>
              <a:t>grafikani</a:t>
            </a:r>
            <a:r>
              <a:rPr lang="en-US" sz="2400" b="1" dirty="0" smtClean="0">
                <a:latin typeface="Aharoni" pitchFamily="2" charset="-79"/>
                <a:cs typeface="Aharoni" pitchFamily="2" charset="-79"/>
              </a:rPr>
              <a:t> </a:t>
            </a:r>
            <a:r>
              <a:rPr lang="en-US" sz="2400" b="1" dirty="0" err="1" smtClean="0">
                <a:latin typeface="Aharoni" pitchFamily="2" charset="-79"/>
                <a:cs typeface="Aharoni" pitchFamily="2" charset="-79"/>
              </a:rPr>
              <a:t>ob’ekt</a:t>
            </a:r>
            <a:r>
              <a:rPr lang="en-US" sz="2400" b="1" dirty="0" smtClean="0">
                <a:latin typeface="Aharoni" pitchFamily="2" charset="-79"/>
                <a:cs typeface="Aharoni" pitchFamily="2" charset="-79"/>
              </a:rPr>
              <a:t> (forma </a:t>
            </a:r>
            <a:r>
              <a:rPr lang="en-US" sz="2400" b="1" dirty="0" err="1" smtClean="0">
                <a:latin typeface="Aharoni" pitchFamily="2" charset="-79"/>
                <a:cs typeface="Aharoni" pitchFamily="2" charset="-79"/>
              </a:rPr>
              <a:t>yeki</a:t>
            </a:r>
            <a:r>
              <a:rPr lang="en-US" sz="2400" b="1" dirty="0" smtClean="0">
                <a:latin typeface="Aharoni" pitchFamily="2" charset="-79"/>
                <a:cs typeface="Aharoni" pitchFamily="2" charset="-79"/>
              </a:rPr>
              <a:t> Image </a:t>
            </a:r>
            <a:r>
              <a:rPr lang="en-US" sz="2400" b="1" dirty="0" err="1" smtClean="0">
                <a:latin typeface="Aharoni" pitchFamily="2" charset="-79"/>
                <a:cs typeface="Aharoni" pitchFamily="2" charset="-79"/>
              </a:rPr>
              <a:t>komponentasi</a:t>
            </a:r>
            <a:r>
              <a:rPr lang="en-US" sz="2400" b="1" dirty="0" smtClean="0">
                <a:latin typeface="Aharoni" pitchFamily="2" charset="-79"/>
                <a:cs typeface="Aharoni" pitchFamily="2" charset="-79"/>
              </a:rPr>
              <a:t>) </a:t>
            </a:r>
            <a:r>
              <a:rPr lang="en-US" sz="2400" b="1" dirty="0" err="1" smtClean="0">
                <a:latin typeface="Aharoni" pitchFamily="2" charset="-79"/>
                <a:cs typeface="Aharoni" pitchFamily="2" charset="-79"/>
              </a:rPr>
              <a:t>yuzasiga</a:t>
            </a:r>
            <a:r>
              <a:rPr lang="en-US" sz="2400" b="1" dirty="0" smtClean="0">
                <a:latin typeface="Aharoni" pitchFamily="2" charset="-79"/>
                <a:cs typeface="Aharoni" pitchFamily="2" charset="-79"/>
              </a:rPr>
              <a:t> </a:t>
            </a:r>
            <a:r>
              <a:rPr lang="en-US" sz="2400" b="1" dirty="0" err="1" smtClean="0">
                <a:latin typeface="Aharoni" pitchFamily="2" charset="-79"/>
                <a:cs typeface="Aharoni" pitchFamily="2" charset="-79"/>
              </a:rPr>
              <a:t>chiqaradi</a:t>
            </a:r>
            <a:r>
              <a:rPr lang="en-US" sz="2400" b="1" dirty="0" smtClean="0">
                <a:latin typeface="Aharoni" pitchFamily="2" charset="-79"/>
                <a:cs typeface="Aharoni" pitchFamily="2" charset="-79"/>
              </a:rPr>
              <a:t>. </a:t>
            </a:r>
            <a:r>
              <a:rPr lang="en-US" sz="2400" b="1" dirty="0" err="1" smtClean="0">
                <a:latin typeface="Aharoni" pitchFamily="2" charset="-79"/>
                <a:cs typeface="Aharoni" pitchFamily="2" charset="-79"/>
              </a:rPr>
              <a:t>Ob’ekt</a:t>
            </a:r>
            <a:r>
              <a:rPr lang="en-US" sz="2400" b="1" dirty="0" smtClean="0">
                <a:latin typeface="Aharoni" pitchFamily="2" charset="-79"/>
                <a:cs typeface="Aharoni" pitchFamily="2" charset="-79"/>
              </a:rPr>
              <a:t> </a:t>
            </a:r>
            <a:r>
              <a:rPr lang="en-US" sz="2400" b="1" dirty="0" err="1" smtClean="0">
                <a:latin typeface="Aharoni" pitchFamily="2" charset="-79"/>
                <a:cs typeface="Aharoni" pitchFamily="2" charset="-79"/>
              </a:rPr>
              <a:t>yuzasiga</a:t>
            </a:r>
            <a:r>
              <a:rPr lang="en-US" sz="2400" b="1" dirty="0" smtClean="0">
                <a:latin typeface="Aharoni" pitchFamily="2" charset="-79"/>
                <a:cs typeface="Aharoni" pitchFamily="2" charset="-79"/>
              </a:rPr>
              <a:t> canvas </a:t>
            </a:r>
            <a:r>
              <a:rPr lang="en-US" sz="2400" b="1" dirty="0" err="1" smtClean="0">
                <a:latin typeface="Aharoni" pitchFamily="2" charset="-79"/>
                <a:cs typeface="Aharoni" pitchFamily="2" charset="-79"/>
              </a:rPr>
              <a:t>xossasi</a:t>
            </a:r>
            <a:r>
              <a:rPr lang="en-US" sz="2400" b="1" dirty="0" smtClean="0">
                <a:latin typeface="Aharoni" pitchFamily="2" charset="-79"/>
                <a:cs typeface="Aharoni" pitchFamily="2" charset="-79"/>
              </a:rPr>
              <a:t> </a:t>
            </a:r>
            <a:r>
              <a:rPr lang="en-US" sz="2400" b="1" dirty="0" err="1" smtClean="0">
                <a:latin typeface="Aharoni" pitchFamily="2" charset="-79"/>
                <a:cs typeface="Aharoni" pitchFamily="2" charset="-79"/>
              </a:rPr>
              <a:t>mos</a:t>
            </a:r>
            <a:r>
              <a:rPr lang="en-US" sz="2400" b="1" dirty="0" smtClean="0">
                <a:latin typeface="Aharoni" pitchFamily="2" charset="-79"/>
                <a:cs typeface="Aharoni" pitchFamily="2" charset="-79"/>
              </a:rPr>
              <a:t> </a:t>
            </a:r>
            <a:r>
              <a:rPr lang="en-US" sz="2400" b="1" dirty="0" err="1" smtClean="0">
                <a:latin typeface="Aharoni" pitchFamily="2" charset="-79"/>
                <a:cs typeface="Aharoni" pitchFamily="2" charset="-79"/>
              </a:rPr>
              <a:t>keladi</a:t>
            </a:r>
            <a:r>
              <a:rPr lang="en-US" sz="2400" b="1" dirty="0" smtClean="0">
                <a:latin typeface="Aharoni" pitchFamily="2" charset="-79"/>
                <a:cs typeface="Aharoni" pitchFamily="2" charset="-79"/>
              </a:rPr>
              <a:t>. </a:t>
            </a:r>
            <a:r>
              <a:rPr lang="en-US" sz="2400" b="1" dirty="0" err="1" smtClean="0">
                <a:latin typeface="Aharoni" pitchFamily="2" charset="-79"/>
                <a:cs typeface="Aharoni" pitchFamily="2" charset="-79"/>
              </a:rPr>
              <a:t>Ob’ekt</a:t>
            </a:r>
            <a:r>
              <a:rPr lang="en-US" sz="2400" b="1" dirty="0" smtClean="0">
                <a:latin typeface="Aharoni" pitchFamily="2" charset="-79"/>
                <a:cs typeface="Aharoni" pitchFamily="2" charset="-79"/>
              </a:rPr>
              <a:t> </a:t>
            </a:r>
            <a:r>
              <a:rPr lang="en-US" sz="2400" b="1" dirty="0" err="1" smtClean="0">
                <a:latin typeface="Aharoni" pitchFamily="2" charset="-79"/>
                <a:cs typeface="Aharoni" pitchFamily="2" charset="-79"/>
              </a:rPr>
              <a:t>yuzasiga</a:t>
            </a:r>
            <a:r>
              <a:rPr lang="en-US" sz="2400" b="1" dirty="0" smtClean="0">
                <a:latin typeface="Aharoni" pitchFamily="2" charset="-79"/>
                <a:cs typeface="Aharoni" pitchFamily="2" charset="-79"/>
              </a:rPr>
              <a:t> </a:t>
            </a:r>
            <a:r>
              <a:rPr lang="en-US" sz="2400" b="1" dirty="0" err="1" smtClean="0">
                <a:latin typeface="Aharoni" pitchFamily="2" charset="-79"/>
                <a:cs typeface="Aharoni" pitchFamily="2" charset="-79"/>
              </a:rPr>
              <a:t>grafik</a:t>
            </a:r>
            <a:r>
              <a:rPr lang="en-US" sz="2400" b="1" dirty="0" smtClean="0">
                <a:latin typeface="Aharoni" pitchFamily="2" charset="-79"/>
                <a:cs typeface="Aharoni" pitchFamily="2" charset="-79"/>
              </a:rPr>
              <a:t> element (</a:t>
            </a:r>
            <a:r>
              <a:rPr lang="en-US" sz="2400" b="1" dirty="0" err="1" smtClean="0">
                <a:latin typeface="Aharoni" pitchFamily="2" charset="-79"/>
                <a:cs typeface="Aharoni" pitchFamily="2" charset="-79"/>
              </a:rPr>
              <a:t>to’g’richiziq</a:t>
            </a:r>
            <a:r>
              <a:rPr lang="en-US" sz="2400" b="1" dirty="0" smtClean="0">
                <a:latin typeface="Aharoni" pitchFamily="2" charset="-79"/>
                <a:cs typeface="Aharoni" pitchFamily="2" charset="-79"/>
              </a:rPr>
              <a:t>, </a:t>
            </a:r>
            <a:r>
              <a:rPr lang="en-US" sz="2400" b="1" dirty="0" err="1" smtClean="0">
                <a:latin typeface="Aharoni" pitchFamily="2" charset="-79"/>
                <a:cs typeface="Aharoni" pitchFamily="2" charset="-79"/>
              </a:rPr>
              <a:t>aylana</a:t>
            </a:r>
            <a:r>
              <a:rPr lang="en-US" sz="2400" b="1" dirty="0" smtClean="0">
                <a:latin typeface="Aharoni" pitchFamily="2" charset="-79"/>
                <a:cs typeface="Aharoni" pitchFamily="2" charset="-79"/>
              </a:rPr>
              <a:t>, </a:t>
            </a:r>
            <a:r>
              <a:rPr lang="en-US" sz="2400" b="1" dirty="0" err="1" smtClean="0">
                <a:latin typeface="Aharoni" pitchFamily="2" charset="-79"/>
                <a:cs typeface="Aharoni" pitchFamily="2" charset="-79"/>
              </a:rPr>
              <a:t>turtburchak</a:t>
            </a:r>
            <a:r>
              <a:rPr lang="en-US" sz="2400" b="1" dirty="0" smtClean="0">
                <a:latin typeface="Aharoni" pitchFamily="2" charset="-79"/>
                <a:cs typeface="Aharoni" pitchFamily="2" charset="-79"/>
              </a:rPr>
              <a:t> </a:t>
            </a:r>
            <a:r>
              <a:rPr lang="en-US" sz="2400" b="1" dirty="0" err="1" smtClean="0">
                <a:latin typeface="Aharoni" pitchFamily="2" charset="-79"/>
                <a:cs typeface="Aharoni" pitchFamily="2" charset="-79"/>
              </a:rPr>
              <a:t>va</a:t>
            </a:r>
            <a:r>
              <a:rPr lang="en-US" sz="2400" b="1" dirty="0" smtClean="0">
                <a:latin typeface="Aharoni" pitchFamily="2" charset="-79"/>
                <a:cs typeface="Aharoni" pitchFamily="2" charset="-79"/>
              </a:rPr>
              <a:t> </a:t>
            </a:r>
            <a:r>
              <a:rPr lang="en-US" sz="2400" b="1" dirty="0" err="1" smtClean="0">
                <a:latin typeface="Aharoni" pitchFamily="2" charset="-79"/>
                <a:cs typeface="Aharoni" pitchFamily="2" charset="-79"/>
              </a:rPr>
              <a:t>hokazo</a:t>
            </a:r>
            <a:r>
              <a:rPr lang="en-US" sz="2400" b="1" dirty="0" smtClean="0">
                <a:latin typeface="Aharoni" pitchFamily="2" charset="-79"/>
                <a:cs typeface="Aharoni" pitchFamily="2" charset="-79"/>
              </a:rPr>
              <a:t>), </a:t>
            </a:r>
            <a:r>
              <a:rPr lang="en-US" sz="2400" b="1" dirty="0" err="1" smtClean="0">
                <a:latin typeface="Aharoni" pitchFamily="2" charset="-79"/>
                <a:cs typeface="Aharoni" pitchFamily="2" charset="-79"/>
              </a:rPr>
              <a:t>chiqarishuchun</a:t>
            </a:r>
            <a:r>
              <a:rPr lang="en-US" sz="2400" b="1" dirty="0" smtClean="0">
                <a:latin typeface="Aharoni" pitchFamily="2" charset="-79"/>
                <a:cs typeface="Aharoni" pitchFamily="2" charset="-79"/>
              </a:rPr>
              <a:t> </a:t>
            </a:r>
            <a:r>
              <a:rPr lang="en-US" sz="2400" b="1" dirty="0" err="1" smtClean="0">
                <a:latin typeface="Aharoni" pitchFamily="2" charset="-79"/>
                <a:cs typeface="Aharoni" pitchFamily="2" charset="-79"/>
              </a:rPr>
              <a:t>bu</a:t>
            </a:r>
            <a:r>
              <a:rPr lang="en-US" sz="2400" b="1" dirty="0" smtClean="0">
                <a:latin typeface="Aharoni" pitchFamily="2" charset="-79"/>
                <a:cs typeface="Aharoni" pitchFamily="2" charset="-79"/>
              </a:rPr>
              <a:t> </a:t>
            </a:r>
            <a:r>
              <a:rPr lang="en-US" sz="2400" b="1" dirty="0" err="1" smtClean="0">
                <a:latin typeface="Aharoni" pitchFamily="2" charset="-79"/>
                <a:cs typeface="Aharoni" pitchFamily="2" charset="-79"/>
              </a:rPr>
              <a:t>ob’ektning</a:t>
            </a:r>
            <a:r>
              <a:rPr lang="en-US" sz="2400" b="1" dirty="0" smtClean="0">
                <a:latin typeface="Aharoni" pitchFamily="2" charset="-79"/>
                <a:cs typeface="Aharoni" pitchFamily="2" charset="-79"/>
              </a:rPr>
              <a:t> canvas </a:t>
            </a:r>
            <a:r>
              <a:rPr lang="en-US" sz="2400" b="1" dirty="0" err="1" smtClean="0">
                <a:latin typeface="Aharoni" pitchFamily="2" charset="-79"/>
                <a:cs typeface="Aharoni" pitchFamily="2" charset="-79"/>
              </a:rPr>
              <a:t>xossasiga</a:t>
            </a:r>
            <a:r>
              <a:rPr lang="en-US" sz="2400" b="1" dirty="0" smtClean="0">
                <a:latin typeface="Aharoni" pitchFamily="2" charset="-79"/>
                <a:cs typeface="Aharoni" pitchFamily="2" charset="-79"/>
              </a:rPr>
              <a:t> </a:t>
            </a:r>
            <a:r>
              <a:rPr lang="en-US" sz="2400" b="1" dirty="0" err="1" smtClean="0">
                <a:latin typeface="Aharoni" pitchFamily="2" charset="-79"/>
                <a:cs typeface="Aharoni" pitchFamily="2" charset="-79"/>
              </a:rPr>
              <a:t>mos</a:t>
            </a:r>
            <a:r>
              <a:rPr lang="en-US" sz="2400" b="1" dirty="0" smtClean="0">
                <a:latin typeface="Aharoni" pitchFamily="2" charset="-79"/>
                <a:cs typeface="Aharoni" pitchFamily="2" charset="-79"/>
              </a:rPr>
              <a:t> </a:t>
            </a:r>
            <a:r>
              <a:rPr lang="en-US" sz="2400" b="1" dirty="0" err="1" smtClean="0">
                <a:latin typeface="Aharoni" pitchFamily="2" charset="-79"/>
                <a:cs typeface="Aharoni" pitchFamily="2" charset="-79"/>
              </a:rPr>
              <a:t>usul</a:t>
            </a:r>
            <a:r>
              <a:rPr lang="en-US" sz="2400" b="1" dirty="0" smtClean="0">
                <a:latin typeface="Aharoni" pitchFamily="2" charset="-79"/>
                <a:cs typeface="Aharoni" pitchFamily="2" charset="-79"/>
              </a:rPr>
              <a:t> </a:t>
            </a:r>
            <a:r>
              <a:rPr lang="en-US" sz="2400" b="1" dirty="0" err="1" smtClean="0">
                <a:latin typeface="Aharoni" pitchFamily="2" charset="-79"/>
                <a:cs typeface="Aharoni" pitchFamily="2" charset="-79"/>
              </a:rPr>
              <a:t>qo’llash</a:t>
            </a:r>
            <a:r>
              <a:rPr lang="en-US" sz="2400" b="1" dirty="0" smtClean="0">
                <a:latin typeface="Aharoni" pitchFamily="2" charset="-79"/>
                <a:cs typeface="Aharoni" pitchFamily="2" charset="-79"/>
              </a:rPr>
              <a:t> </a:t>
            </a:r>
            <a:r>
              <a:rPr lang="en-US" sz="2400" b="1" dirty="0" err="1" smtClean="0">
                <a:latin typeface="Aharoni" pitchFamily="2" charset="-79"/>
                <a:cs typeface="Aharoni" pitchFamily="2" charset="-79"/>
              </a:rPr>
              <a:t>lozim</a:t>
            </a:r>
            <a:r>
              <a:rPr lang="en-US" sz="2400" b="1" dirty="0" smtClean="0">
                <a:latin typeface="Aharoni" pitchFamily="2" charset="-79"/>
                <a:cs typeface="Aharoni" pitchFamily="2" charset="-79"/>
              </a:rPr>
              <a:t>. </a:t>
            </a:r>
            <a:r>
              <a:rPr lang="en-US" sz="2400" b="1" dirty="0" err="1" smtClean="0">
                <a:latin typeface="Aharoni" pitchFamily="2" charset="-79"/>
                <a:cs typeface="Aharoni" pitchFamily="2" charset="-79"/>
              </a:rPr>
              <a:t>Misoluchun</a:t>
            </a:r>
            <a:r>
              <a:rPr lang="en-US" sz="2400" b="1" dirty="0" smtClean="0">
                <a:latin typeface="Aharoni" pitchFamily="2" charset="-79"/>
                <a:cs typeface="Aharoni" pitchFamily="2" charset="-79"/>
              </a:rPr>
              <a:t> Form1.anvas. Rectangle (10,10,100,100) </a:t>
            </a:r>
            <a:r>
              <a:rPr lang="en-US" sz="2400" b="1" dirty="0" err="1" smtClean="0">
                <a:latin typeface="Aharoni" pitchFamily="2" charset="-79"/>
                <a:cs typeface="Aharoni" pitchFamily="2" charset="-79"/>
              </a:rPr>
              <a:t>instruksiyasida</a:t>
            </a:r>
            <a:r>
              <a:rPr lang="en-US" sz="2400" b="1" dirty="0" smtClean="0">
                <a:latin typeface="Aharoni" pitchFamily="2" charset="-79"/>
                <a:cs typeface="Aharoni" pitchFamily="2" charset="-79"/>
              </a:rPr>
              <a:t> </a:t>
            </a:r>
            <a:r>
              <a:rPr lang="en-US" sz="2400" b="1" dirty="0" err="1" smtClean="0">
                <a:latin typeface="Aharoni" pitchFamily="2" charset="-79"/>
                <a:cs typeface="Aharoni" pitchFamily="2" charset="-79"/>
              </a:rPr>
              <a:t>stur</a:t>
            </a:r>
            <a:r>
              <a:rPr lang="en-US" sz="2400" b="1" dirty="0" smtClean="0">
                <a:latin typeface="Aharoni" pitchFamily="2" charset="-79"/>
                <a:cs typeface="Aharoni" pitchFamily="2" charset="-79"/>
              </a:rPr>
              <a:t> </a:t>
            </a:r>
            <a:r>
              <a:rPr lang="en-US" sz="2400" b="1" dirty="0" err="1" smtClean="0">
                <a:latin typeface="Aharoni" pitchFamily="2" charset="-79"/>
                <a:cs typeface="Aharoni" pitchFamily="2" charset="-79"/>
              </a:rPr>
              <a:t>oynasida</a:t>
            </a:r>
            <a:r>
              <a:rPr lang="en-US" sz="2400" b="1" dirty="0" smtClean="0">
                <a:latin typeface="Aharoni" pitchFamily="2" charset="-79"/>
                <a:cs typeface="Aharoni" pitchFamily="2" charset="-79"/>
              </a:rPr>
              <a:t> </a:t>
            </a:r>
            <a:r>
              <a:rPr lang="en-US" sz="2400" b="1" dirty="0" err="1" smtClean="0">
                <a:latin typeface="Aharoni" pitchFamily="2" charset="-79"/>
                <a:cs typeface="Aharoni" pitchFamily="2" charset="-79"/>
              </a:rPr>
              <a:t>turtburchak</a:t>
            </a:r>
            <a:r>
              <a:rPr lang="en-US" sz="2400" b="1" dirty="0" smtClean="0">
                <a:latin typeface="Aharoni" pitchFamily="2" charset="-79"/>
                <a:cs typeface="Aharoni" pitchFamily="2" charset="-79"/>
              </a:rPr>
              <a:t> </a:t>
            </a:r>
            <a:r>
              <a:rPr lang="en-US" sz="2400" b="1" dirty="0" err="1" smtClean="0">
                <a:latin typeface="Aharoni" pitchFamily="2" charset="-79"/>
                <a:cs typeface="Aharoni" pitchFamily="2" charset="-79"/>
              </a:rPr>
              <a:t>chizadi</a:t>
            </a:r>
            <a:r>
              <a:rPr lang="en-US" sz="2400" b="1" dirty="0" smtClean="0">
                <a:latin typeface="Aharoni" pitchFamily="2" charset="-79"/>
                <a:cs typeface="Aharoni" pitchFamily="2" charset="-79"/>
              </a:rPr>
              <a:t>.</a:t>
            </a:r>
            <a:r>
              <a:rPr lang="ru-RU" sz="2400" b="1" dirty="0" smtClean="0">
                <a:cs typeface="Aharoni" pitchFamily="2" charset="-79"/>
              </a:rPr>
              <a:t/>
            </a:r>
            <a:br>
              <a:rPr lang="ru-RU" sz="2400" b="1" dirty="0" smtClean="0">
                <a:cs typeface="Aharoni" pitchFamily="2" charset="-79"/>
              </a:rPr>
            </a:br>
            <a:r>
              <a:rPr lang="en-US" sz="2400" b="1" dirty="0" err="1" smtClean="0">
                <a:latin typeface="Aharoni" pitchFamily="2" charset="-79"/>
                <a:cs typeface="Aharoni" pitchFamily="2" charset="-79"/>
              </a:rPr>
              <a:t>CHizish</a:t>
            </a:r>
            <a:r>
              <a:rPr lang="en-US" sz="2400" b="1" dirty="0" smtClean="0">
                <a:latin typeface="Aharoni" pitchFamily="2" charset="-79"/>
                <a:cs typeface="Aharoni" pitchFamily="2" charset="-79"/>
              </a:rPr>
              <a:t> </a:t>
            </a:r>
            <a:r>
              <a:rPr lang="en-US" sz="2400" b="1" dirty="0" err="1" smtClean="0">
                <a:latin typeface="Aharoni" pitchFamily="2" charset="-79"/>
                <a:cs typeface="Aharoni" pitchFamily="2" charset="-79"/>
              </a:rPr>
              <a:t>sohasi</a:t>
            </a:r>
            <a:r>
              <a:rPr lang="en-US" sz="2400" b="1" dirty="0" smtClean="0">
                <a:latin typeface="Aharoni" pitchFamily="2" charset="-79"/>
                <a:cs typeface="Aharoni" pitchFamily="2" charset="-79"/>
              </a:rPr>
              <a:t>. </a:t>
            </a:r>
            <a:r>
              <a:rPr lang="en-US" sz="2400" b="1" dirty="0" err="1" smtClean="0">
                <a:latin typeface="Aharoni" pitchFamily="2" charset="-79"/>
                <a:cs typeface="Aharoni" pitchFamily="2" charset="-79"/>
              </a:rPr>
              <a:t>Yuqorida</a:t>
            </a:r>
            <a:r>
              <a:rPr lang="en-US" sz="2400" b="1" dirty="0" smtClean="0">
                <a:latin typeface="Aharoni" pitchFamily="2" charset="-79"/>
                <a:cs typeface="Aharoni" pitchFamily="2" charset="-79"/>
              </a:rPr>
              <a:t> </a:t>
            </a:r>
            <a:r>
              <a:rPr lang="en-US" sz="2400" b="1" dirty="0" err="1" smtClean="0">
                <a:latin typeface="Aharoni" pitchFamily="2" charset="-79"/>
                <a:cs typeface="Aharoni" pitchFamily="2" charset="-79"/>
              </a:rPr>
              <a:t>ko’rilgan</a:t>
            </a:r>
            <a:r>
              <a:rPr lang="en-US" sz="2400" b="1" dirty="0" smtClean="0">
                <a:latin typeface="Aharoni" pitchFamily="2" charset="-79"/>
                <a:cs typeface="Aharoni" pitchFamily="2" charset="-79"/>
              </a:rPr>
              <a:t> canvas </a:t>
            </a:r>
            <a:r>
              <a:rPr lang="en-US" sz="2400" b="1" dirty="0" err="1" smtClean="0">
                <a:latin typeface="Aharoni" pitchFamily="2" charset="-79"/>
                <a:cs typeface="Aharoni" pitchFamily="2" charset="-79"/>
              </a:rPr>
              <a:t>xossasi</a:t>
            </a:r>
            <a:r>
              <a:rPr lang="en-US" sz="2400" b="1" dirty="0" smtClean="0">
                <a:latin typeface="Aharoni" pitchFamily="2" charset="-79"/>
                <a:cs typeface="Aharoni" pitchFamily="2" charset="-79"/>
              </a:rPr>
              <a:t> -</a:t>
            </a:r>
            <a:r>
              <a:rPr lang="en-US" sz="2400" b="1" dirty="0" err="1" smtClean="0">
                <a:latin typeface="Aharoni" pitchFamily="2" charset="-79"/>
                <a:cs typeface="Aharoni" pitchFamily="2" charset="-79"/>
              </a:rPr>
              <a:t>TCanvas</a:t>
            </a:r>
            <a:r>
              <a:rPr lang="en-US" sz="2400" b="1" dirty="0" smtClean="0">
                <a:latin typeface="Aharoni" pitchFamily="2" charset="-79"/>
                <a:cs typeface="Aharoni" pitchFamily="2" charset="-79"/>
              </a:rPr>
              <a:t> </a:t>
            </a:r>
            <a:r>
              <a:rPr lang="en-US" sz="2400" b="1" dirty="0" err="1" smtClean="0">
                <a:latin typeface="Aharoni" pitchFamily="2" charset="-79"/>
                <a:cs typeface="Aharoni" pitchFamily="2" charset="-79"/>
              </a:rPr>
              <a:t>tipidagi</a:t>
            </a:r>
            <a:r>
              <a:rPr lang="en-US" sz="2400" b="1" dirty="0" smtClean="0">
                <a:latin typeface="Aharoni" pitchFamily="2" charset="-79"/>
                <a:cs typeface="Aharoni" pitchFamily="2" charset="-79"/>
              </a:rPr>
              <a:t> </a:t>
            </a:r>
            <a:r>
              <a:rPr lang="en-US" sz="2400" b="1" dirty="0" err="1" smtClean="0">
                <a:latin typeface="Aharoni" pitchFamily="2" charset="-79"/>
                <a:cs typeface="Aharoni" pitchFamily="2" charset="-79"/>
              </a:rPr>
              <a:t>ob’ektdir</a:t>
            </a:r>
            <a:r>
              <a:rPr lang="en-US" sz="2400" b="1" dirty="0" smtClean="0">
                <a:latin typeface="Aharoni" pitchFamily="2" charset="-79"/>
                <a:cs typeface="Aharoni" pitchFamily="2" charset="-79"/>
              </a:rPr>
              <a:t>. </a:t>
            </a:r>
            <a:r>
              <a:rPr lang="en-US" sz="2400" b="1" dirty="0" err="1" smtClean="0">
                <a:latin typeface="Aharoni" pitchFamily="2" charset="-79"/>
                <a:cs typeface="Aharoni" pitchFamily="2" charset="-79"/>
              </a:rPr>
              <a:t>Grafik</a:t>
            </a:r>
            <a:r>
              <a:rPr lang="en-US" sz="2400" b="1" dirty="0" smtClean="0">
                <a:latin typeface="Aharoni" pitchFamily="2" charset="-79"/>
                <a:cs typeface="Aharoni" pitchFamily="2" charset="-79"/>
              </a:rPr>
              <a:t> </a:t>
            </a:r>
            <a:r>
              <a:rPr lang="en-US" sz="2400" b="1" dirty="0" err="1" smtClean="0">
                <a:latin typeface="Aharoni" pitchFamily="2" charset="-79"/>
                <a:cs typeface="Aharoni" pitchFamily="2" charset="-79"/>
              </a:rPr>
              <a:t>primitivlarni</a:t>
            </a:r>
            <a:r>
              <a:rPr lang="en-US" sz="2400" b="1" dirty="0" smtClean="0">
                <a:latin typeface="Aharoni" pitchFamily="2" charset="-79"/>
                <a:cs typeface="Aharoni" pitchFamily="2" charset="-79"/>
              </a:rPr>
              <a:t> </a:t>
            </a:r>
            <a:r>
              <a:rPr lang="en-US" sz="2400" b="1" dirty="0" err="1" smtClean="0">
                <a:latin typeface="Aharoni" pitchFamily="2" charset="-79"/>
                <a:cs typeface="Aharoni" pitchFamily="2" charset="-79"/>
              </a:rPr>
              <a:t>chiqarish</a:t>
            </a:r>
            <a:r>
              <a:rPr lang="en-US" sz="2400" b="1" dirty="0" smtClean="0">
                <a:latin typeface="Aharoni" pitchFamily="2" charset="-79"/>
                <a:cs typeface="Aharoni" pitchFamily="2" charset="-79"/>
              </a:rPr>
              <a:t> </a:t>
            </a:r>
            <a:r>
              <a:rPr lang="en-US" sz="2400" b="1" dirty="0" err="1" smtClean="0">
                <a:latin typeface="Aharoni" pitchFamily="2" charset="-79"/>
                <a:cs typeface="Aharoni" pitchFamily="2" charset="-79"/>
              </a:rPr>
              <a:t>usullari</a:t>
            </a:r>
            <a:r>
              <a:rPr lang="en-US" sz="2400" b="1" dirty="0" smtClean="0">
                <a:latin typeface="Aharoni" pitchFamily="2" charset="-79"/>
                <a:cs typeface="Aharoni" pitchFamily="2" charset="-79"/>
              </a:rPr>
              <a:t> Canvas </a:t>
            </a:r>
            <a:r>
              <a:rPr lang="en-US" sz="2400" b="1" dirty="0" err="1" smtClean="0">
                <a:latin typeface="Aharoni" pitchFamily="2" charset="-79"/>
                <a:cs typeface="Aharoni" pitchFamily="2" charset="-79"/>
              </a:rPr>
              <a:t>xossasini</a:t>
            </a:r>
            <a:r>
              <a:rPr lang="en-US" sz="2400" b="1" dirty="0" smtClean="0">
                <a:latin typeface="Aharoni" pitchFamily="2" charset="-79"/>
                <a:cs typeface="Aharoni" pitchFamily="2" charset="-79"/>
              </a:rPr>
              <a:t> </a:t>
            </a:r>
            <a:r>
              <a:rPr lang="en-US" sz="2400" b="1" dirty="0" err="1" smtClean="0">
                <a:latin typeface="Aharoni" pitchFamily="2" charset="-79"/>
                <a:cs typeface="Aharoni" pitchFamily="2" charset="-79"/>
              </a:rPr>
              <a:t>abstrakt</a:t>
            </a:r>
            <a:r>
              <a:rPr lang="en-US" sz="2400" b="1" dirty="0" smtClean="0">
                <a:latin typeface="Aharoni" pitchFamily="2" charset="-79"/>
                <a:cs typeface="Aharoni" pitchFamily="2" charset="-79"/>
              </a:rPr>
              <a:t> </a:t>
            </a:r>
            <a:r>
              <a:rPr lang="en-US" sz="2400" b="1" dirty="0" err="1" smtClean="0">
                <a:latin typeface="Aharoni" pitchFamily="2" charset="-79"/>
                <a:cs typeface="Aharoni" pitchFamily="2" charset="-79"/>
              </a:rPr>
              <a:t>chizish</a:t>
            </a:r>
            <a:r>
              <a:rPr lang="en-US" sz="2400" b="1" dirty="0" smtClean="0">
                <a:latin typeface="Aharoni" pitchFamily="2" charset="-79"/>
                <a:cs typeface="Aharoni" pitchFamily="2" charset="-79"/>
              </a:rPr>
              <a:t> </a:t>
            </a:r>
            <a:r>
              <a:rPr lang="en-US" sz="2400" b="1" dirty="0" err="1" smtClean="0">
                <a:latin typeface="Aharoni" pitchFamily="2" charset="-79"/>
                <a:cs typeface="Aharoni" pitchFamily="2" charset="-79"/>
              </a:rPr>
              <a:t>sohasideb</a:t>
            </a:r>
            <a:r>
              <a:rPr lang="en-US" sz="2400" b="1" dirty="0" smtClean="0">
                <a:latin typeface="Aharoni" pitchFamily="2" charset="-79"/>
                <a:cs typeface="Aharoni" pitchFamily="2" charset="-79"/>
              </a:rPr>
              <a:t> </a:t>
            </a:r>
            <a:r>
              <a:rPr lang="en-US" sz="2400" b="1" dirty="0" err="1" smtClean="0">
                <a:latin typeface="Aharoni" pitchFamily="2" charset="-79"/>
                <a:cs typeface="Aharoni" pitchFamily="2" charset="-79"/>
              </a:rPr>
              <a:t>qaraydi</a:t>
            </a:r>
            <a:r>
              <a:rPr lang="en-US" sz="2400" b="1" dirty="0" smtClean="0">
                <a:latin typeface="Aharoni" pitchFamily="2" charset="-79"/>
                <a:cs typeface="Aharoni" pitchFamily="2" charset="-79"/>
              </a:rPr>
              <a:t>. </a:t>
            </a:r>
            <a:r>
              <a:rPr lang="en-US" sz="2400" b="1" dirty="0" err="1" smtClean="0">
                <a:latin typeface="Aharoni" pitchFamily="2" charset="-79"/>
                <a:cs typeface="Aharoni" pitchFamily="2" charset="-79"/>
              </a:rPr>
              <a:t>CHizish</a:t>
            </a:r>
            <a:r>
              <a:rPr lang="en-US" sz="2400" b="1" dirty="0" smtClean="0">
                <a:latin typeface="Aharoni" pitchFamily="2" charset="-79"/>
                <a:cs typeface="Aharoni" pitchFamily="2" charset="-79"/>
              </a:rPr>
              <a:t> </a:t>
            </a:r>
            <a:r>
              <a:rPr lang="en-US" sz="2400" b="1" dirty="0" err="1" smtClean="0">
                <a:latin typeface="Aharoni" pitchFamily="2" charset="-79"/>
                <a:cs typeface="Aharoni" pitchFamily="2" charset="-79"/>
              </a:rPr>
              <a:t>sohasi</a:t>
            </a:r>
            <a:r>
              <a:rPr lang="en-US" sz="2400" b="1" dirty="0" smtClean="0">
                <a:latin typeface="Aharoni" pitchFamily="2" charset="-79"/>
                <a:cs typeface="Aharoni" pitchFamily="2" charset="-79"/>
              </a:rPr>
              <a:t> </a:t>
            </a:r>
            <a:r>
              <a:rPr lang="en-US" sz="2400" b="1" dirty="0" err="1" smtClean="0">
                <a:latin typeface="Aharoni" pitchFamily="2" charset="-79"/>
                <a:cs typeface="Aharoni" pitchFamily="2" charset="-79"/>
              </a:rPr>
              <a:t>alohida</a:t>
            </a:r>
            <a:r>
              <a:rPr lang="en-US" sz="2400" b="1" dirty="0" smtClean="0">
                <a:latin typeface="Aharoni" pitchFamily="2" charset="-79"/>
                <a:cs typeface="Aharoni" pitchFamily="2" charset="-79"/>
              </a:rPr>
              <a:t> </a:t>
            </a:r>
            <a:r>
              <a:rPr lang="en-US" sz="2400" b="1" dirty="0" err="1" smtClean="0">
                <a:latin typeface="Aharoni" pitchFamily="2" charset="-79"/>
                <a:cs typeface="Aharoni" pitchFamily="2" charset="-79"/>
              </a:rPr>
              <a:t>nuqtalar</a:t>
            </a:r>
            <a:r>
              <a:rPr lang="en-US" sz="2400" b="1" dirty="0" smtClean="0">
                <a:latin typeface="Aharoni" pitchFamily="2" charset="-79"/>
                <a:cs typeface="Aharoni" pitchFamily="2" charset="-79"/>
              </a:rPr>
              <a:t> – </a:t>
            </a:r>
            <a:r>
              <a:rPr lang="en-US" sz="2400" b="1" dirty="0" err="1" smtClean="0">
                <a:latin typeface="Aharoni" pitchFamily="2" charset="-79"/>
                <a:cs typeface="Aharoni" pitchFamily="2" charset="-79"/>
              </a:rPr>
              <a:t>piksellardan</a:t>
            </a:r>
            <a:r>
              <a:rPr lang="en-US" sz="2400" b="1" dirty="0" smtClean="0">
                <a:latin typeface="Aharoni" pitchFamily="2" charset="-79"/>
                <a:cs typeface="Aharoni" pitchFamily="2" charset="-79"/>
              </a:rPr>
              <a:t> </a:t>
            </a:r>
            <a:r>
              <a:rPr lang="en-US" sz="2400" b="1" dirty="0" err="1" smtClean="0">
                <a:latin typeface="Aharoni" pitchFamily="2" charset="-79"/>
                <a:cs typeface="Aharoni" pitchFamily="2" charset="-79"/>
              </a:rPr>
              <a:t>iborat</a:t>
            </a:r>
            <a:r>
              <a:rPr lang="en-US" sz="2400" b="1" dirty="0" smtClean="0">
                <a:latin typeface="Aharoni" pitchFamily="2" charset="-79"/>
                <a:cs typeface="Aharoni" pitchFamily="2" charset="-79"/>
              </a:rPr>
              <a:t>. </a:t>
            </a:r>
            <a:r>
              <a:rPr lang="en-US" sz="2400" b="1" dirty="0" err="1" smtClean="0">
                <a:latin typeface="Aharoni" pitchFamily="2" charset="-79"/>
                <a:cs typeface="Aharoni" pitchFamily="2" charset="-79"/>
              </a:rPr>
              <a:t>Piksel</a:t>
            </a:r>
            <a:r>
              <a:rPr lang="en-US" sz="2400" b="1" dirty="0" smtClean="0">
                <a:latin typeface="Aharoni" pitchFamily="2" charset="-79"/>
                <a:cs typeface="Aharoni" pitchFamily="2" charset="-79"/>
              </a:rPr>
              <a:t> </a:t>
            </a:r>
            <a:r>
              <a:rPr lang="en-US" sz="2400" b="1" dirty="0" err="1" smtClean="0">
                <a:latin typeface="Aharoni" pitchFamily="2" charset="-79"/>
                <a:cs typeface="Aharoni" pitchFamily="2" charset="-79"/>
              </a:rPr>
              <a:t>holati</a:t>
            </a:r>
            <a:r>
              <a:rPr lang="en-US" sz="2400" b="1" dirty="0" smtClean="0">
                <a:latin typeface="Aharoni" pitchFamily="2" charset="-79"/>
                <a:cs typeface="Aharoni" pitchFamily="2" charset="-79"/>
              </a:rPr>
              <a:t> </a:t>
            </a:r>
            <a:r>
              <a:rPr lang="en-US" sz="2400" b="1" dirty="0" err="1" smtClean="0">
                <a:latin typeface="Aharoni" pitchFamily="2" charset="-79"/>
                <a:cs typeface="Aharoni" pitchFamily="2" charset="-79"/>
              </a:rPr>
              <a:t>uning</a:t>
            </a:r>
            <a:r>
              <a:rPr lang="en-US" sz="2400" b="1" dirty="0" smtClean="0">
                <a:latin typeface="Aharoni" pitchFamily="2" charset="-79"/>
                <a:cs typeface="Aharoni" pitchFamily="2" charset="-79"/>
              </a:rPr>
              <a:t> </a:t>
            </a:r>
            <a:r>
              <a:rPr lang="en-US" sz="2400" b="1" dirty="0" err="1" smtClean="0">
                <a:latin typeface="Aharoni" pitchFamily="2" charset="-79"/>
                <a:cs typeface="Aharoni" pitchFamily="2" charset="-79"/>
              </a:rPr>
              <a:t>gorizontal</a:t>
            </a:r>
            <a:r>
              <a:rPr lang="en-US" sz="2400" b="1" dirty="0" smtClean="0">
                <a:latin typeface="Aharoni" pitchFamily="2" charset="-79"/>
                <a:cs typeface="Aharoni" pitchFamily="2" charset="-79"/>
              </a:rPr>
              <a:t> (X) </a:t>
            </a:r>
            <a:r>
              <a:rPr lang="en-US" sz="2400" b="1" dirty="0" err="1" smtClean="0">
                <a:latin typeface="Aharoni" pitchFamily="2" charset="-79"/>
                <a:cs typeface="Aharoni" pitchFamily="2" charset="-79"/>
              </a:rPr>
              <a:t>va</a:t>
            </a:r>
            <a:r>
              <a:rPr lang="en-US" sz="2400" b="1" dirty="0" smtClean="0">
                <a:latin typeface="Aharoni" pitchFamily="2" charset="-79"/>
                <a:cs typeface="Aharoni" pitchFamily="2" charset="-79"/>
              </a:rPr>
              <a:t> </a:t>
            </a:r>
            <a:r>
              <a:rPr lang="en-US" sz="2400" b="1" dirty="0" err="1" smtClean="0">
                <a:latin typeface="Aharoni" pitchFamily="2" charset="-79"/>
                <a:cs typeface="Aharoni" pitchFamily="2" charset="-79"/>
              </a:rPr>
              <a:t>vertikal</a:t>
            </a:r>
            <a:r>
              <a:rPr lang="en-US" sz="2400" b="1" dirty="0" smtClean="0">
                <a:latin typeface="Aharoni" pitchFamily="2" charset="-79"/>
                <a:cs typeface="Aharoni" pitchFamily="2" charset="-79"/>
              </a:rPr>
              <a:t> (Y) </a:t>
            </a:r>
            <a:r>
              <a:rPr lang="en-US" sz="2400" b="1" dirty="0" err="1" smtClean="0">
                <a:latin typeface="Aharoni" pitchFamily="2" charset="-79"/>
                <a:cs typeface="Aharoni" pitchFamily="2" charset="-79"/>
              </a:rPr>
              <a:t>koordinatalari</a:t>
            </a:r>
            <a:r>
              <a:rPr lang="en-US" sz="2400" b="1" dirty="0" smtClean="0">
                <a:latin typeface="Aharoni" pitchFamily="2" charset="-79"/>
                <a:cs typeface="Aharoni" pitchFamily="2" charset="-79"/>
              </a:rPr>
              <a:t> </a:t>
            </a:r>
            <a:r>
              <a:rPr lang="en-US" sz="2400" b="1" dirty="0" err="1" smtClean="0">
                <a:latin typeface="Aharoni" pitchFamily="2" charset="-79"/>
                <a:cs typeface="Aharoni" pitchFamily="2" charset="-79"/>
              </a:rPr>
              <a:t>bilan</a:t>
            </a:r>
            <a:r>
              <a:rPr lang="en-US" sz="2400" b="1" dirty="0" smtClean="0">
                <a:latin typeface="Aharoni" pitchFamily="2" charset="-79"/>
                <a:cs typeface="Aharoni" pitchFamily="2" charset="-79"/>
              </a:rPr>
              <a:t> </a:t>
            </a:r>
            <a:r>
              <a:rPr lang="en-US" sz="2400" b="1" dirty="0" err="1" smtClean="0">
                <a:latin typeface="Aharoni" pitchFamily="2" charset="-79"/>
                <a:cs typeface="Aharoni" pitchFamily="2" charset="-79"/>
              </a:rPr>
              <a:t>aniqlanadi</a:t>
            </a:r>
            <a:r>
              <a:rPr lang="en-US" sz="2400" b="1" dirty="0" smtClean="0">
                <a:latin typeface="Aharoni" pitchFamily="2" charset="-79"/>
                <a:cs typeface="Aharoni" pitchFamily="2" charset="-79"/>
              </a:rPr>
              <a:t>. </a:t>
            </a:r>
            <a:r>
              <a:rPr lang="en-US" sz="2400" b="1" dirty="0" err="1" smtClean="0">
                <a:latin typeface="Aharoni" pitchFamily="2" charset="-79"/>
                <a:cs typeface="Aharoni" pitchFamily="2" charset="-79"/>
              </a:rPr>
              <a:t>CHap</a:t>
            </a:r>
            <a:r>
              <a:rPr lang="en-US" sz="2400" b="1" dirty="0" smtClean="0">
                <a:latin typeface="Aharoni" pitchFamily="2" charset="-79"/>
                <a:cs typeface="Aharoni" pitchFamily="2" charset="-79"/>
              </a:rPr>
              <a:t> </a:t>
            </a:r>
            <a:r>
              <a:rPr lang="en-US" sz="2400" b="1" dirty="0" err="1" smtClean="0">
                <a:latin typeface="Aharoni" pitchFamily="2" charset="-79"/>
                <a:cs typeface="Aharoni" pitchFamily="2" charset="-79"/>
              </a:rPr>
              <a:t>yuqori</a:t>
            </a:r>
            <a:r>
              <a:rPr lang="en-US" sz="2400" b="1" dirty="0" smtClean="0">
                <a:latin typeface="Aharoni" pitchFamily="2" charset="-79"/>
                <a:cs typeface="Aharoni" pitchFamily="2" charset="-79"/>
              </a:rPr>
              <a:t> </a:t>
            </a:r>
            <a:r>
              <a:rPr lang="en-US" sz="2400" b="1" dirty="0" err="1" smtClean="0">
                <a:latin typeface="Aharoni" pitchFamily="2" charset="-79"/>
                <a:cs typeface="Aharoni" pitchFamily="2" charset="-79"/>
              </a:rPr>
              <a:t>piksel</a:t>
            </a:r>
            <a:r>
              <a:rPr lang="en-US" sz="2400" b="1" dirty="0" smtClean="0">
                <a:latin typeface="Aharoni" pitchFamily="2" charset="-79"/>
                <a:cs typeface="Aharoni" pitchFamily="2" charset="-79"/>
              </a:rPr>
              <a:t> </a:t>
            </a:r>
            <a:r>
              <a:rPr lang="en-US" sz="2400" b="1" dirty="0" err="1" smtClean="0">
                <a:latin typeface="Aharoni" pitchFamily="2" charset="-79"/>
                <a:cs typeface="Aharoni" pitchFamily="2" charset="-79"/>
              </a:rPr>
              <a:t>koordinatalari</a:t>
            </a:r>
            <a:r>
              <a:rPr lang="en-US" sz="2400" b="1" dirty="0" smtClean="0">
                <a:latin typeface="Aharoni" pitchFamily="2" charset="-79"/>
                <a:cs typeface="Aharoni" pitchFamily="2" charset="-79"/>
              </a:rPr>
              <a:t> (0,0). </a:t>
            </a:r>
            <a:r>
              <a:rPr lang="en-US" sz="2400" b="1" dirty="0" err="1" smtClean="0">
                <a:latin typeface="Aharoni" pitchFamily="2" charset="-79"/>
                <a:cs typeface="Aharoni" pitchFamily="2" charset="-79"/>
              </a:rPr>
              <a:t>Koordinatalar</a:t>
            </a:r>
            <a:r>
              <a:rPr lang="en-US" sz="2400" b="1" dirty="0" smtClean="0">
                <a:latin typeface="Aharoni" pitchFamily="2" charset="-79"/>
                <a:cs typeface="Aharoni" pitchFamily="2" charset="-79"/>
              </a:rPr>
              <a:t> </a:t>
            </a:r>
            <a:r>
              <a:rPr lang="en-US" sz="2400" b="1" dirty="0" err="1" smtClean="0">
                <a:latin typeface="Aharoni" pitchFamily="2" charset="-79"/>
                <a:cs typeface="Aharoni" pitchFamily="2" charset="-79"/>
              </a:rPr>
              <a:t>yuqoridan</a:t>
            </a:r>
            <a:r>
              <a:rPr lang="en-US" sz="2400" b="1" dirty="0" smtClean="0">
                <a:latin typeface="Aharoni" pitchFamily="2" charset="-79"/>
                <a:cs typeface="Aharoni" pitchFamily="2" charset="-79"/>
              </a:rPr>
              <a:t> </a:t>
            </a:r>
            <a:r>
              <a:rPr lang="en-US" sz="2400" b="1" dirty="0" err="1" smtClean="0">
                <a:latin typeface="Aharoni" pitchFamily="2" charset="-79"/>
                <a:cs typeface="Aharoni" pitchFamily="2" charset="-79"/>
              </a:rPr>
              <a:t>pastga</a:t>
            </a:r>
            <a:r>
              <a:rPr lang="en-US" sz="2400" b="1" dirty="0" smtClean="0">
                <a:latin typeface="Aharoni" pitchFamily="2" charset="-79"/>
                <a:cs typeface="Aharoni" pitchFamily="2" charset="-79"/>
              </a:rPr>
              <a:t> </a:t>
            </a:r>
            <a:r>
              <a:rPr lang="en-US" sz="2400" b="1" dirty="0" err="1" smtClean="0">
                <a:latin typeface="Aharoni" pitchFamily="2" charset="-79"/>
                <a:cs typeface="Aharoni" pitchFamily="2" charset="-79"/>
              </a:rPr>
              <a:t>va</a:t>
            </a:r>
            <a:r>
              <a:rPr lang="en-US" sz="2400" b="1" dirty="0" smtClean="0">
                <a:latin typeface="Aharoni" pitchFamily="2" charset="-79"/>
                <a:cs typeface="Aharoni" pitchFamily="2" charset="-79"/>
              </a:rPr>
              <a:t> </a:t>
            </a:r>
            <a:r>
              <a:rPr lang="en-US" sz="2400" b="1" dirty="0" err="1" smtClean="0">
                <a:latin typeface="Aharoni" pitchFamily="2" charset="-79"/>
                <a:cs typeface="Aharoni" pitchFamily="2" charset="-79"/>
              </a:rPr>
              <a:t>chapdan</a:t>
            </a:r>
            <a:r>
              <a:rPr lang="en-US" sz="2400" b="1" dirty="0" smtClean="0">
                <a:latin typeface="Aharoni" pitchFamily="2" charset="-79"/>
                <a:cs typeface="Aharoni" pitchFamily="2" charset="-79"/>
              </a:rPr>
              <a:t> </a:t>
            </a:r>
            <a:r>
              <a:rPr lang="en-US" sz="2400" b="1" dirty="0" err="1" smtClean="0">
                <a:latin typeface="Aharoni" pitchFamily="2" charset="-79"/>
                <a:cs typeface="Aharoni" pitchFamily="2" charset="-79"/>
              </a:rPr>
              <a:t>o’ngga</a:t>
            </a:r>
            <a:r>
              <a:rPr lang="en-US" sz="2400" b="1" dirty="0" smtClean="0">
                <a:latin typeface="Aharoni" pitchFamily="2" charset="-79"/>
                <a:cs typeface="Aharoni" pitchFamily="2" charset="-79"/>
              </a:rPr>
              <a:t> </a:t>
            </a:r>
            <a:r>
              <a:rPr lang="en-US" sz="2400" b="1" dirty="0" err="1" smtClean="0">
                <a:latin typeface="Aharoni" pitchFamily="2" charset="-79"/>
                <a:cs typeface="Aharoni" pitchFamily="2" charset="-79"/>
              </a:rPr>
              <a:t>qarab</a:t>
            </a:r>
            <a:r>
              <a:rPr lang="en-US" sz="2400" b="1" dirty="0" smtClean="0">
                <a:latin typeface="Aharoni" pitchFamily="2" charset="-79"/>
                <a:cs typeface="Aharoni" pitchFamily="2" charset="-79"/>
              </a:rPr>
              <a:t> </a:t>
            </a:r>
            <a:r>
              <a:rPr lang="en-US" sz="2400" b="1" dirty="0" err="1" smtClean="0">
                <a:latin typeface="Aharoni" pitchFamily="2" charset="-79"/>
                <a:cs typeface="Aharoni" pitchFamily="2" charset="-79"/>
              </a:rPr>
              <a:t>o’sibboradi</a:t>
            </a:r>
            <a:r>
              <a:rPr lang="en-US" sz="2400" b="1" dirty="0" smtClean="0">
                <a:latin typeface="Aharoni" pitchFamily="2" charset="-79"/>
                <a:cs typeface="Aharoni" pitchFamily="2" charset="-79"/>
              </a:rPr>
              <a:t>.</a:t>
            </a:r>
            <a:endParaRPr lang="ru-RU" sz="2400" b="1" dirty="0">
              <a:cs typeface="Aharoni" pitchFamily="2" charset="-79"/>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7758138" cy="1867656"/>
          </a:xfrm>
        </p:spPr>
        <p:txBody>
          <a:bodyPr>
            <a:normAutofit fontScale="90000"/>
          </a:bodyPr>
          <a:lstStyle/>
          <a:p>
            <a:r>
              <a:rPr lang="en-US" sz="2400" b="1" dirty="0" err="1" smtClean="0"/>
              <a:t>Soha</a:t>
            </a:r>
            <a:r>
              <a:rPr lang="en-US" sz="2400" dirty="0" smtClean="0"/>
              <a:t> </a:t>
            </a:r>
            <a:r>
              <a:rPr lang="en-US" sz="2400" b="1" dirty="0" err="1" smtClean="0"/>
              <a:t>o’lchovlarini</a:t>
            </a:r>
            <a:r>
              <a:rPr lang="en-US" sz="2400" dirty="0" smtClean="0"/>
              <a:t> </a:t>
            </a:r>
            <a:r>
              <a:rPr lang="en-US" sz="2400" b="1" dirty="0" smtClean="0"/>
              <a:t>image</a:t>
            </a:r>
            <a:r>
              <a:rPr lang="en-US" sz="2400" dirty="0" smtClean="0"/>
              <a:t> </a:t>
            </a:r>
            <a:r>
              <a:rPr lang="en-US" sz="2400" b="1" dirty="0" err="1" smtClean="0"/>
              <a:t>komponentasining</a:t>
            </a:r>
            <a:r>
              <a:rPr lang="en-US" sz="2400" dirty="0" smtClean="0"/>
              <a:t> </a:t>
            </a:r>
            <a:r>
              <a:rPr lang="en-US" sz="2400" b="1" dirty="0" err="1" smtClean="0"/>
              <a:t>HeightI</a:t>
            </a:r>
            <a:r>
              <a:rPr lang="en-US" sz="2400" b="1" dirty="0" smtClean="0"/>
              <a:t> width </a:t>
            </a:r>
            <a:r>
              <a:rPr lang="en-US" sz="2400" b="1" dirty="0" err="1" smtClean="0"/>
              <a:t>xossalari</a:t>
            </a:r>
            <a:r>
              <a:rPr lang="en-US" sz="2400" dirty="0" smtClean="0"/>
              <a:t> </a:t>
            </a:r>
            <a:r>
              <a:rPr lang="en-US" sz="2400" b="1" dirty="0" err="1" smtClean="0"/>
              <a:t>va</a:t>
            </a:r>
            <a:r>
              <a:rPr lang="en-US" sz="2400" dirty="0" smtClean="0"/>
              <a:t> </a:t>
            </a:r>
            <a:r>
              <a:rPr lang="en-US" sz="2400" dirty="0" smtClean="0"/>
              <a:t> </a:t>
            </a:r>
            <a:r>
              <a:rPr lang="en-US" sz="2400" b="1" dirty="0" err="1" smtClean="0"/>
              <a:t>formaning</a:t>
            </a:r>
            <a:r>
              <a:rPr lang="en-US" sz="2400" dirty="0" smtClean="0"/>
              <a:t>  </a:t>
            </a:r>
            <a:r>
              <a:rPr lang="en-US" sz="2400" b="1" dirty="0" smtClean="0"/>
              <a:t>Client</a:t>
            </a:r>
            <a:r>
              <a:rPr lang="en-US" sz="2400" dirty="0" smtClean="0"/>
              <a:t>  </a:t>
            </a:r>
            <a:r>
              <a:rPr lang="en-US" sz="2400" b="1" dirty="0" smtClean="0"/>
              <a:t>Height  </a:t>
            </a:r>
            <a:r>
              <a:rPr lang="en-US" sz="2400" b="1" dirty="0" err="1" smtClean="0"/>
              <a:t>va</a:t>
            </a:r>
            <a:r>
              <a:rPr lang="en-US" sz="2400" b="1" dirty="0" smtClean="0"/>
              <a:t>  Client </a:t>
            </a:r>
            <a:r>
              <a:rPr lang="en-US" sz="2400" dirty="0" smtClean="0"/>
              <a:t> </a:t>
            </a:r>
            <a:r>
              <a:rPr lang="en-US" sz="2400" b="1" dirty="0" smtClean="0"/>
              <a:t>width  </a:t>
            </a:r>
            <a:r>
              <a:rPr lang="en-US" sz="2400" b="1" dirty="0" err="1" smtClean="0"/>
              <a:t>xossalari</a:t>
            </a:r>
            <a:r>
              <a:rPr lang="en-US" sz="2400" dirty="0" smtClean="0"/>
              <a:t> </a:t>
            </a:r>
            <a:r>
              <a:rPr lang="en-US" sz="2400" b="1" dirty="0" err="1" smtClean="0"/>
              <a:t>orqali</a:t>
            </a:r>
            <a:r>
              <a:rPr lang="en-US" sz="2400" dirty="0" smtClean="0"/>
              <a:t> </a:t>
            </a:r>
            <a:r>
              <a:rPr lang="en-US" sz="2400" b="1" dirty="0" err="1" smtClean="0"/>
              <a:t>aniqlash</a:t>
            </a:r>
            <a:r>
              <a:rPr lang="en-US" sz="2400" b="1" dirty="0" smtClean="0"/>
              <a:t> </a:t>
            </a:r>
            <a:r>
              <a:rPr lang="en-US" sz="2400" dirty="0" smtClean="0"/>
              <a:t> </a:t>
            </a:r>
            <a:r>
              <a:rPr lang="en-US" sz="2400" b="1" dirty="0" err="1" smtClean="0"/>
              <a:t>mumkin</a:t>
            </a:r>
            <a:r>
              <a:rPr lang="en-US" sz="2400" b="1" dirty="0" smtClean="0"/>
              <a:t>.</a:t>
            </a:r>
            <a:r>
              <a:rPr lang="ru-RU" sz="2400" dirty="0" smtClean="0"/>
              <a:t/>
            </a:r>
            <a:br>
              <a:rPr lang="ru-RU" sz="2400" dirty="0" smtClean="0"/>
            </a:br>
            <a:r>
              <a:rPr lang="en-US" sz="2400" b="1" dirty="0" err="1" smtClean="0"/>
              <a:t>Qalam</a:t>
            </a:r>
            <a:r>
              <a:rPr lang="en-US" sz="2400" dirty="0" smtClean="0"/>
              <a:t> </a:t>
            </a:r>
            <a:r>
              <a:rPr lang="en-US" sz="2400" dirty="0" smtClean="0"/>
              <a:t> </a:t>
            </a:r>
            <a:r>
              <a:rPr lang="en-US" sz="2400" b="1" dirty="0" err="1" smtClean="0"/>
              <a:t>geometrik</a:t>
            </a:r>
            <a:r>
              <a:rPr lang="en-US" sz="2400" dirty="0" smtClean="0"/>
              <a:t>  </a:t>
            </a:r>
            <a:r>
              <a:rPr lang="en-US" sz="2400" b="1" dirty="0" err="1" smtClean="0"/>
              <a:t>figuralarni</a:t>
            </a:r>
            <a:r>
              <a:rPr lang="en-US" sz="2400" b="1" dirty="0" smtClean="0"/>
              <a:t> </a:t>
            </a:r>
            <a:r>
              <a:rPr lang="en-US" sz="2400" dirty="0" smtClean="0"/>
              <a:t> </a:t>
            </a:r>
            <a:r>
              <a:rPr lang="en-US" sz="2400" b="1" dirty="0" err="1" smtClean="0"/>
              <a:t>chizish</a:t>
            </a:r>
            <a:r>
              <a:rPr lang="en-US" sz="2400" dirty="0" smtClean="0"/>
              <a:t> </a:t>
            </a:r>
            <a:r>
              <a:rPr lang="en-US" sz="2400" dirty="0" smtClean="0"/>
              <a:t> </a:t>
            </a:r>
            <a:r>
              <a:rPr lang="en-US" sz="2400" b="1" dirty="0" err="1" smtClean="0"/>
              <a:t>uchun</a:t>
            </a:r>
            <a:r>
              <a:rPr lang="en-US" sz="2400" dirty="0" smtClean="0"/>
              <a:t>  </a:t>
            </a:r>
            <a:r>
              <a:rPr lang="en-US" sz="2400" b="1" dirty="0" err="1" smtClean="0"/>
              <a:t>ishlatiladi</a:t>
            </a:r>
            <a:r>
              <a:rPr lang="en-US" sz="2400" b="1" dirty="0" smtClean="0"/>
              <a:t>. </a:t>
            </a:r>
            <a:r>
              <a:rPr lang="en-US" sz="2400" b="1" dirty="0" smtClean="0"/>
              <a:t> </a:t>
            </a:r>
            <a:r>
              <a:rPr lang="en-US" sz="2400" b="1" dirty="0" err="1" smtClean="0"/>
              <a:t>CHiziq</a:t>
            </a:r>
            <a:r>
              <a:rPr lang="en-US" sz="2400" dirty="0" smtClean="0"/>
              <a:t> </a:t>
            </a:r>
            <a:r>
              <a:rPr lang="en-US" sz="2400" b="1" dirty="0" err="1" smtClean="0"/>
              <a:t>ko’rinishi</a:t>
            </a:r>
            <a:r>
              <a:rPr lang="en-US" sz="2400" dirty="0" smtClean="0"/>
              <a:t> </a:t>
            </a:r>
            <a:r>
              <a:rPr lang="en-US" sz="2400" dirty="0" smtClean="0"/>
              <a:t> </a:t>
            </a:r>
            <a:r>
              <a:rPr lang="en-US" sz="2400" b="1" dirty="0" err="1" smtClean="0"/>
              <a:t>Tren</a:t>
            </a:r>
            <a:r>
              <a:rPr lang="en-US" sz="2400" dirty="0" smtClean="0"/>
              <a:t>  </a:t>
            </a:r>
            <a:r>
              <a:rPr lang="en-US" sz="2400" b="1" dirty="0" err="1" smtClean="0"/>
              <a:t>ob’ektining</a:t>
            </a:r>
            <a:r>
              <a:rPr lang="en-US" sz="2400" dirty="0" smtClean="0"/>
              <a:t>  </a:t>
            </a:r>
            <a:r>
              <a:rPr lang="en-US" sz="2400" b="1" dirty="0" err="1" smtClean="0"/>
              <a:t>quyidag</a:t>
            </a:r>
            <a:r>
              <a:rPr lang="en-US" sz="2400" dirty="0" err="1" smtClean="0"/>
              <a:t>i</a:t>
            </a:r>
            <a:r>
              <a:rPr lang="en-US" sz="2400" dirty="0" smtClean="0"/>
              <a:t>  </a:t>
            </a:r>
            <a:r>
              <a:rPr lang="en-US" sz="2400" b="1" dirty="0" err="1" smtClean="0"/>
              <a:t>jadvalda</a:t>
            </a:r>
            <a:r>
              <a:rPr lang="en-US" sz="2400" dirty="0" smtClean="0"/>
              <a:t>  </a:t>
            </a:r>
            <a:r>
              <a:rPr lang="en-US" sz="2400" b="1" dirty="0" err="1" smtClean="0"/>
              <a:t>ko’rsatilgan</a:t>
            </a:r>
            <a:r>
              <a:rPr lang="en-US" sz="2400" dirty="0" smtClean="0"/>
              <a:t>  </a:t>
            </a:r>
            <a:r>
              <a:rPr lang="en-US" sz="2400" b="1" dirty="0" err="1" smtClean="0"/>
              <a:t>xossalari</a:t>
            </a:r>
            <a:r>
              <a:rPr lang="en-US" sz="2400" dirty="0" smtClean="0"/>
              <a:t>  </a:t>
            </a:r>
            <a:r>
              <a:rPr lang="en-US" sz="2400" b="1" dirty="0" err="1" smtClean="0"/>
              <a:t>orqali</a:t>
            </a:r>
            <a:r>
              <a:rPr lang="en-US" sz="2400" b="1" dirty="0" smtClean="0"/>
              <a:t> </a:t>
            </a:r>
            <a:r>
              <a:rPr lang="en-US" sz="2400" dirty="0" smtClean="0"/>
              <a:t> </a:t>
            </a:r>
            <a:r>
              <a:rPr lang="en-US" sz="2400" b="1" dirty="0" err="1" smtClean="0"/>
              <a:t>aniqlanadi</a:t>
            </a:r>
            <a:r>
              <a:rPr lang="en-US" sz="2400" b="1" dirty="0" smtClean="0"/>
              <a:t>.</a:t>
            </a:r>
            <a:r>
              <a:rPr lang="ru-RU" sz="2400" dirty="0" smtClean="0"/>
              <a:t/>
            </a:r>
            <a:br>
              <a:rPr lang="ru-RU" sz="2400" dirty="0" smtClean="0"/>
            </a:br>
            <a:r>
              <a:rPr lang="ru-RU" sz="2400" b="1" dirty="0" err="1" smtClean="0"/>
              <a:t>Tren</a:t>
            </a:r>
            <a:r>
              <a:rPr lang="ru-RU" sz="2400" b="1" dirty="0" smtClean="0"/>
              <a:t> </a:t>
            </a:r>
            <a:r>
              <a:rPr lang="en-US" sz="2400" b="1" dirty="0" smtClean="0"/>
              <a:t> </a:t>
            </a:r>
            <a:r>
              <a:rPr lang="ru-RU" sz="2400" b="1" dirty="0" smtClean="0"/>
              <a:t>(</a:t>
            </a:r>
            <a:r>
              <a:rPr lang="ru-RU" sz="2400" b="1" dirty="0" err="1" smtClean="0"/>
              <a:t>qalam</a:t>
            </a:r>
            <a:r>
              <a:rPr lang="ru-RU" sz="2400" b="1" dirty="0" smtClean="0"/>
              <a:t>) </a:t>
            </a:r>
            <a:r>
              <a:rPr lang="en-US" sz="2400" b="1" dirty="0" smtClean="0"/>
              <a:t> </a:t>
            </a:r>
            <a:r>
              <a:rPr lang="ru-RU" sz="2400" b="1" dirty="0" err="1" smtClean="0"/>
              <a:t>xossalari</a:t>
            </a:r>
            <a:r>
              <a:rPr lang="ru-RU" sz="2400" b="1" dirty="0" smtClean="0"/>
              <a:t>.</a:t>
            </a:r>
            <a:endParaRPr lang="ru-RU" sz="2400" dirty="0"/>
          </a:p>
        </p:txBody>
      </p:sp>
      <p:graphicFrame>
        <p:nvGraphicFramePr>
          <p:cNvPr id="4" name="Таблица 3"/>
          <p:cNvGraphicFramePr>
            <a:graphicFrameLocks noGrp="1"/>
          </p:cNvGraphicFramePr>
          <p:nvPr/>
        </p:nvGraphicFramePr>
        <p:xfrm>
          <a:off x="857225" y="2928933"/>
          <a:ext cx="7143799" cy="2714646"/>
        </p:xfrm>
        <a:graphic>
          <a:graphicData uri="http://schemas.openxmlformats.org/drawingml/2006/table">
            <a:tbl>
              <a:tblPr/>
              <a:tblGrid>
                <a:gridCol w="103909"/>
                <a:gridCol w="2123224"/>
                <a:gridCol w="4812757"/>
                <a:gridCol w="103909"/>
              </a:tblGrid>
              <a:tr h="545496">
                <a:tc>
                  <a:txBody>
                    <a:bodyPr/>
                    <a:lstStyle/>
                    <a:p>
                      <a:pPr algn="just">
                        <a:lnSpc>
                          <a:spcPct val="150000"/>
                        </a:lnSpc>
                        <a:spcAft>
                          <a:spcPts val="0"/>
                        </a:spcAft>
                      </a:pPr>
                      <a:endParaRPr lang="ru-RU" sz="1200" dirty="0">
                        <a:solidFill>
                          <a:srgbClr val="C00000"/>
                        </a:solidFill>
                        <a:latin typeface="Times New Roman"/>
                        <a:ea typeface="Times New Roman"/>
                      </a:endParaRPr>
                    </a:p>
                  </a:txBody>
                  <a:tcPr marL="0" marR="0" marT="0" marB="0">
                    <a:lnL>
                      <a:noFill/>
                    </a:lnL>
                    <a:lnR>
                      <a:noFill/>
                    </a:lnR>
                    <a:lnT>
                      <a:noFill/>
                    </a:lnT>
                    <a:lnB>
                      <a:noFill/>
                    </a:lnB>
                  </a:tcPr>
                </a:tc>
                <a:tc>
                  <a:txBody>
                    <a:bodyPr/>
                    <a:lstStyle/>
                    <a:p>
                      <a:pPr algn="just">
                        <a:lnSpc>
                          <a:spcPct val="150000"/>
                        </a:lnSpc>
                        <a:spcAft>
                          <a:spcPts val="0"/>
                        </a:spcAft>
                      </a:pPr>
                      <a:r>
                        <a:rPr lang="ru-RU" sz="1400" b="1" dirty="0" err="1">
                          <a:solidFill>
                            <a:srgbClr val="00B0F0"/>
                          </a:solidFill>
                          <a:latin typeface="Times New Roman"/>
                          <a:ea typeface="Times New Roman"/>
                          <a:cs typeface="Times New Roman"/>
                        </a:rPr>
                        <a:t>Xossa</a:t>
                      </a:r>
                      <a:endParaRPr lang="ru-RU" sz="1200" dirty="0">
                        <a:solidFill>
                          <a:srgbClr val="00B0F0"/>
                        </a:solidFill>
                        <a:latin typeface="Times New Roman"/>
                        <a:ea typeface="Times New Roman"/>
                      </a:endParaRPr>
                    </a:p>
                  </a:txBody>
                  <a:tcPr marL="0" marR="0" marT="0" marB="0">
                    <a:lnL>
                      <a:noFill/>
                    </a:lnL>
                    <a:lnR>
                      <a:noFill/>
                    </a:lnR>
                    <a:lnT>
                      <a:noFill/>
                    </a:lnT>
                    <a:lnB>
                      <a:noFill/>
                    </a:lnB>
                  </a:tcPr>
                </a:tc>
                <a:tc>
                  <a:txBody>
                    <a:bodyPr/>
                    <a:lstStyle/>
                    <a:p>
                      <a:pPr algn="just">
                        <a:lnSpc>
                          <a:spcPct val="150000"/>
                        </a:lnSpc>
                        <a:spcAft>
                          <a:spcPts val="0"/>
                        </a:spcAft>
                      </a:pPr>
                      <a:r>
                        <a:rPr lang="ru-RU" sz="1400" b="1" dirty="0" err="1">
                          <a:solidFill>
                            <a:srgbClr val="00B0F0"/>
                          </a:solidFill>
                          <a:latin typeface="Times New Roman"/>
                          <a:ea typeface="Times New Roman"/>
                          <a:cs typeface="Times New Roman"/>
                        </a:rPr>
                        <a:t>Ta’rifi</a:t>
                      </a:r>
                      <a:endParaRPr lang="ru-RU" sz="1200" dirty="0">
                        <a:solidFill>
                          <a:srgbClr val="00B0F0"/>
                        </a:solidFill>
                        <a:latin typeface="Times New Roman"/>
                        <a:ea typeface="Times New Roman"/>
                      </a:endParaRPr>
                    </a:p>
                  </a:txBody>
                  <a:tcPr marL="0" marR="0" marT="0" marB="0">
                    <a:lnL>
                      <a:noFill/>
                    </a:lnL>
                    <a:lnR>
                      <a:noFill/>
                    </a:lnR>
                    <a:lnT>
                      <a:noFill/>
                    </a:lnT>
                    <a:lnB>
                      <a:noFill/>
                    </a:lnB>
                  </a:tcPr>
                </a:tc>
                <a:tc>
                  <a:txBody>
                    <a:bodyPr/>
                    <a:lstStyle/>
                    <a:p>
                      <a:pPr algn="just">
                        <a:lnSpc>
                          <a:spcPct val="150000"/>
                        </a:lnSpc>
                        <a:spcAft>
                          <a:spcPts val="0"/>
                        </a:spcAft>
                      </a:pPr>
                      <a:endParaRPr lang="ru-RU" sz="1200">
                        <a:latin typeface="Times New Roman"/>
                        <a:ea typeface="Times New Roman"/>
                      </a:endParaRPr>
                    </a:p>
                  </a:txBody>
                  <a:tcPr marL="0" marR="0" marT="0" marB="0">
                    <a:lnL>
                      <a:noFill/>
                    </a:lnL>
                    <a:lnR>
                      <a:noFill/>
                    </a:lnR>
                    <a:lnT>
                      <a:noFill/>
                    </a:lnT>
                    <a:lnB>
                      <a:noFill/>
                    </a:lnB>
                  </a:tcPr>
                </a:tc>
              </a:tr>
              <a:tr h="545496">
                <a:tc>
                  <a:txBody>
                    <a:bodyPr/>
                    <a:lstStyle/>
                    <a:p>
                      <a:pPr algn="just">
                        <a:lnSpc>
                          <a:spcPct val="150000"/>
                        </a:lnSpc>
                        <a:spcAft>
                          <a:spcPts val="0"/>
                        </a:spcAft>
                      </a:pPr>
                      <a:endParaRPr lang="ru-RU" sz="1200">
                        <a:solidFill>
                          <a:srgbClr val="C00000"/>
                        </a:solidFill>
                        <a:latin typeface="Times New Roman"/>
                        <a:ea typeface="Times New Roman"/>
                      </a:endParaRPr>
                    </a:p>
                  </a:txBody>
                  <a:tcPr marL="0" marR="0" marT="0" marB="0">
                    <a:lnL>
                      <a:noFill/>
                    </a:lnL>
                    <a:lnR>
                      <a:noFill/>
                    </a:lnR>
                    <a:lnT>
                      <a:noFill/>
                    </a:lnT>
                    <a:lnB>
                      <a:noFill/>
                    </a:lnB>
                  </a:tcPr>
                </a:tc>
                <a:tc>
                  <a:txBody>
                    <a:bodyPr/>
                    <a:lstStyle/>
                    <a:p>
                      <a:pPr algn="just">
                        <a:lnSpc>
                          <a:spcPct val="150000"/>
                        </a:lnSpc>
                        <a:spcAft>
                          <a:spcPts val="0"/>
                        </a:spcAft>
                      </a:pPr>
                      <a:r>
                        <a:rPr lang="ru-RU" sz="1400" b="1">
                          <a:solidFill>
                            <a:srgbClr val="C00000"/>
                          </a:solidFill>
                          <a:latin typeface="Times New Roman"/>
                          <a:ea typeface="Times New Roman"/>
                          <a:cs typeface="Times New Roman"/>
                        </a:rPr>
                        <a:t>Color</a:t>
                      </a:r>
                      <a:endParaRPr lang="ru-RU" sz="1200">
                        <a:solidFill>
                          <a:srgbClr val="C00000"/>
                        </a:solidFill>
                        <a:latin typeface="Times New Roman"/>
                        <a:ea typeface="Times New Roman"/>
                      </a:endParaRPr>
                    </a:p>
                  </a:txBody>
                  <a:tcPr marL="0" marR="0" marT="0" marB="0">
                    <a:lnL>
                      <a:noFill/>
                    </a:lnL>
                    <a:lnR>
                      <a:noFill/>
                    </a:lnR>
                    <a:lnT>
                      <a:noFill/>
                    </a:lnT>
                    <a:lnB>
                      <a:noFill/>
                    </a:lnB>
                  </a:tcPr>
                </a:tc>
                <a:tc>
                  <a:txBody>
                    <a:bodyPr/>
                    <a:lstStyle/>
                    <a:p>
                      <a:pPr algn="just">
                        <a:lnSpc>
                          <a:spcPct val="150000"/>
                        </a:lnSpc>
                        <a:spcAft>
                          <a:spcPts val="0"/>
                        </a:spcAft>
                      </a:pPr>
                      <a:r>
                        <a:rPr lang="ru-RU" sz="1400" b="1">
                          <a:solidFill>
                            <a:srgbClr val="C00000"/>
                          </a:solidFill>
                          <a:latin typeface="Times New Roman"/>
                          <a:ea typeface="Times New Roman"/>
                          <a:cs typeface="Times New Roman"/>
                        </a:rPr>
                        <a:t>CHiziqrangi</a:t>
                      </a:r>
                      <a:endParaRPr lang="ru-RU" sz="1200">
                        <a:solidFill>
                          <a:srgbClr val="C00000"/>
                        </a:solidFill>
                        <a:latin typeface="Times New Roman"/>
                        <a:ea typeface="Times New Roman"/>
                      </a:endParaRPr>
                    </a:p>
                  </a:txBody>
                  <a:tcPr marL="0" marR="0" marT="0" marB="0">
                    <a:lnL>
                      <a:noFill/>
                    </a:lnL>
                    <a:lnR>
                      <a:noFill/>
                    </a:lnR>
                    <a:lnT>
                      <a:noFill/>
                    </a:lnT>
                    <a:lnB>
                      <a:noFill/>
                    </a:lnB>
                  </a:tcPr>
                </a:tc>
                <a:tc>
                  <a:txBody>
                    <a:bodyPr/>
                    <a:lstStyle/>
                    <a:p>
                      <a:pPr algn="just">
                        <a:lnSpc>
                          <a:spcPct val="150000"/>
                        </a:lnSpc>
                        <a:spcAft>
                          <a:spcPts val="0"/>
                        </a:spcAft>
                      </a:pPr>
                      <a:endParaRPr lang="ru-RU" sz="1200">
                        <a:latin typeface="Times New Roman"/>
                        <a:ea typeface="Times New Roman"/>
                      </a:endParaRPr>
                    </a:p>
                  </a:txBody>
                  <a:tcPr marL="0" marR="0" marT="0" marB="0">
                    <a:lnL>
                      <a:noFill/>
                    </a:lnL>
                    <a:lnR>
                      <a:noFill/>
                    </a:lnR>
                    <a:lnT>
                      <a:noFill/>
                    </a:lnT>
                    <a:lnB>
                      <a:noFill/>
                    </a:lnB>
                  </a:tcPr>
                </a:tc>
              </a:tr>
              <a:tr h="539079">
                <a:tc>
                  <a:txBody>
                    <a:bodyPr/>
                    <a:lstStyle/>
                    <a:p>
                      <a:pPr algn="just">
                        <a:lnSpc>
                          <a:spcPct val="150000"/>
                        </a:lnSpc>
                        <a:spcAft>
                          <a:spcPts val="0"/>
                        </a:spcAft>
                      </a:pPr>
                      <a:endParaRPr lang="ru-RU" sz="1200">
                        <a:solidFill>
                          <a:srgbClr val="C00000"/>
                        </a:solidFill>
                        <a:latin typeface="Times New Roman"/>
                        <a:ea typeface="Times New Roman"/>
                      </a:endParaRPr>
                    </a:p>
                  </a:txBody>
                  <a:tcPr marL="0" marR="0" marT="0" marB="0">
                    <a:lnL>
                      <a:noFill/>
                    </a:lnL>
                    <a:lnR>
                      <a:noFill/>
                    </a:lnR>
                    <a:lnT>
                      <a:noFill/>
                    </a:lnT>
                    <a:lnB>
                      <a:noFill/>
                    </a:lnB>
                  </a:tcPr>
                </a:tc>
                <a:tc>
                  <a:txBody>
                    <a:bodyPr/>
                    <a:lstStyle/>
                    <a:p>
                      <a:pPr algn="just">
                        <a:lnSpc>
                          <a:spcPct val="150000"/>
                        </a:lnSpc>
                        <a:spcAft>
                          <a:spcPts val="0"/>
                        </a:spcAft>
                      </a:pPr>
                      <a:r>
                        <a:rPr lang="ru-RU" sz="1400" b="1">
                          <a:solidFill>
                            <a:srgbClr val="C00000"/>
                          </a:solidFill>
                          <a:latin typeface="Times New Roman"/>
                          <a:ea typeface="Times New Roman"/>
                          <a:cs typeface="Times New Roman"/>
                        </a:rPr>
                        <a:t>Width</a:t>
                      </a:r>
                      <a:endParaRPr lang="ru-RU" sz="1200">
                        <a:solidFill>
                          <a:srgbClr val="C00000"/>
                        </a:solidFill>
                        <a:latin typeface="Times New Roman"/>
                        <a:ea typeface="Times New Roman"/>
                      </a:endParaRPr>
                    </a:p>
                  </a:txBody>
                  <a:tcPr marL="0" marR="0" marT="0" marB="0">
                    <a:lnL>
                      <a:noFill/>
                    </a:lnL>
                    <a:lnR>
                      <a:noFill/>
                    </a:lnR>
                    <a:lnT>
                      <a:noFill/>
                    </a:lnT>
                    <a:lnB>
                      <a:noFill/>
                    </a:lnB>
                  </a:tcPr>
                </a:tc>
                <a:tc>
                  <a:txBody>
                    <a:bodyPr/>
                    <a:lstStyle/>
                    <a:p>
                      <a:pPr algn="just">
                        <a:lnSpc>
                          <a:spcPct val="150000"/>
                        </a:lnSpc>
                        <a:spcAft>
                          <a:spcPts val="0"/>
                        </a:spcAft>
                      </a:pPr>
                      <a:r>
                        <a:rPr lang="ru-RU" sz="1400" b="1" dirty="0" err="1">
                          <a:solidFill>
                            <a:srgbClr val="C00000"/>
                          </a:solidFill>
                          <a:latin typeface="Times New Roman"/>
                          <a:ea typeface="Times New Roman"/>
                          <a:cs typeface="Times New Roman"/>
                        </a:rPr>
                        <a:t>CHiziqkalinligi</a:t>
                      </a:r>
                      <a:endParaRPr lang="ru-RU" sz="1200" dirty="0">
                        <a:solidFill>
                          <a:srgbClr val="C00000"/>
                        </a:solidFill>
                        <a:latin typeface="Times New Roman"/>
                        <a:ea typeface="Times New Roman"/>
                      </a:endParaRPr>
                    </a:p>
                  </a:txBody>
                  <a:tcPr marL="0" marR="0" marT="0" marB="0">
                    <a:lnL>
                      <a:noFill/>
                    </a:lnL>
                    <a:lnR>
                      <a:noFill/>
                    </a:lnR>
                    <a:lnT>
                      <a:noFill/>
                    </a:lnT>
                    <a:lnB>
                      <a:noFill/>
                    </a:lnB>
                  </a:tcPr>
                </a:tc>
                <a:tc>
                  <a:txBody>
                    <a:bodyPr/>
                    <a:lstStyle/>
                    <a:p>
                      <a:pPr algn="just">
                        <a:lnSpc>
                          <a:spcPct val="150000"/>
                        </a:lnSpc>
                        <a:spcAft>
                          <a:spcPts val="0"/>
                        </a:spcAft>
                      </a:pPr>
                      <a:endParaRPr lang="ru-RU" sz="1200">
                        <a:latin typeface="Times New Roman"/>
                        <a:ea typeface="Times New Roman"/>
                      </a:endParaRPr>
                    </a:p>
                  </a:txBody>
                  <a:tcPr marL="0" marR="0" marT="0" marB="0">
                    <a:lnL>
                      <a:noFill/>
                    </a:lnL>
                    <a:lnR>
                      <a:noFill/>
                    </a:lnR>
                    <a:lnT>
                      <a:noFill/>
                    </a:lnT>
                    <a:lnB>
                      <a:noFill/>
                    </a:lnB>
                  </a:tcPr>
                </a:tc>
              </a:tr>
              <a:tr h="539079">
                <a:tc>
                  <a:txBody>
                    <a:bodyPr/>
                    <a:lstStyle/>
                    <a:p>
                      <a:pPr algn="just">
                        <a:lnSpc>
                          <a:spcPct val="150000"/>
                        </a:lnSpc>
                        <a:spcAft>
                          <a:spcPts val="0"/>
                        </a:spcAft>
                      </a:pPr>
                      <a:endParaRPr lang="ru-RU" sz="1200">
                        <a:solidFill>
                          <a:srgbClr val="C00000"/>
                        </a:solidFill>
                        <a:latin typeface="Times New Roman"/>
                        <a:ea typeface="Times New Roman"/>
                      </a:endParaRPr>
                    </a:p>
                  </a:txBody>
                  <a:tcPr marL="0" marR="0" marT="0" marB="0">
                    <a:lnL>
                      <a:noFill/>
                    </a:lnL>
                    <a:lnR>
                      <a:noFill/>
                    </a:lnR>
                    <a:lnT>
                      <a:noFill/>
                    </a:lnT>
                    <a:lnB>
                      <a:noFill/>
                    </a:lnB>
                  </a:tcPr>
                </a:tc>
                <a:tc>
                  <a:txBody>
                    <a:bodyPr/>
                    <a:lstStyle/>
                    <a:p>
                      <a:pPr algn="just">
                        <a:lnSpc>
                          <a:spcPct val="150000"/>
                        </a:lnSpc>
                        <a:spcAft>
                          <a:spcPts val="0"/>
                        </a:spcAft>
                      </a:pPr>
                      <a:r>
                        <a:rPr lang="ru-RU" sz="1400" b="1">
                          <a:solidFill>
                            <a:srgbClr val="C00000"/>
                          </a:solidFill>
                          <a:latin typeface="Times New Roman"/>
                          <a:ea typeface="Times New Roman"/>
                          <a:cs typeface="Times New Roman"/>
                        </a:rPr>
                        <a:t>Style</a:t>
                      </a:r>
                      <a:endParaRPr lang="ru-RU" sz="1200">
                        <a:solidFill>
                          <a:srgbClr val="C00000"/>
                        </a:solidFill>
                        <a:latin typeface="Times New Roman"/>
                        <a:ea typeface="Times New Roman"/>
                      </a:endParaRPr>
                    </a:p>
                  </a:txBody>
                  <a:tcPr marL="0" marR="0" marT="0" marB="0">
                    <a:lnL>
                      <a:noFill/>
                    </a:lnL>
                    <a:lnR>
                      <a:noFill/>
                    </a:lnR>
                    <a:lnT>
                      <a:noFill/>
                    </a:lnT>
                    <a:lnB>
                      <a:noFill/>
                    </a:lnB>
                  </a:tcPr>
                </a:tc>
                <a:tc>
                  <a:txBody>
                    <a:bodyPr/>
                    <a:lstStyle/>
                    <a:p>
                      <a:pPr algn="just">
                        <a:lnSpc>
                          <a:spcPct val="150000"/>
                        </a:lnSpc>
                        <a:spcAft>
                          <a:spcPts val="0"/>
                        </a:spcAft>
                      </a:pPr>
                      <a:r>
                        <a:rPr lang="ru-RU" sz="1400" b="1" dirty="0" err="1">
                          <a:solidFill>
                            <a:srgbClr val="C00000"/>
                          </a:solidFill>
                          <a:latin typeface="Times New Roman"/>
                          <a:ea typeface="Times New Roman"/>
                          <a:cs typeface="Times New Roman"/>
                        </a:rPr>
                        <a:t>CHiziqko’rinishi</a:t>
                      </a:r>
                      <a:endParaRPr lang="ru-RU" sz="1200" dirty="0">
                        <a:solidFill>
                          <a:srgbClr val="C00000"/>
                        </a:solidFill>
                        <a:latin typeface="Times New Roman"/>
                        <a:ea typeface="Times New Roman"/>
                      </a:endParaRPr>
                    </a:p>
                  </a:txBody>
                  <a:tcPr marL="0" marR="0" marT="0" marB="0">
                    <a:lnL>
                      <a:noFill/>
                    </a:lnL>
                    <a:lnR>
                      <a:noFill/>
                    </a:lnR>
                    <a:lnT>
                      <a:noFill/>
                    </a:lnT>
                    <a:lnB>
                      <a:noFill/>
                    </a:lnB>
                  </a:tcPr>
                </a:tc>
                <a:tc>
                  <a:txBody>
                    <a:bodyPr/>
                    <a:lstStyle/>
                    <a:p>
                      <a:pPr algn="just">
                        <a:lnSpc>
                          <a:spcPct val="150000"/>
                        </a:lnSpc>
                        <a:spcAft>
                          <a:spcPts val="0"/>
                        </a:spcAft>
                      </a:pPr>
                      <a:endParaRPr lang="ru-RU" sz="1200">
                        <a:latin typeface="Times New Roman"/>
                        <a:ea typeface="Times New Roman"/>
                      </a:endParaRPr>
                    </a:p>
                  </a:txBody>
                  <a:tcPr marL="0" marR="0" marT="0" marB="0">
                    <a:lnL>
                      <a:noFill/>
                    </a:lnL>
                    <a:lnR>
                      <a:noFill/>
                    </a:lnR>
                    <a:lnT>
                      <a:noFill/>
                    </a:lnT>
                    <a:lnB>
                      <a:noFill/>
                    </a:lnB>
                  </a:tcPr>
                </a:tc>
              </a:tr>
              <a:tr h="545496">
                <a:tc>
                  <a:txBody>
                    <a:bodyPr/>
                    <a:lstStyle/>
                    <a:p>
                      <a:pPr algn="just">
                        <a:lnSpc>
                          <a:spcPct val="150000"/>
                        </a:lnSpc>
                        <a:spcAft>
                          <a:spcPts val="0"/>
                        </a:spcAft>
                      </a:pPr>
                      <a:endParaRPr lang="ru-RU" sz="1200">
                        <a:solidFill>
                          <a:srgbClr val="C00000"/>
                        </a:solidFill>
                        <a:latin typeface="Times New Roman"/>
                        <a:ea typeface="Times New Roman"/>
                      </a:endParaRPr>
                    </a:p>
                  </a:txBody>
                  <a:tcPr marL="0" marR="0" marT="0" marB="0">
                    <a:lnL>
                      <a:noFill/>
                    </a:lnL>
                    <a:lnR>
                      <a:noFill/>
                    </a:lnR>
                    <a:lnT>
                      <a:noFill/>
                    </a:lnT>
                    <a:lnB>
                      <a:noFill/>
                    </a:lnB>
                  </a:tcPr>
                </a:tc>
                <a:tc>
                  <a:txBody>
                    <a:bodyPr/>
                    <a:lstStyle/>
                    <a:p>
                      <a:pPr algn="just">
                        <a:lnSpc>
                          <a:spcPct val="150000"/>
                        </a:lnSpc>
                        <a:spcAft>
                          <a:spcPts val="0"/>
                        </a:spcAft>
                      </a:pPr>
                      <a:r>
                        <a:rPr lang="ru-RU" sz="1400" b="1">
                          <a:solidFill>
                            <a:srgbClr val="C00000"/>
                          </a:solidFill>
                          <a:latin typeface="Times New Roman"/>
                          <a:ea typeface="Times New Roman"/>
                          <a:cs typeface="Times New Roman"/>
                        </a:rPr>
                        <a:t>Mode</a:t>
                      </a:r>
                      <a:endParaRPr lang="ru-RU" sz="1200">
                        <a:solidFill>
                          <a:srgbClr val="C00000"/>
                        </a:solidFill>
                        <a:latin typeface="Times New Roman"/>
                        <a:ea typeface="Times New Roman"/>
                      </a:endParaRPr>
                    </a:p>
                  </a:txBody>
                  <a:tcPr marL="0" marR="0" marT="0" marB="0">
                    <a:lnL>
                      <a:noFill/>
                    </a:lnL>
                    <a:lnR>
                      <a:noFill/>
                    </a:lnR>
                    <a:lnT>
                      <a:noFill/>
                    </a:lnT>
                    <a:lnB>
                      <a:noFill/>
                    </a:lnB>
                  </a:tcPr>
                </a:tc>
                <a:tc>
                  <a:txBody>
                    <a:bodyPr/>
                    <a:lstStyle/>
                    <a:p>
                      <a:pPr algn="just">
                        <a:lnSpc>
                          <a:spcPct val="150000"/>
                        </a:lnSpc>
                        <a:spcAft>
                          <a:spcPts val="0"/>
                        </a:spcAft>
                      </a:pPr>
                      <a:r>
                        <a:rPr lang="ru-RU" sz="1400" b="1" dirty="0" err="1">
                          <a:solidFill>
                            <a:srgbClr val="C00000"/>
                          </a:solidFill>
                          <a:latin typeface="Times New Roman"/>
                          <a:ea typeface="Times New Roman"/>
                          <a:cs typeface="Times New Roman"/>
                        </a:rPr>
                        <a:t>Akslantirishrejimi</a:t>
                      </a:r>
                      <a:endParaRPr lang="ru-RU" sz="1200" dirty="0">
                        <a:solidFill>
                          <a:srgbClr val="C00000"/>
                        </a:solidFill>
                        <a:latin typeface="Times New Roman"/>
                        <a:ea typeface="Times New Roman"/>
                      </a:endParaRPr>
                    </a:p>
                  </a:txBody>
                  <a:tcPr marL="0" marR="0" marT="0" marB="0">
                    <a:lnL>
                      <a:noFill/>
                    </a:lnL>
                    <a:lnR>
                      <a:noFill/>
                    </a:lnR>
                    <a:lnT>
                      <a:noFill/>
                    </a:lnT>
                    <a:lnB>
                      <a:noFill/>
                    </a:lnB>
                  </a:tcPr>
                </a:tc>
                <a:tc>
                  <a:txBody>
                    <a:bodyPr/>
                    <a:lstStyle/>
                    <a:p>
                      <a:pPr algn="just">
                        <a:lnSpc>
                          <a:spcPct val="150000"/>
                        </a:lnSpc>
                        <a:spcAft>
                          <a:spcPts val="0"/>
                        </a:spcAft>
                      </a:pPr>
                      <a:endParaRPr lang="ru-RU" sz="1200" dirty="0">
                        <a:latin typeface="Times New Roman"/>
                        <a:ea typeface="Times New Roman"/>
                      </a:endParaRPr>
                    </a:p>
                  </a:txBody>
                  <a:tcPr marL="0" marR="0" marT="0" marB="0">
                    <a:lnL>
                      <a:noFill/>
                    </a:lnL>
                    <a:lnR>
                      <a:noFill/>
                    </a:lnR>
                    <a:lnT>
                      <a:noFill/>
                    </a:lnT>
                    <a:lnB>
                      <a:noFill/>
                    </a:lnB>
                  </a:tcPr>
                </a:tc>
              </a:tr>
            </a:tbl>
          </a:graphicData>
        </a:graphic>
      </p:graphicFrame>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0"/>
            <a:ext cx="8229600" cy="2643182"/>
          </a:xfrm>
        </p:spPr>
        <p:txBody>
          <a:bodyPr>
            <a:normAutofit/>
          </a:bodyPr>
          <a:lstStyle/>
          <a:p>
            <a:r>
              <a:rPr lang="en-US" sz="2700" b="1" dirty="0" err="1" smtClean="0"/>
              <a:t>Quyidagi</a:t>
            </a:r>
            <a:r>
              <a:rPr lang="en-US" sz="2700" b="1" dirty="0" smtClean="0"/>
              <a:t> </a:t>
            </a:r>
            <a:r>
              <a:rPr lang="en-US" sz="2700" dirty="0" smtClean="0"/>
              <a:t> </a:t>
            </a:r>
            <a:r>
              <a:rPr lang="en-US" sz="2700" b="1" dirty="0" err="1" smtClean="0"/>
              <a:t>jadvalda</a:t>
            </a:r>
            <a:r>
              <a:rPr lang="en-US" sz="2700" b="1" dirty="0" smtClean="0"/>
              <a:t> </a:t>
            </a:r>
            <a:r>
              <a:rPr lang="en-US" sz="2700" b="1" dirty="0" smtClean="0"/>
              <a:t> color  </a:t>
            </a:r>
            <a:r>
              <a:rPr lang="en-US" sz="2700" b="1" dirty="0" err="1" smtClean="0"/>
              <a:t>xossasi</a:t>
            </a:r>
            <a:r>
              <a:rPr lang="en-US" sz="2700" dirty="0" smtClean="0"/>
              <a:t>  </a:t>
            </a:r>
            <a:r>
              <a:rPr lang="en-US" sz="2700" b="1" dirty="0" err="1" smtClean="0"/>
              <a:t>qiymati</a:t>
            </a:r>
            <a:r>
              <a:rPr lang="en-US" sz="2700" b="1" dirty="0" smtClean="0"/>
              <a:t> </a:t>
            </a:r>
            <a:r>
              <a:rPr lang="en-US" sz="2700" dirty="0" smtClean="0"/>
              <a:t> </a:t>
            </a:r>
            <a:r>
              <a:rPr lang="en-US" sz="2700" b="1" dirty="0" err="1" smtClean="0"/>
              <a:t>sifatida</a:t>
            </a:r>
            <a:r>
              <a:rPr lang="en-US" sz="2700" dirty="0" smtClean="0"/>
              <a:t> </a:t>
            </a:r>
            <a:r>
              <a:rPr lang="en-US" sz="2700" b="1" dirty="0" err="1" smtClean="0"/>
              <a:t>beriluvchi</a:t>
            </a:r>
            <a:r>
              <a:rPr lang="en-US" sz="2700" b="1" dirty="0" smtClean="0"/>
              <a:t> </a:t>
            </a:r>
            <a:r>
              <a:rPr lang="en-US" sz="2700" dirty="0" smtClean="0"/>
              <a:t> </a:t>
            </a:r>
            <a:r>
              <a:rPr lang="en-US" sz="2700" b="1" dirty="0" err="1" smtClean="0"/>
              <a:t>nomlangan</a:t>
            </a:r>
            <a:r>
              <a:rPr lang="en-US" sz="2700" dirty="0" smtClean="0"/>
              <a:t> </a:t>
            </a:r>
            <a:r>
              <a:rPr lang="en-US" sz="2700" dirty="0" smtClean="0"/>
              <a:t> </a:t>
            </a:r>
            <a:r>
              <a:rPr lang="en-US" sz="2700" b="1" dirty="0" err="1" smtClean="0"/>
              <a:t>konstanta</a:t>
            </a:r>
            <a:r>
              <a:rPr lang="en-US" sz="2700" b="1" dirty="0" smtClean="0"/>
              <a:t> </a:t>
            </a:r>
            <a:r>
              <a:rPr lang="en-US" sz="2700" dirty="0" smtClean="0"/>
              <a:t> </a:t>
            </a:r>
            <a:r>
              <a:rPr lang="en-US" sz="2700" b="1" dirty="0" err="1" smtClean="0"/>
              <a:t>lar</a:t>
            </a:r>
            <a:r>
              <a:rPr lang="en-US" sz="2700" dirty="0" smtClean="0"/>
              <a:t> </a:t>
            </a:r>
            <a:r>
              <a:rPr lang="en-US" sz="2700" dirty="0" smtClean="0"/>
              <a:t> </a:t>
            </a:r>
            <a:r>
              <a:rPr lang="en-US" sz="2700" b="1" dirty="0" err="1" smtClean="0"/>
              <a:t>sanab</a:t>
            </a:r>
            <a:r>
              <a:rPr lang="en-US" sz="2700" dirty="0" smtClean="0"/>
              <a:t>  </a:t>
            </a:r>
            <a:r>
              <a:rPr lang="en-US" sz="2700" b="1" dirty="0" err="1" smtClean="0"/>
              <a:t>o’tilgan</a:t>
            </a:r>
            <a:r>
              <a:rPr lang="en-US" sz="2700" b="1" dirty="0" smtClean="0"/>
              <a:t>.   </a:t>
            </a:r>
            <a:r>
              <a:rPr lang="ru-RU" sz="2700" b="1" dirty="0" err="1" smtClean="0"/>
              <a:t>Color</a:t>
            </a:r>
            <a:r>
              <a:rPr lang="ru-RU" sz="2700" b="1" dirty="0" smtClean="0"/>
              <a:t> </a:t>
            </a:r>
            <a:r>
              <a:rPr lang="ru-RU" sz="2700" b="1" dirty="0" err="1" smtClean="0"/>
              <a:t>xossasi</a:t>
            </a:r>
            <a:r>
              <a:rPr lang="ru-RU" sz="2700" dirty="0" smtClean="0"/>
              <a:t> </a:t>
            </a:r>
            <a:r>
              <a:rPr lang="ru-RU" sz="2700" b="1" dirty="0" err="1" smtClean="0"/>
              <a:t>qiymatlari</a:t>
            </a:r>
            <a:r>
              <a:rPr lang="ru-RU" b="1" dirty="0" smtClean="0"/>
              <a:t>.</a:t>
            </a:r>
            <a:r>
              <a:rPr lang="ru-RU" dirty="0" smtClean="0"/>
              <a:t/>
            </a:r>
            <a:br>
              <a:rPr lang="ru-RU" dirty="0" smtClean="0"/>
            </a:br>
            <a:endParaRPr lang="ru-RU" dirty="0"/>
          </a:p>
        </p:txBody>
      </p:sp>
      <p:graphicFrame>
        <p:nvGraphicFramePr>
          <p:cNvPr id="4" name="Таблица 3"/>
          <p:cNvGraphicFramePr>
            <a:graphicFrameLocks noGrp="1"/>
          </p:cNvGraphicFramePr>
          <p:nvPr/>
        </p:nvGraphicFramePr>
        <p:xfrm>
          <a:off x="714347" y="2285992"/>
          <a:ext cx="8001058" cy="3722714"/>
        </p:xfrm>
        <a:graphic>
          <a:graphicData uri="http://schemas.openxmlformats.org/drawingml/2006/table">
            <a:tbl>
              <a:tblPr/>
              <a:tblGrid>
                <a:gridCol w="97953"/>
                <a:gridCol w="1526504"/>
                <a:gridCol w="2247085"/>
                <a:gridCol w="1802905"/>
                <a:gridCol w="2228658"/>
                <a:gridCol w="97953"/>
              </a:tblGrid>
              <a:tr h="412753">
                <a:tc>
                  <a:txBody>
                    <a:bodyPr/>
                    <a:lstStyle/>
                    <a:p>
                      <a:pPr algn="just">
                        <a:lnSpc>
                          <a:spcPct val="150000"/>
                        </a:lnSpc>
                        <a:spcAft>
                          <a:spcPts val="0"/>
                        </a:spcAft>
                      </a:pPr>
                      <a:endParaRPr lang="ru-RU" sz="1600" dirty="0">
                        <a:solidFill>
                          <a:srgbClr val="C00000"/>
                        </a:solidFill>
                        <a:latin typeface="Times New Roman"/>
                        <a:ea typeface="Times New Roman"/>
                      </a:endParaRPr>
                    </a:p>
                  </a:txBody>
                  <a:tcPr marL="0" marR="0" marT="0" marB="0">
                    <a:lnL>
                      <a:noFill/>
                    </a:lnL>
                    <a:lnR>
                      <a:noFill/>
                    </a:lnR>
                    <a:lnT>
                      <a:noFill/>
                    </a:lnT>
                    <a:lnB>
                      <a:noFill/>
                    </a:lnB>
                  </a:tcPr>
                </a:tc>
                <a:tc>
                  <a:txBody>
                    <a:bodyPr/>
                    <a:lstStyle/>
                    <a:p>
                      <a:pPr algn="just">
                        <a:lnSpc>
                          <a:spcPct val="150000"/>
                        </a:lnSpc>
                        <a:spcAft>
                          <a:spcPts val="0"/>
                        </a:spcAft>
                      </a:pPr>
                      <a:r>
                        <a:rPr lang="ru-RU" sz="1800" b="1">
                          <a:solidFill>
                            <a:srgbClr val="00B0F0"/>
                          </a:solidFill>
                          <a:latin typeface="Times New Roman"/>
                          <a:ea typeface="Times New Roman"/>
                          <a:cs typeface="Times New Roman"/>
                        </a:rPr>
                        <a:t>Konstanta</a:t>
                      </a:r>
                      <a:endParaRPr lang="ru-RU" sz="1600">
                        <a:solidFill>
                          <a:srgbClr val="00B0F0"/>
                        </a:solidFill>
                        <a:latin typeface="Times New Roman"/>
                        <a:ea typeface="Times New Roman"/>
                      </a:endParaRPr>
                    </a:p>
                  </a:txBody>
                  <a:tcPr marL="0" marR="0" marT="0" marB="0">
                    <a:lnL>
                      <a:noFill/>
                    </a:lnL>
                    <a:lnR>
                      <a:noFill/>
                    </a:lnR>
                    <a:lnT>
                      <a:noFill/>
                    </a:lnT>
                    <a:lnB>
                      <a:noFill/>
                    </a:lnB>
                  </a:tcPr>
                </a:tc>
                <a:tc>
                  <a:txBody>
                    <a:bodyPr/>
                    <a:lstStyle/>
                    <a:p>
                      <a:pPr algn="just">
                        <a:lnSpc>
                          <a:spcPct val="150000"/>
                        </a:lnSpc>
                        <a:spcAft>
                          <a:spcPts val="0"/>
                        </a:spcAft>
                      </a:pPr>
                      <a:r>
                        <a:rPr lang="ru-RU" sz="1800" b="1">
                          <a:solidFill>
                            <a:srgbClr val="00B0F0"/>
                          </a:solidFill>
                          <a:latin typeface="Times New Roman"/>
                          <a:ea typeface="Times New Roman"/>
                          <a:cs typeface="Times New Roman"/>
                        </a:rPr>
                        <a:t>Rang</a:t>
                      </a:r>
                      <a:endParaRPr lang="ru-RU" sz="1600">
                        <a:solidFill>
                          <a:srgbClr val="00B0F0"/>
                        </a:solidFill>
                        <a:latin typeface="Times New Roman"/>
                        <a:ea typeface="Times New Roman"/>
                      </a:endParaRPr>
                    </a:p>
                  </a:txBody>
                  <a:tcPr marL="0" marR="0" marT="0" marB="0">
                    <a:lnL>
                      <a:noFill/>
                    </a:lnL>
                    <a:lnR>
                      <a:noFill/>
                    </a:lnR>
                    <a:lnT>
                      <a:noFill/>
                    </a:lnT>
                    <a:lnB>
                      <a:noFill/>
                    </a:lnB>
                  </a:tcPr>
                </a:tc>
                <a:tc>
                  <a:txBody>
                    <a:bodyPr/>
                    <a:lstStyle/>
                    <a:p>
                      <a:pPr algn="just">
                        <a:lnSpc>
                          <a:spcPct val="150000"/>
                        </a:lnSpc>
                        <a:spcAft>
                          <a:spcPts val="0"/>
                        </a:spcAft>
                      </a:pPr>
                      <a:r>
                        <a:rPr lang="ru-RU" sz="1800" b="1">
                          <a:solidFill>
                            <a:srgbClr val="00B0F0"/>
                          </a:solidFill>
                          <a:latin typeface="Times New Roman"/>
                          <a:ea typeface="Times New Roman"/>
                          <a:cs typeface="Times New Roman"/>
                        </a:rPr>
                        <a:t>Konstanta</a:t>
                      </a:r>
                      <a:endParaRPr lang="ru-RU" sz="1600">
                        <a:solidFill>
                          <a:srgbClr val="00B0F0"/>
                        </a:solidFill>
                        <a:latin typeface="Times New Roman"/>
                        <a:ea typeface="Times New Roman"/>
                      </a:endParaRPr>
                    </a:p>
                  </a:txBody>
                  <a:tcPr marL="0" marR="0" marT="0" marB="0">
                    <a:lnL>
                      <a:noFill/>
                    </a:lnL>
                    <a:lnR>
                      <a:noFill/>
                    </a:lnR>
                    <a:lnT>
                      <a:noFill/>
                    </a:lnT>
                    <a:lnB>
                      <a:noFill/>
                    </a:lnB>
                  </a:tcPr>
                </a:tc>
                <a:tc>
                  <a:txBody>
                    <a:bodyPr/>
                    <a:lstStyle/>
                    <a:p>
                      <a:pPr algn="just">
                        <a:lnSpc>
                          <a:spcPct val="150000"/>
                        </a:lnSpc>
                        <a:spcAft>
                          <a:spcPts val="0"/>
                        </a:spcAft>
                      </a:pPr>
                      <a:r>
                        <a:rPr lang="ru-RU" sz="1800" b="1" dirty="0" err="1">
                          <a:solidFill>
                            <a:srgbClr val="00B0F0"/>
                          </a:solidFill>
                          <a:latin typeface="Times New Roman"/>
                          <a:ea typeface="Times New Roman"/>
                          <a:cs typeface="Times New Roman"/>
                        </a:rPr>
                        <a:t>Rang</a:t>
                      </a:r>
                      <a:endParaRPr lang="ru-RU" sz="1600" dirty="0">
                        <a:solidFill>
                          <a:srgbClr val="00B0F0"/>
                        </a:solidFill>
                        <a:latin typeface="Times New Roman"/>
                        <a:ea typeface="Times New Roman"/>
                      </a:endParaRPr>
                    </a:p>
                  </a:txBody>
                  <a:tcPr marL="0" marR="0" marT="0" marB="0">
                    <a:lnL>
                      <a:noFill/>
                    </a:lnL>
                    <a:lnR>
                      <a:noFill/>
                    </a:lnR>
                    <a:lnT>
                      <a:noFill/>
                    </a:lnT>
                    <a:lnB>
                      <a:noFill/>
                    </a:lnB>
                  </a:tcPr>
                </a:tc>
                <a:tc>
                  <a:txBody>
                    <a:bodyPr/>
                    <a:lstStyle/>
                    <a:p>
                      <a:pPr algn="just">
                        <a:lnSpc>
                          <a:spcPct val="150000"/>
                        </a:lnSpc>
                        <a:spcAft>
                          <a:spcPts val="0"/>
                        </a:spcAft>
                      </a:pPr>
                      <a:endParaRPr lang="ru-RU" sz="1200">
                        <a:latin typeface="Times New Roman"/>
                        <a:ea typeface="Times New Roman"/>
                      </a:endParaRPr>
                    </a:p>
                  </a:txBody>
                  <a:tcPr marL="0" marR="0" marT="0" marB="0">
                    <a:lnL>
                      <a:noFill/>
                    </a:lnL>
                    <a:lnR>
                      <a:noFill/>
                    </a:lnR>
                    <a:lnT>
                      <a:noFill/>
                    </a:lnT>
                    <a:lnB>
                      <a:noFill/>
                    </a:lnB>
                  </a:tcPr>
                </a:tc>
              </a:tr>
              <a:tr h="412753">
                <a:tc>
                  <a:txBody>
                    <a:bodyPr/>
                    <a:lstStyle/>
                    <a:p>
                      <a:pPr algn="just">
                        <a:lnSpc>
                          <a:spcPct val="150000"/>
                        </a:lnSpc>
                        <a:spcAft>
                          <a:spcPts val="0"/>
                        </a:spcAft>
                      </a:pPr>
                      <a:endParaRPr lang="ru-RU" sz="1600">
                        <a:solidFill>
                          <a:srgbClr val="C00000"/>
                        </a:solidFill>
                        <a:latin typeface="Times New Roman"/>
                        <a:ea typeface="Times New Roman"/>
                      </a:endParaRPr>
                    </a:p>
                  </a:txBody>
                  <a:tcPr marL="0" marR="0" marT="0" marB="0">
                    <a:lnL>
                      <a:noFill/>
                    </a:lnL>
                    <a:lnR>
                      <a:noFill/>
                    </a:lnR>
                    <a:lnT>
                      <a:noFill/>
                    </a:lnT>
                    <a:lnB>
                      <a:noFill/>
                    </a:lnB>
                  </a:tcPr>
                </a:tc>
                <a:tc>
                  <a:txBody>
                    <a:bodyPr/>
                    <a:lstStyle/>
                    <a:p>
                      <a:pPr algn="just">
                        <a:lnSpc>
                          <a:spcPct val="150000"/>
                        </a:lnSpc>
                        <a:spcAft>
                          <a:spcPts val="0"/>
                        </a:spcAft>
                      </a:pPr>
                      <a:r>
                        <a:rPr lang="ru-RU" sz="1800" b="1">
                          <a:solidFill>
                            <a:srgbClr val="C00000"/>
                          </a:solidFill>
                          <a:latin typeface="Times New Roman"/>
                          <a:ea typeface="Times New Roman"/>
                          <a:cs typeface="Times New Roman"/>
                        </a:rPr>
                        <a:t>clBlack</a:t>
                      </a:r>
                      <a:endParaRPr lang="ru-RU" sz="1600">
                        <a:solidFill>
                          <a:srgbClr val="C00000"/>
                        </a:solidFill>
                        <a:latin typeface="Times New Roman"/>
                        <a:ea typeface="Times New Roman"/>
                      </a:endParaRPr>
                    </a:p>
                  </a:txBody>
                  <a:tcPr marL="0" marR="0" marT="0" marB="0">
                    <a:lnL>
                      <a:noFill/>
                    </a:lnL>
                    <a:lnR>
                      <a:noFill/>
                    </a:lnR>
                    <a:lnT>
                      <a:noFill/>
                    </a:lnT>
                    <a:lnB>
                      <a:noFill/>
                    </a:lnB>
                  </a:tcPr>
                </a:tc>
                <a:tc>
                  <a:txBody>
                    <a:bodyPr/>
                    <a:lstStyle/>
                    <a:p>
                      <a:pPr algn="just">
                        <a:lnSpc>
                          <a:spcPct val="150000"/>
                        </a:lnSpc>
                        <a:spcAft>
                          <a:spcPts val="0"/>
                        </a:spcAft>
                      </a:pPr>
                      <a:r>
                        <a:rPr lang="ru-RU" sz="1800" b="1">
                          <a:solidFill>
                            <a:srgbClr val="C00000"/>
                          </a:solidFill>
                          <a:latin typeface="Times New Roman"/>
                          <a:ea typeface="Times New Roman"/>
                          <a:cs typeface="Times New Roman"/>
                        </a:rPr>
                        <a:t>Qora</a:t>
                      </a:r>
                      <a:endParaRPr lang="ru-RU" sz="1600">
                        <a:solidFill>
                          <a:srgbClr val="C00000"/>
                        </a:solidFill>
                        <a:latin typeface="Times New Roman"/>
                        <a:ea typeface="Times New Roman"/>
                      </a:endParaRPr>
                    </a:p>
                  </a:txBody>
                  <a:tcPr marL="0" marR="0" marT="0" marB="0">
                    <a:lnL>
                      <a:noFill/>
                    </a:lnL>
                    <a:lnR>
                      <a:noFill/>
                    </a:lnR>
                    <a:lnT>
                      <a:noFill/>
                    </a:lnT>
                    <a:lnB>
                      <a:noFill/>
                    </a:lnB>
                  </a:tcPr>
                </a:tc>
                <a:tc>
                  <a:txBody>
                    <a:bodyPr/>
                    <a:lstStyle/>
                    <a:p>
                      <a:pPr algn="just">
                        <a:lnSpc>
                          <a:spcPct val="150000"/>
                        </a:lnSpc>
                        <a:spcAft>
                          <a:spcPts val="0"/>
                        </a:spcAft>
                      </a:pPr>
                      <a:r>
                        <a:rPr lang="ru-RU" sz="1800" b="1">
                          <a:solidFill>
                            <a:srgbClr val="C00000"/>
                          </a:solidFill>
                          <a:latin typeface="Times New Roman"/>
                          <a:ea typeface="Times New Roman"/>
                          <a:cs typeface="Times New Roman"/>
                        </a:rPr>
                        <a:t>clSilver</a:t>
                      </a:r>
                      <a:endParaRPr lang="ru-RU" sz="1600">
                        <a:solidFill>
                          <a:srgbClr val="C00000"/>
                        </a:solidFill>
                        <a:latin typeface="Times New Roman"/>
                        <a:ea typeface="Times New Roman"/>
                      </a:endParaRPr>
                    </a:p>
                  </a:txBody>
                  <a:tcPr marL="0" marR="0" marT="0" marB="0">
                    <a:lnL>
                      <a:noFill/>
                    </a:lnL>
                    <a:lnR>
                      <a:noFill/>
                    </a:lnR>
                    <a:lnT>
                      <a:noFill/>
                    </a:lnT>
                    <a:lnB>
                      <a:noFill/>
                    </a:lnB>
                  </a:tcPr>
                </a:tc>
                <a:tc>
                  <a:txBody>
                    <a:bodyPr/>
                    <a:lstStyle/>
                    <a:p>
                      <a:pPr algn="just">
                        <a:lnSpc>
                          <a:spcPct val="150000"/>
                        </a:lnSpc>
                        <a:spcAft>
                          <a:spcPts val="0"/>
                        </a:spcAft>
                      </a:pPr>
                      <a:r>
                        <a:rPr lang="ru-RU" sz="1800" b="1" dirty="0" err="1">
                          <a:solidFill>
                            <a:srgbClr val="C00000"/>
                          </a:solidFill>
                          <a:latin typeface="Times New Roman"/>
                          <a:ea typeface="Times New Roman"/>
                          <a:cs typeface="Times New Roman"/>
                        </a:rPr>
                        <a:t>Serebristыy</a:t>
                      </a:r>
                      <a:endParaRPr lang="ru-RU" sz="1600" dirty="0">
                        <a:solidFill>
                          <a:srgbClr val="C00000"/>
                        </a:solidFill>
                        <a:latin typeface="Times New Roman"/>
                        <a:ea typeface="Times New Roman"/>
                      </a:endParaRPr>
                    </a:p>
                  </a:txBody>
                  <a:tcPr marL="0" marR="0" marT="0" marB="0">
                    <a:lnL>
                      <a:noFill/>
                    </a:lnL>
                    <a:lnR>
                      <a:noFill/>
                    </a:lnR>
                    <a:lnT>
                      <a:noFill/>
                    </a:lnT>
                    <a:lnB>
                      <a:noFill/>
                    </a:lnB>
                  </a:tcPr>
                </a:tc>
                <a:tc>
                  <a:txBody>
                    <a:bodyPr/>
                    <a:lstStyle/>
                    <a:p>
                      <a:pPr algn="just">
                        <a:lnSpc>
                          <a:spcPct val="150000"/>
                        </a:lnSpc>
                        <a:spcAft>
                          <a:spcPts val="0"/>
                        </a:spcAft>
                      </a:pPr>
                      <a:endParaRPr lang="ru-RU" sz="1200">
                        <a:latin typeface="Times New Roman"/>
                        <a:ea typeface="Times New Roman"/>
                      </a:endParaRPr>
                    </a:p>
                  </a:txBody>
                  <a:tcPr marL="0" marR="0" marT="0" marB="0">
                    <a:lnL>
                      <a:noFill/>
                    </a:lnL>
                    <a:lnR>
                      <a:noFill/>
                    </a:lnR>
                    <a:lnT>
                      <a:noFill/>
                    </a:lnT>
                    <a:lnB>
                      <a:noFill/>
                    </a:lnB>
                  </a:tcPr>
                </a:tc>
              </a:tr>
              <a:tr h="412753">
                <a:tc>
                  <a:txBody>
                    <a:bodyPr/>
                    <a:lstStyle/>
                    <a:p>
                      <a:pPr algn="just">
                        <a:lnSpc>
                          <a:spcPct val="150000"/>
                        </a:lnSpc>
                        <a:spcAft>
                          <a:spcPts val="0"/>
                        </a:spcAft>
                      </a:pPr>
                      <a:endParaRPr lang="ru-RU" sz="1600">
                        <a:solidFill>
                          <a:srgbClr val="C00000"/>
                        </a:solidFill>
                        <a:latin typeface="Times New Roman"/>
                        <a:ea typeface="Times New Roman"/>
                      </a:endParaRPr>
                    </a:p>
                  </a:txBody>
                  <a:tcPr marL="0" marR="0" marT="0" marB="0">
                    <a:lnL>
                      <a:noFill/>
                    </a:lnL>
                    <a:lnR>
                      <a:noFill/>
                    </a:lnR>
                    <a:lnT>
                      <a:noFill/>
                    </a:lnT>
                    <a:lnB>
                      <a:noFill/>
                    </a:lnB>
                  </a:tcPr>
                </a:tc>
                <a:tc>
                  <a:txBody>
                    <a:bodyPr/>
                    <a:lstStyle/>
                    <a:p>
                      <a:pPr algn="just">
                        <a:lnSpc>
                          <a:spcPct val="150000"/>
                        </a:lnSpc>
                        <a:spcAft>
                          <a:spcPts val="0"/>
                        </a:spcAft>
                      </a:pPr>
                      <a:r>
                        <a:rPr lang="ru-RU" sz="1800" b="1">
                          <a:solidFill>
                            <a:srgbClr val="C00000"/>
                          </a:solidFill>
                          <a:latin typeface="Times New Roman"/>
                          <a:ea typeface="Times New Roman"/>
                          <a:cs typeface="Times New Roman"/>
                        </a:rPr>
                        <a:t>clMaroon</a:t>
                      </a:r>
                      <a:endParaRPr lang="ru-RU" sz="1600">
                        <a:solidFill>
                          <a:srgbClr val="C00000"/>
                        </a:solidFill>
                        <a:latin typeface="Times New Roman"/>
                        <a:ea typeface="Times New Roman"/>
                      </a:endParaRPr>
                    </a:p>
                  </a:txBody>
                  <a:tcPr marL="0" marR="0" marT="0" marB="0">
                    <a:lnL>
                      <a:noFill/>
                    </a:lnL>
                    <a:lnR>
                      <a:noFill/>
                    </a:lnR>
                    <a:lnT>
                      <a:noFill/>
                    </a:lnT>
                    <a:lnB>
                      <a:noFill/>
                    </a:lnB>
                  </a:tcPr>
                </a:tc>
                <a:tc>
                  <a:txBody>
                    <a:bodyPr/>
                    <a:lstStyle/>
                    <a:p>
                      <a:pPr algn="just">
                        <a:lnSpc>
                          <a:spcPct val="150000"/>
                        </a:lnSpc>
                        <a:spcAft>
                          <a:spcPts val="0"/>
                        </a:spcAft>
                      </a:pPr>
                      <a:r>
                        <a:rPr lang="ru-RU" sz="1800" b="1">
                          <a:solidFill>
                            <a:srgbClr val="C00000"/>
                          </a:solidFill>
                          <a:latin typeface="Times New Roman"/>
                          <a:ea typeface="Times New Roman"/>
                          <a:cs typeface="Times New Roman"/>
                        </a:rPr>
                        <a:t>Kashtanovыy</a:t>
                      </a:r>
                      <a:endParaRPr lang="ru-RU" sz="1600">
                        <a:solidFill>
                          <a:srgbClr val="C00000"/>
                        </a:solidFill>
                        <a:latin typeface="Times New Roman"/>
                        <a:ea typeface="Times New Roman"/>
                      </a:endParaRPr>
                    </a:p>
                  </a:txBody>
                  <a:tcPr marL="0" marR="0" marT="0" marB="0">
                    <a:lnL>
                      <a:noFill/>
                    </a:lnL>
                    <a:lnR>
                      <a:noFill/>
                    </a:lnR>
                    <a:lnT>
                      <a:noFill/>
                    </a:lnT>
                    <a:lnB>
                      <a:noFill/>
                    </a:lnB>
                  </a:tcPr>
                </a:tc>
                <a:tc>
                  <a:txBody>
                    <a:bodyPr/>
                    <a:lstStyle/>
                    <a:p>
                      <a:pPr algn="just">
                        <a:lnSpc>
                          <a:spcPct val="150000"/>
                        </a:lnSpc>
                        <a:spcAft>
                          <a:spcPts val="0"/>
                        </a:spcAft>
                      </a:pPr>
                      <a:r>
                        <a:rPr lang="ru-RU" sz="1800" b="1">
                          <a:solidFill>
                            <a:srgbClr val="C00000"/>
                          </a:solidFill>
                          <a:latin typeface="Times New Roman"/>
                          <a:ea typeface="Times New Roman"/>
                          <a:cs typeface="Times New Roman"/>
                        </a:rPr>
                        <a:t>ClRed</a:t>
                      </a:r>
                      <a:endParaRPr lang="ru-RU" sz="1600">
                        <a:solidFill>
                          <a:srgbClr val="C00000"/>
                        </a:solidFill>
                        <a:latin typeface="Times New Roman"/>
                        <a:ea typeface="Times New Roman"/>
                      </a:endParaRPr>
                    </a:p>
                  </a:txBody>
                  <a:tcPr marL="0" marR="0" marT="0" marB="0">
                    <a:lnL>
                      <a:noFill/>
                    </a:lnL>
                    <a:lnR>
                      <a:noFill/>
                    </a:lnR>
                    <a:lnT>
                      <a:noFill/>
                    </a:lnT>
                    <a:lnB>
                      <a:noFill/>
                    </a:lnB>
                  </a:tcPr>
                </a:tc>
                <a:tc>
                  <a:txBody>
                    <a:bodyPr/>
                    <a:lstStyle/>
                    <a:p>
                      <a:pPr algn="just">
                        <a:lnSpc>
                          <a:spcPct val="150000"/>
                        </a:lnSpc>
                        <a:spcAft>
                          <a:spcPts val="0"/>
                        </a:spcAft>
                      </a:pPr>
                      <a:r>
                        <a:rPr lang="ru-RU" sz="1800" b="1" dirty="0" err="1">
                          <a:solidFill>
                            <a:srgbClr val="C00000"/>
                          </a:solidFill>
                          <a:latin typeface="Times New Roman"/>
                          <a:ea typeface="Times New Roman"/>
                          <a:cs typeface="Times New Roman"/>
                        </a:rPr>
                        <a:t>Qizil</a:t>
                      </a:r>
                      <a:endParaRPr lang="ru-RU" sz="1600" dirty="0">
                        <a:solidFill>
                          <a:srgbClr val="C00000"/>
                        </a:solidFill>
                        <a:latin typeface="Times New Roman"/>
                        <a:ea typeface="Times New Roman"/>
                      </a:endParaRPr>
                    </a:p>
                  </a:txBody>
                  <a:tcPr marL="0" marR="0" marT="0" marB="0">
                    <a:lnL>
                      <a:noFill/>
                    </a:lnL>
                    <a:lnR>
                      <a:noFill/>
                    </a:lnR>
                    <a:lnT>
                      <a:noFill/>
                    </a:lnT>
                    <a:lnB>
                      <a:noFill/>
                    </a:lnB>
                  </a:tcPr>
                </a:tc>
                <a:tc>
                  <a:txBody>
                    <a:bodyPr/>
                    <a:lstStyle/>
                    <a:p>
                      <a:pPr algn="just">
                        <a:lnSpc>
                          <a:spcPct val="150000"/>
                        </a:lnSpc>
                        <a:spcAft>
                          <a:spcPts val="0"/>
                        </a:spcAft>
                      </a:pPr>
                      <a:endParaRPr lang="ru-RU" sz="1200">
                        <a:latin typeface="Times New Roman"/>
                        <a:ea typeface="Times New Roman"/>
                      </a:endParaRPr>
                    </a:p>
                  </a:txBody>
                  <a:tcPr marL="0" marR="0" marT="0" marB="0">
                    <a:lnL>
                      <a:noFill/>
                    </a:lnL>
                    <a:lnR>
                      <a:noFill/>
                    </a:lnR>
                    <a:lnT>
                      <a:noFill/>
                    </a:lnT>
                    <a:lnB>
                      <a:noFill/>
                    </a:lnB>
                  </a:tcPr>
                </a:tc>
              </a:tr>
              <a:tr h="412753">
                <a:tc>
                  <a:txBody>
                    <a:bodyPr/>
                    <a:lstStyle/>
                    <a:p>
                      <a:pPr algn="just">
                        <a:lnSpc>
                          <a:spcPct val="150000"/>
                        </a:lnSpc>
                        <a:spcAft>
                          <a:spcPts val="0"/>
                        </a:spcAft>
                      </a:pPr>
                      <a:endParaRPr lang="ru-RU" sz="1600">
                        <a:solidFill>
                          <a:srgbClr val="C00000"/>
                        </a:solidFill>
                        <a:latin typeface="Times New Roman"/>
                        <a:ea typeface="Times New Roman"/>
                      </a:endParaRPr>
                    </a:p>
                  </a:txBody>
                  <a:tcPr marL="0" marR="0" marT="0" marB="0">
                    <a:lnL>
                      <a:noFill/>
                    </a:lnL>
                    <a:lnR>
                      <a:noFill/>
                    </a:lnR>
                    <a:lnT>
                      <a:noFill/>
                    </a:lnT>
                    <a:lnB>
                      <a:noFill/>
                    </a:lnB>
                  </a:tcPr>
                </a:tc>
                <a:tc>
                  <a:txBody>
                    <a:bodyPr/>
                    <a:lstStyle/>
                    <a:p>
                      <a:pPr algn="just">
                        <a:lnSpc>
                          <a:spcPct val="150000"/>
                        </a:lnSpc>
                        <a:spcAft>
                          <a:spcPts val="0"/>
                        </a:spcAft>
                      </a:pPr>
                      <a:r>
                        <a:rPr lang="ru-RU" sz="1800" b="1">
                          <a:solidFill>
                            <a:srgbClr val="C00000"/>
                          </a:solidFill>
                          <a:latin typeface="Times New Roman"/>
                          <a:ea typeface="Times New Roman"/>
                          <a:cs typeface="Times New Roman"/>
                        </a:rPr>
                        <a:t>clGreen</a:t>
                      </a:r>
                      <a:endParaRPr lang="ru-RU" sz="1600">
                        <a:solidFill>
                          <a:srgbClr val="C00000"/>
                        </a:solidFill>
                        <a:latin typeface="Times New Roman"/>
                        <a:ea typeface="Times New Roman"/>
                      </a:endParaRPr>
                    </a:p>
                  </a:txBody>
                  <a:tcPr marL="0" marR="0" marT="0" marB="0">
                    <a:lnL>
                      <a:noFill/>
                    </a:lnL>
                    <a:lnR>
                      <a:noFill/>
                    </a:lnR>
                    <a:lnT>
                      <a:noFill/>
                    </a:lnT>
                    <a:lnB>
                      <a:noFill/>
                    </a:lnB>
                  </a:tcPr>
                </a:tc>
                <a:tc>
                  <a:txBody>
                    <a:bodyPr/>
                    <a:lstStyle/>
                    <a:p>
                      <a:pPr algn="just">
                        <a:lnSpc>
                          <a:spcPct val="150000"/>
                        </a:lnSpc>
                        <a:spcAft>
                          <a:spcPts val="0"/>
                        </a:spcAft>
                      </a:pPr>
                      <a:r>
                        <a:rPr lang="ru-RU" sz="1800" b="1">
                          <a:solidFill>
                            <a:srgbClr val="C00000"/>
                          </a:solidFill>
                          <a:latin typeface="Times New Roman"/>
                          <a:ea typeface="Times New Roman"/>
                          <a:cs typeface="Times New Roman"/>
                        </a:rPr>
                        <a:t>YAshil</a:t>
                      </a:r>
                      <a:endParaRPr lang="ru-RU" sz="1600">
                        <a:solidFill>
                          <a:srgbClr val="C00000"/>
                        </a:solidFill>
                        <a:latin typeface="Times New Roman"/>
                        <a:ea typeface="Times New Roman"/>
                      </a:endParaRPr>
                    </a:p>
                  </a:txBody>
                  <a:tcPr marL="0" marR="0" marT="0" marB="0">
                    <a:lnL>
                      <a:noFill/>
                    </a:lnL>
                    <a:lnR>
                      <a:noFill/>
                    </a:lnR>
                    <a:lnT>
                      <a:noFill/>
                    </a:lnT>
                    <a:lnB>
                      <a:noFill/>
                    </a:lnB>
                  </a:tcPr>
                </a:tc>
                <a:tc>
                  <a:txBody>
                    <a:bodyPr/>
                    <a:lstStyle/>
                    <a:p>
                      <a:pPr algn="just">
                        <a:lnSpc>
                          <a:spcPct val="150000"/>
                        </a:lnSpc>
                        <a:spcAft>
                          <a:spcPts val="0"/>
                        </a:spcAft>
                      </a:pPr>
                      <a:r>
                        <a:rPr lang="ru-RU" sz="1800" b="1">
                          <a:solidFill>
                            <a:srgbClr val="C00000"/>
                          </a:solidFill>
                          <a:latin typeface="Times New Roman"/>
                          <a:ea typeface="Times New Roman"/>
                          <a:cs typeface="Times New Roman"/>
                        </a:rPr>
                        <a:t>clLime</a:t>
                      </a:r>
                      <a:endParaRPr lang="ru-RU" sz="1600">
                        <a:solidFill>
                          <a:srgbClr val="C00000"/>
                        </a:solidFill>
                        <a:latin typeface="Times New Roman"/>
                        <a:ea typeface="Times New Roman"/>
                      </a:endParaRPr>
                    </a:p>
                  </a:txBody>
                  <a:tcPr marL="0" marR="0" marT="0" marB="0">
                    <a:lnL>
                      <a:noFill/>
                    </a:lnL>
                    <a:lnR>
                      <a:noFill/>
                    </a:lnR>
                    <a:lnT>
                      <a:noFill/>
                    </a:lnT>
                    <a:lnB>
                      <a:noFill/>
                    </a:lnB>
                  </a:tcPr>
                </a:tc>
                <a:tc>
                  <a:txBody>
                    <a:bodyPr/>
                    <a:lstStyle/>
                    <a:p>
                      <a:pPr algn="just">
                        <a:lnSpc>
                          <a:spcPct val="150000"/>
                        </a:lnSpc>
                        <a:spcAft>
                          <a:spcPts val="0"/>
                        </a:spcAft>
                      </a:pPr>
                      <a:r>
                        <a:rPr lang="ru-RU" sz="1800" b="1" dirty="0" err="1">
                          <a:solidFill>
                            <a:srgbClr val="C00000"/>
                          </a:solidFill>
                          <a:latin typeface="Times New Roman"/>
                          <a:ea typeface="Times New Roman"/>
                          <a:cs typeface="Times New Roman"/>
                        </a:rPr>
                        <a:t>Salatnыy</a:t>
                      </a:r>
                      <a:endParaRPr lang="ru-RU" sz="1600" dirty="0">
                        <a:solidFill>
                          <a:srgbClr val="C00000"/>
                        </a:solidFill>
                        <a:latin typeface="Times New Roman"/>
                        <a:ea typeface="Times New Roman"/>
                      </a:endParaRPr>
                    </a:p>
                  </a:txBody>
                  <a:tcPr marL="0" marR="0" marT="0" marB="0">
                    <a:lnL>
                      <a:noFill/>
                    </a:lnL>
                    <a:lnR>
                      <a:noFill/>
                    </a:lnR>
                    <a:lnT>
                      <a:noFill/>
                    </a:lnT>
                    <a:lnB>
                      <a:noFill/>
                    </a:lnB>
                  </a:tcPr>
                </a:tc>
                <a:tc>
                  <a:txBody>
                    <a:bodyPr/>
                    <a:lstStyle/>
                    <a:p>
                      <a:pPr algn="just">
                        <a:lnSpc>
                          <a:spcPct val="150000"/>
                        </a:lnSpc>
                        <a:spcAft>
                          <a:spcPts val="0"/>
                        </a:spcAft>
                      </a:pPr>
                      <a:endParaRPr lang="ru-RU" sz="1200">
                        <a:latin typeface="Times New Roman"/>
                        <a:ea typeface="Times New Roman"/>
                      </a:endParaRPr>
                    </a:p>
                  </a:txBody>
                  <a:tcPr marL="0" marR="0" marT="0" marB="0">
                    <a:lnL>
                      <a:noFill/>
                    </a:lnL>
                    <a:lnR>
                      <a:noFill/>
                    </a:lnR>
                    <a:lnT>
                      <a:noFill/>
                    </a:lnT>
                    <a:lnB>
                      <a:noFill/>
                    </a:lnB>
                  </a:tcPr>
                </a:tc>
              </a:tr>
              <a:tr h="420690">
                <a:tc>
                  <a:txBody>
                    <a:bodyPr/>
                    <a:lstStyle/>
                    <a:p>
                      <a:pPr algn="just">
                        <a:lnSpc>
                          <a:spcPct val="150000"/>
                        </a:lnSpc>
                        <a:spcAft>
                          <a:spcPts val="0"/>
                        </a:spcAft>
                      </a:pPr>
                      <a:endParaRPr lang="ru-RU" sz="1600">
                        <a:solidFill>
                          <a:srgbClr val="C00000"/>
                        </a:solidFill>
                        <a:latin typeface="Times New Roman"/>
                        <a:ea typeface="Times New Roman"/>
                      </a:endParaRPr>
                    </a:p>
                  </a:txBody>
                  <a:tcPr marL="0" marR="0" marT="0" marB="0">
                    <a:lnL>
                      <a:noFill/>
                    </a:lnL>
                    <a:lnR>
                      <a:noFill/>
                    </a:lnR>
                    <a:lnT>
                      <a:noFill/>
                    </a:lnT>
                    <a:lnB>
                      <a:noFill/>
                    </a:lnB>
                  </a:tcPr>
                </a:tc>
                <a:tc>
                  <a:txBody>
                    <a:bodyPr/>
                    <a:lstStyle/>
                    <a:p>
                      <a:pPr algn="just">
                        <a:lnSpc>
                          <a:spcPct val="150000"/>
                        </a:lnSpc>
                        <a:spcAft>
                          <a:spcPts val="0"/>
                        </a:spcAft>
                      </a:pPr>
                      <a:r>
                        <a:rPr lang="ru-RU" sz="1800" b="1">
                          <a:solidFill>
                            <a:srgbClr val="C00000"/>
                          </a:solidFill>
                          <a:latin typeface="Times New Roman"/>
                          <a:ea typeface="Times New Roman"/>
                          <a:cs typeface="Times New Roman"/>
                        </a:rPr>
                        <a:t>clOlive</a:t>
                      </a:r>
                      <a:endParaRPr lang="ru-RU" sz="1600">
                        <a:solidFill>
                          <a:srgbClr val="C00000"/>
                        </a:solidFill>
                        <a:latin typeface="Times New Roman"/>
                        <a:ea typeface="Times New Roman"/>
                      </a:endParaRPr>
                    </a:p>
                  </a:txBody>
                  <a:tcPr marL="0" marR="0" marT="0" marB="0">
                    <a:lnL>
                      <a:noFill/>
                    </a:lnL>
                    <a:lnR>
                      <a:noFill/>
                    </a:lnR>
                    <a:lnT>
                      <a:noFill/>
                    </a:lnT>
                    <a:lnB>
                      <a:noFill/>
                    </a:lnB>
                  </a:tcPr>
                </a:tc>
                <a:tc>
                  <a:txBody>
                    <a:bodyPr/>
                    <a:lstStyle/>
                    <a:p>
                      <a:pPr algn="just">
                        <a:lnSpc>
                          <a:spcPct val="150000"/>
                        </a:lnSpc>
                        <a:spcAft>
                          <a:spcPts val="0"/>
                        </a:spcAft>
                      </a:pPr>
                      <a:r>
                        <a:rPr lang="ru-RU" sz="1800" b="1">
                          <a:solidFill>
                            <a:srgbClr val="C00000"/>
                          </a:solidFill>
                          <a:latin typeface="Times New Roman"/>
                          <a:ea typeface="Times New Roman"/>
                          <a:cs typeface="Times New Roman"/>
                        </a:rPr>
                        <a:t>Olivkovыy</a:t>
                      </a:r>
                      <a:endParaRPr lang="ru-RU" sz="1600">
                        <a:solidFill>
                          <a:srgbClr val="C00000"/>
                        </a:solidFill>
                        <a:latin typeface="Times New Roman"/>
                        <a:ea typeface="Times New Roman"/>
                      </a:endParaRPr>
                    </a:p>
                  </a:txBody>
                  <a:tcPr marL="0" marR="0" marT="0" marB="0">
                    <a:lnL>
                      <a:noFill/>
                    </a:lnL>
                    <a:lnR>
                      <a:noFill/>
                    </a:lnR>
                    <a:lnT>
                      <a:noFill/>
                    </a:lnT>
                    <a:lnB>
                      <a:noFill/>
                    </a:lnB>
                  </a:tcPr>
                </a:tc>
                <a:tc>
                  <a:txBody>
                    <a:bodyPr/>
                    <a:lstStyle/>
                    <a:p>
                      <a:pPr algn="just">
                        <a:lnSpc>
                          <a:spcPct val="150000"/>
                        </a:lnSpc>
                        <a:spcAft>
                          <a:spcPts val="0"/>
                        </a:spcAft>
                      </a:pPr>
                      <a:r>
                        <a:rPr lang="ru-RU" sz="1800" b="1">
                          <a:solidFill>
                            <a:srgbClr val="C00000"/>
                          </a:solidFill>
                          <a:latin typeface="Times New Roman"/>
                          <a:ea typeface="Times New Roman"/>
                          <a:cs typeface="Times New Roman"/>
                        </a:rPr>
                        <a:t>clBlue</a:t>
                      </a:r>
                      <a:endParaRPr lang="ru-RU" sz="1600">
                        <a:solidFill>
                          <a:srgbClr val="C00000"/>
                        </a:solidFill>
                        <a:latin typeface="Times New Roman"/>
                        <a:ea typeface="Times New Roman"/>
                      </a:endParaRPr>
                    </a:p>
                  </a:txBody>
                  <a:tcPr marL="0" marR="0" marT="0" marB="0">
                    <a:lnL>
                      <a:noFill/>
                    </a:lnL>
                    <a:lnR>
                      <a:noFill/>
                    </a:lnR>
                    <a:lnT>
                      <a:noFill/>
                    </a:lnT>
                    <a:lnB>
                      <a:noFill/>
                    </a:lnB>
                  </a:tcPr>
                </a:tc>
                <a:tc>
                  <a:txBody>
                    <a:bodyPr/>
                    <a:lstStyle/>
                    <a:p>
                      <a:pPr algn="just">
                        <a:lnSpc>
                          <a:spcPct val="150000"/>
                        </a:lnSpc>
                        <a:spcAft>
                          <a:spcPts val="0"/>
                        </a:spcAft>
                      </a:pPr>
                      <a:r>
                        <a:rPr lang="ru-RU" sz="1800" b="1" dirty="0" err="1">
                          <a:solidFill>
                            <a:srgbClr val="C00000"/>
                          </a:solidFill>
                          <a:latin typeface="Times New Roman"/>
                          <a:ea typeface="Times New Roman"/>
                          <a:cs typeface="Times New Roman"/>
                        </a:rPr>
                        <a:t>Ko’k</a:t>
                      </a:r>
                      <a:r>
                        <a:rPr lang="ru-RU" sz="1800" b="1" dirty="0">
                          <a:solidFill>
                            <a:srgbClr val="C00000"/>
                          </a:solidFill>
                          <a:latin typeface="Times New Roman"/>
                          <a:ea typeface="Times New Roman"/>
                          <a:cs typeface="Times New Roman"/>
                        </a:rPr>
                        <a:t> (</a:t>
                      </a:r>
                      <a:r>
                        <a:rPr lang="ru-RU" sz="1800" b="1" dirty="0" err="1">
                          <a:solidFill>
                            <a:srgbClr val="C00000"/>
                          </a:solidFill>
                          <a:latin typeface="Times New Roman"/>
                          <a:ea typeface="Times New Roman"/>
                          <a:cs typeface="Times New Roman"/>
                        </a:rPr>
                        <a:t>zangori</a:t>
                      </a:r>
                      <a:r>
                        <a:rPr lang="ru-RU" sz="1800" b="1" dirty="0">
                          <a:solidFill>
                            <a:srgbClr val="C00000"/>
                          </a:solidFill>
                          <a:latin typeface="Times New Roman"/>
                          <a:ea typeface="Times New Roman"/>
                          <a:cs typeface="Times New Roman"/>
                        </a:rPr>
                        <a:t>)</a:t>
                      </a:r>
                      <a:endParaRPr lang="ru-RU" sz="1600" dirty="0">
                        <a:solidFill>
                          <a:srgbClr val="C00000"/>
                        </a:solidFill>
                        <a:latin typeface="Times New Roman"/>
                        <a:ea typeface="Times New Roman"/>
                      </a:endParaRPr>
                    </a:p>
                  </a:txBody>
                  <a:tcPr marL="0" marR="0" marT="0" marB="0">
                    <a:lnL>
                      <a:noFill/>
                    </a:lnL>
                    <a:lnR>
                      <a:noFill/>
                    </a:lnR>
                    <a:lnT>
                      <a:noFill/>
                    </a:lnT>
                    <a:lnB>
                      <a:noFill/>
                    </a:lnB>
                  </a:tcPr>
                </a:tc>
                <a:tc>
                  <a:txBody>
                    <a:bodyPr/>
                    <a:lstStyle/>
                    <a:p>
                      <a:pPr algn="just">
                        <a:lnSpc>
                          <a:spcPct val="150000"/>
                        </a:lnSpc>
                        <a:spcAft>
                          <a:spcPts val="0"/>
                        </a:spcAft>
                      </a:pPr>
                      <a:endParaRPr lang="ru-RU" sz="1200">
                        <a:latin typeface="Times New Roman"/>
                        <a:ea typeface="Times New Roman"/>
                      </a:endParaRPr>
                    </a:p>
                  </a:txBody>
                  <a:tcPr marL="0" marR="0" marT="0" marB="0">
                    <a:lnL>
                      <a:noFill/>
                    </a:lnL>
                    <a:lnR>
                      <a:noFill/>
                    </a:lnR>
                    <a:lnT>
                      <a:noFill/>
                    </a:lnT>
                    <a:lnB>
                      <a:noFill/>
                    </a:lnB>
                  </a:tcPr>
                </a:tc>
              </a:tr>
              <a:tr h="412753">
                <a:tc>
                  <a:txBody>
                    <a:bodyPr/>
                    <a:lstStyle/>
                    <a:p>
                      <a:pPr algn="just">
                        <a:lnSpc>
                          <a:spcPct val="150000"/>
                        </a:lnSpc>
                        <a:spcAft>
                          <a:spcPts val="0"/>
                        </a:spcAft>
                      </a:pPr>
                      <a:endParaRPr lang="ru-RU" sz="1600">
                        <a:solidFill>
                          <a:srgbClr val="C00000"/>
                        </a:solidFill>
                        <a:latin typeface="Times New Roman"/>
                        <a:ea typeface="Times New Roman"/>
                      </a:endParaRPr>
                    </a:p>
                  </a:txBody>
                  <a:tcPr marL="0" marR="0" marT="0" marB="0">
                    <a:lnL>
                      <a:noFill/>
                    </a:lnL>
                    <a:lnR>
                      <a:noFill/>
                    </a:lnR>
                    <a:lnT>
                      <a:noFill/>
                    </a:lnT>
                    <a:lnB>
                      <a:noFill/>
                    </a:lnB>
                  </a:tcPr>
                </a:tc>
                <a:tc>
                  <a:txBody>
                    <a:bodyPr/>
                    <a:lstStyle/>
                    <a:p>
                      <a:pPr algn="just">
                        <a:lnSpc>
                          <a:spcPct val="150000"/>
                        </a:lnSpc>
                        <a:spcAft>
                          <a:spcPts val="0"/>
                        </a:spcAft>
                      </a:pPr>
                      <a:r>
                        <a:rPr lang="ru-RU" sz="1800" b="1">
                          <a:solidFill>
                            <a:srgbClr val="C00000"/>
                          </a:solidFill>
                          <a:latin typeface="Times New Roman"/>
                          <a:ea typeface="Times New Roman"/>
                          <a:cs typeface="Times New Roman"/>
                        </a:rPr>
                        <a:t>clNavy</a:t>
                      </a:r>
                      <a:endParaRPr lang="ru-RU" sz="1600">
                        <a:solidFill>
                          <a:srgbClr val="C00000"/>
                        </a:solidFill>
                        <a:latin typeface="Times New Roman"/>
                        <a:ea typeface="Times New Roman"/>
                      </a:endParaRPr>
                    </a:p>
                  </a:txBody>
                  <a:tcPr marL="0" marR="0" marT="0" marB="0">
                    <a:lnL>
                      <a:noFill/>
                    </a:lnL>
                    <a:lnR>
                      <a:noFill/>
                    </a:lnR>
                    <a:lnT>
                      <a:noFill/>
                    </a:lnT>
                    <a:lnB>
                      <a:noFill/>
                    </a:lnB>
                  </a:tcPr>
                </a:tc>
                <a:tc>
                  <a:txBody>
                    <a:bodyPr/>
                    <a:lstStyle/>
                    <a:p>
                      <a:pPr algn="just">
                        <a:lnSpc>
                          <a:spcPct val="150000"/>
                        </a:lnSpc>
                        <a:spcAft>
                          <a:spcPts val="0"/>
                        </a:spcAft>
                      </a:pPr>
                      <a:r>
                        <a:rPr lang="ru-RU" sz="1800" b="1">
                          <a:solidFill>
                            <a:srgbClr val="C00000"/>
                          </a:solidFill>
                          <a:latin typeface="Times New Roman"/>
                          <a:ea typeface="Times New Roman"/>
                          <a:cs typeface="Times New Roman"/>
                        </a:rPr>
                        <a:t>Tim-ko’k</a:t>
                      </a:r>
                      <a:endParaRPr lang="ru-RU" sz="1600">
                        <a:solidFill>
                          <a:srgbClr val="C00000"/>
                        </a:solidFill>
                        <a:latin typeface="Times New Roman"/>
                        <a:ea typeface="Times New Roman"/>
                      </a:endParaRPr>
                    </a:p>
                  </a:txBody>
                  <a:tcPr marL="0" marR="0" marT="0" marB="0">
                    <a:lnL>
                      <a:noFill/>
                    </a:lnL>
                    <a:lnR>
                      <a:noFill/>
                    </a:lnR>
                    <a:lnT>
                      <a:noFill/>
                    </a:lnT>
                    <a:lnB>
                      <a:noFill/>
                    </a:lnB>
                  </a:tcPr>
                </a:tc>
                <a:tc>
                  <a:txBody>
                    <a:bodyPr/>
                    <a:lstStyle/>
                    <a:p>
                      <a:pPr algn="just">
                        <a:lnSpc>
                          <a:spcPct val="150000"/>
                        </a:lnSpc>
                        <a:spcAft>
                          <a:spcPts val="0"/>
                        </a:spcAft>
                      </a:pPr>
                      <a:r>
                        <a:rPr lang="ru-RU" sz="1800" b="1">
                          <a:solidFill>
                            <a:srgbClr val="C00000"/>
                          </a:solidFill>
                          <a:latin typeface="Times New Roman"/>
                          <a:ea typeface="Times New Roman"/>
                          <a:cs typeface="Times New Roman"/>
                        </a:rPr>
                        <a:t>clFuchsia</a:t>
                      </a:r>
                      <a:endParaRPr lang="ru-RU" sz="1600">
                        <a:solidFill>
                          <a:srgbClr val="C00000"/>
                        </a:solidFill>
                        <a:latin typeface="Times New Roman"/>
                        <a:ea typeface="Times New Roman"/>
                      </a:endParaRPr>
                    </a:p>
                  </a:txBody>
                  <a:tcPr marL="0" marR="0" marT="0" marB="0">
                    <a:lnL>
                      <a:noFill/>
                    </a:lnL>
                    <a:lnR>
                      <a:noFill/>
                    </a:lnR>
                    <a:lnT>
                      <a:noFill/>
                    </a:lnT>
                    <a:lnB>
                      <a:noFill/>
                    </a:lnB>
                  </a:tcPr>
                </a:tc>
                <a:tc>
                  <a:txBody>
                    <a:bodyPr/>
                    <a:lstStyle/>
                    <a:p>
                      <a:pPr algn="just">
                        <a:lnSpc>
                          <a:spcPct val="150000"/>
                        </a:lnSpc>
                        <a:spcAft>
                          <a:spcPts val="0"/>
                        </a:spcAft>
                      </a:pPr>
                      <a:r>
                        <a:rPr lang="ru-RU" sz="1800" b="1" dirty="0" err="1">
                          <a:solidFill>
                            <a:srgbClr val="C00000"/>
                          </a:solidFill>
                          <a:latin typeface="Times New Roman"/>
                          <a:ea typeface="Times New Roman"/>
                          <a:cs typeface="Times New Roman"/>
                        </a:rPr>
                        <a:t>YArko-rozovыy</a:t>
                      </a:r>
                      <a:endParaRPr lang="ru-RU" sz="1600" dirty="0">
                        <a:solidFill>
                          <a:srgbClr val="C00000"/>
                        </a:solidFill>
                        <a:latin typeface="Times New Roman"/>
                        <a:ea typeface="Times New Roman"/>
                      </a:endParaRPr>
                    </a:p>
                  </a:txBody>
                  <a:tcPr marL="0" marR="0" marT="0" marB="0">
                    <a:lnL>
                      <a:noFill/>
                    </a:lnL>
                    <a:lnR>
                      <a:noFill/>
                    </a:lnR>
                    <a:lnT>
                      <a:noFill/>
                    </a:lnT>
                    <a:lnB>
                      <a:noFill/>
                    </a:lnB>
                  </a:tcPr>
                </a:tc>
                <a:tc>
                  <a:txBody>
                    <a:bodyPr/>
                    <a:lstStyle/>
                    <a:p>
                      <a:pPr algn="just">
                        <a:lnSpc>
                          <a:spcPct val="150000"/>
                        </a:lnSpc>
                        <a:spcAft>
                          <a:spcPts val="0"/>
                        </a:spcAft>
                      </a:pPr>
                      <a:endParaRPr lang="ru-RU" sz="1200">
                        <a:latin typeface="Times New Roman"/>
                        <a:ea typeface="Times New Roman"/>
                      </a:endParaRPr>
                    </a:p>
                  </a:txBody>
                  <a:tcPr marL="0" marR="0" marT="0" marB="0">
                    <a:lnL>
                      <a:noFill/>
                    </a:lnL>
                    <a:lnR>
                      <a:noFill/>
                    </a:lnR>
                    <a:lnT>
                      <a:noFill/>
                    </a:lnT>
                    <a:lnB>
                      <a:noFill/>
                    </a:lnB>
                  </a:tcPr>
                </a:tc>
              </a:tr>
              <a:tr h="412753">
                <a:tc>
                  <a:txBody>
                    <a:bodyPr/>
                    <a:lstStyle/>
                    <a:p>
                      <a:pPr algn="just">
                        <a:lnSpc>
                          <a:spcPct val="150000"/>
                        </a:lnSpc>
                        <a:spcAft>
                          <a:spcPts val="0"/>
                        </a:spcAft>
                      </a:pPr>
                      <a:endParaRPr lang="ru-RU" sz="1600">
                        <a:solidFill>
                          <a:srgbClr val="C00000"/>
                        </a:solidFill>
                        <a:latin typeface="Times New Roman"/>
                        <a:ea typeface="Times New Roman"/>
                      </a:endParaRPr>
                    </a:p>
                  </a:txBody>
                  <a:tcPr marL="0" marR="0" marT="0" marB="0">
                    <a:lnL>
                      <a:noFill/>
                    </a:lnL>
                    <a:lnR>
                      <a:noFill/>
                    </a:lnR>
                    <a:lnT>
                      <a:noFill/>
                    </a:lnT>
                    <a:lnB>
                      <a:noFill/>
                    </a:lnB>
                  </a:tcPr>
                </a:tc>
                <a:tc>
                  <a:txBody>
                    <a:bodyPr/>
                    <a:lstStyle/>
                    <a:p>
                      <a:pPr algn="just">
                        <a:lnSpc>
                          <a:spcPct val="150000"/>
                        </a:lnSpc>
                        <a:spcAft>
                          <a:spcPts val="0"/>
                        </a:spcAft>
                      </a:pPr>
                      <a:r>
                        <a:rPr lang="ru-RU" sz="1800" b="1">
                          <a:solidFill>
                            <a:srgbClr val="C00000"/>
                          </a:solidFill>
                          <a:latin typeface="Times New Roman"/>
                          <a:ea typeface="Times New Roman"/>
                          <a:cs typeface="Times New Roman"/>
                        </a:rPr>
                        <a:t>clPurple</a:t>
                      </a:r>
                      <a:endParaRPr lang="ru-RU" sz="1600">
                        <a:solidFill>
                          <a:srgbClr val="C00000"/>
                        </a:solidFill>
                        <a:latin typeface="Times New Roman"/>
                        <a:ea typeface="Times New Roman"/>
                      </a:endParaRPr>
                    </a:p>
                  </a:txBody>
                  <a:tcPr marL="0" marR="0" marT="0" marB="0">
                    <a:lnL>
                      <a:noFill/>
                    </a:lnL>
                    <a:lnR>
                      <a:noFill/>
                    </a:lnR>
                    <a:lnT>
                      <a:noFill/>
                    </a:lnT>
                    <a:lnB>
                      <a:noFill/>
                    </a:lnB>
                  </a:tcPr>
                </a:tc>
                <a:tc>
                  <a:txBody>
                    <a:bodyPr/>
                    <a:lstStyle/>
                    <a:p>
                      <a:pPr algn="just">
                        <a:lnSpc>
                          <a:spcPct val="150000"/>
                        </a:lnSpc>
                        <a:spcAft>
                          <a:spcPts val="0"/>
                        </a:spcAft>
                      </a:pPr>
                      <a:r>
                        <a:rPr lang="ru-RU" sz="1800" b="1">
                          <a:solidFill>
                            <a:srgbClr val="C00000"/>
                          </a:solidFill>
                          <a:latin typeface="Times New Roman"/>
                          <a:ea typeface="Times New Roman"/>
                          <a:cs typeface="Times New Roman"/>
                        </a:rPr>
                        <a:t>Rozovыy</a:t>
                      </a:r>
                      <a:endParaRPr lang="ru-RU" sz="1600">
                        <a:solidFill>
                          <a:srgbClr val="C00000"/>
                        </a:solidFill>
                        <a:latin typeface="Times New Roman"/>
                        <a:ea typeface="Times New Roman"/>
                      </a:endParaRPr>
                    </a:p>
                  </a:txBody>
                  <a:tcPr marL="0" marR="0" marT="0" marB="0">
                    <a:lnL>
                      <a:noFill/>
                    </a:lnL>
                    <a:lnR>
                      <a:noFill/>
                    </a:lnR>
                    <a:lnT>
                      <a:noFill/>
                    </a:lnT>
                    <a:lnB>
                      <a:noFill/>
                    </a:lnB>
                  </a:tcPr>
                </a:tc>
                <a:tc>
                  <a:txBody>
                    <a:bodyPr/>
                    <a:lstStyle/>
                    <a:p>
                      <a:pPr algn="just">
                        <a:lnSpc>
                          <a:spcPct val="150000"/>
                        </a:lnSpc>
                        <a:spcAft>
                          <a:spcPts val="0"/>
                        </a:spcAft>
                      </a:pPr>
                      <a:r>
                        <a:rPr lang="ru-RU" sz="1800" b="1">
                          <a:solidFill>
                            <a:srgbClr val="C00000"/>
                          </a:solidFill>
                          <a:latin typeface="Times New Roman"/>
                          <a:ea typeface="Times New Roman"/>
                          <a:cs typeface="Times New Roman"/>
                        </a:rPr>
                        <a:t>clAqua</a:t>
                      </a:r>
                      <a:endParaRPr lang="ru-RU" sz="1600">
                        <a:solidFill>
                          <a:srgbClr val="C00000"/>
                        </a:solidFill>
                        <a:latin typeface="Times New Roman"/>
                        <a:ea typeface="Times New Roman"/>
                      </a:endParaRPr>
                    </a:p>
                  </a:txBody>
                  <a:tcPr marL="0" marR="0" marT="0" marB="0">
                    <a:lnL>
                      <a:noFill/>
                    </a:lnL>
                    <a:lnR>
                      <a:noFill/>
                    </a:lnR>
                    <a:lnT>
                      <a:noFill/>
                    </a:lnT>
                    <a:lnB>
                      <a:noFill/>
                    </a:lnB>
                  </a:tcPr>
                </a:tc>
                <a:tc>
                  <a:txBody>
                    <a:bodyPr/>
                    <a:lstStyle/>
                    <a:p>
                      <a:pPr algn="just">
                        <a:lnSpc>
                          <a:spcPct val="150000"/>
                        </a:lnSpc>
                        <a:spcAft>
                          <a:spcPts val="0"/>
                        </a:spcAft>
                      </a:pPr>
                      <a:r>
                        <a:rPr lang="ru-RU" sz="1800" b="1" dirty="0" err="1">
                          <a:solidFill>
                            <a:srgbClr val="C00000"/>
                          </a:solidFill>
                          <a:latin typeface="Times New Roman"/>
                          <a:ea typeface="Times New Roman"/>
                          <a:cs typeface="Times New Roman"/>
                        </a:rPr>
                        <a:t>Biryuzovыy</a:t>
                      </a:r>
                      <a:endParaRPr lang="ru-RU" sz="1600" dirty="0">
                        <a:solidFill>
                          <a:srgbClr val="C00000"/>
                        </a:solidFill>
                        <a:latin typeface="Times New Roman"/>
                        <a:ea typeface="Times New Roman"/>
                      </a:endParaRPr>
                    </a:p>
                  </a:txBody>
                  <a:tcPr marL="0" marR="0" marT="0" marB="0">
                    <a:lnL>
                      <a:noFill/>
                    </a:lnL>
                    <a:lnR>
                      <a:noFill/>
                    </a:lnR>
                    <a:lnT>
                      <a:noFill/>
                    </a:lnT>
                    <a:lnB>
                      <a:noFill/>
                    </a:lnB>
                  </a:tcPr>
                </a:tc>
                <a:tc>
                  <a:txBody>
                    <a:bodyPr/>
                    <a:lstStyle/>
                    <a:p>
                      <a:pPr algn="just">
                        <a:lnSpc>
                          <a:spcPct val="150000"/>
                        </a:lnSpc>
                        <a:spcAft>
                          <a:spcPts val="0"/>
                        </a:spcAft>
                      </a:pPr>
                      <a:endParaRPr lang="ru-RU" sz="1200">
                        <a:latin typeface="Times New Roman"/>
                        <a:ea typeface="Times New Roman"/>
                      </a:endParaRPr>
                    </a:p>
                  </a:txBody>
                  <a:tcPr marL="0" marR="0" marT="0" marB="0">
                    <a:lnL>
                      <a:noFill/>
                    </a:lnL>
                    <a:lnR>
                      <a:noFill/>
                    </a:lnR>
                    <a:lnT>
                      <a:noFill/>
                    </a:lnT>
                    <a:lnB>
                      <a:noFill/>
                    </a:lnB>
                  </a:tcPr>
                </a:tc>
              </a:tr>
              <a:tr h="412753">
                <a:tc>
                  <a:txBody>
                    <a:bodyPr/>
                    <a:lstStyle/>
                    <a:p>
                      <a:pPr algn="just">
                        <a:lnSpc>
                          <a:spcPct val="150000"/>
                        </a:lnSpc>
                        <a:spcAft>
                          <a:spcPts val="0"/>
                        </a:spcAft>
                      </a:pPr>
                      <a:endParaRPr lang="ru-RU" sz="1600">
                        <a:solidFill>
                          <a:srgbClr val="C00000"/>
                        </a:solidFill>
                        <a:latin typeface="Times New Roman"/>
                        <a:ea typeface="Times New Roman"/>
                      </a:endParaRPr>
                    </a:p>
                  </a:txBody>
                  <a:tcPr marL="0" marR="0" marT="0" marB="0">
                    <a:lnL>
                      <a:noFill/>
                    </a:lnL>
                    <a:lnR>
                      <a:noFill/>
                    </a:lnR>
                    <a:lnT>
                      <a:noFill/>
                    </a:lnT>
                    <a:lnB>
                      <a:noFill/>
                    </a:lnB>
                  </a:tcPr>
                </a:tc>
                <a:tc>
                  <a:txBody>
                    <a:bodyPr/>
                    <a:lstStyle/>
                    <a:p>
                      <a:pPr algn="just">
                        <a:lnSpc>
                          <a:spcPct val="150000"/>
                        </a:lnSpc>
                        <a:spcAft>
                          <a:spcPts val="0"/>
                        </a:spcAft>
                      </a:pPr>
                      <a:r>
                        <a:rPr lang="ru-RU" sz="1800" b="1">
                          <a:solidFill>
                            <a:srgbClr val="C00000"/>
                          </a:solidFill>
                          <a:latin typeface="Times New Roman"/>
                          <a:ea typeface="Times New Roman"/>
                          <a:cs typeface="Times New Roman"/>
                        </a:rPr>
                        <a:t>clTeal</a:t>
                      </a:r>
                      <a:endParaRPr lang="ru-RU" sz="1600">
                        <a:solidFill>
                          <a:srgbClr val="C00000"/>
                        </a:solidFill>
                        <a:latin typeface="Times New Roman"/>
                        <a:ea typeface="Times New Roman"/>
                      </a:endParaRPr>
                    </a:p>
                  </a:txBody>
                  <a:tcPr marL="0" marR="0" marT="0" marB="0">
                    <a:lnL>
                      <a:noFill/>
                    </a:lnL>
                    <a:lnR>
                      <a:noFill/>
                    </a:lnR>
                    <a:lnT>
                      <a:noFill/>
                    </a:lnT>
                    <a:lnB>
                      <a:noFill/>
                    </a:lnB>
                  </a:tcPr>
                </a:tc>
                <a:tc>
                  <a:txBody>
                    <a:bodyPr/>
                    <a:lstStyle/>
                    <a:p>
                      <a:pPr algn="just">
                        <a:lnSpc>
                          <a:spcPct val="150000"/>
                        </a:lnSpc>
                        <a:spcAft>
                          <a:spcPts val="0"/>
                        </a:spcAft>
                      </a:pPr>
                      <a:r>
                        <a:rPr lang="ru-RU" sz="1800" b="1">
                          <a:solidFill>
                            <a:srgbClr val="C00000"/>
                          </a:solidFill>
                          <a:latin typeface="Times New Roman"/>
                          <a:ea typeface="Times New Roman"/>
                          <a:cs typeface="Times New Roman"/>
                        </a:rPr>
                        <a:t>Zeleno-goluboy</a:t>
                      </a:r>
                      <a:endParaRPr lang="ru-RU" sz="1600">
                        <a:solidFill>
                          <a:srgbClr val="C00000"/>
                        </a:solidFill>
                        <a:latin typeface="Times New Roman"/>
                        <a:ea typeface="Times New Roman"/>
                      </a:endParaRPr>
                    </a:p>
                  </a:txBody>
                  <a:tcPr marL="0" marR="0" marT="0" marB="0">
                    <a:lnL>
                      <a:noFill/>
                    </a:lnL>
                    <a:lnR>
                      <a:noFill/>
                    </a:lnR>
                    <a:lnT>
                      <a:noFill/>
                    </a:lnT>
                    <a:lnB>
                      <a:noFill/>
                    </a:lnB>
                  </a:tcPr>
                </a:tc>
                <a:tc>
                  <a:txBody>
                    <a:bodyPr/>
                    <a:lstStyle/>
                    <a:p>
                      <a:pPr algn="just">
                        <a:lnSpc>
                          <a:spcPct val="150000"/>
                        </a:lnSpc>
                        <a:spcAft>
                          <a:spcPts val="0"/>
                        </a:spcAft>
                      </a:pPr>
                      <a:r>
                        <a:rPr lang="ru-RU" sz="1800" b="1">
                          <a:solidFill>
                            <a:srgbClr val="C00000"/>
                          </a:solidFill>
                          <a:latin typeface="Times New Roman"/>
                          <a:ea typeface="Times New Roman"/>
                          <a:cs typeface="Times New Roman"/>
                        </a:rPr>
                        <a:t>clWhite</a:t>
                      </a:r>
                      <a:endParaRPr lang="ru-RU" sz="1600">
                        <a:solidFill>
                          <a:srgbClr val="C00000"/>
                        </a:solidFill>
                        <a:latin typeface="Times New Roman"/>
                        <a:ea typeface="Times New Roman"/>
                      </a:endParaRPr>
                    </a:p>
                  </a:txBody>
                  <a:tcPr marL="0" marR="0" marT="0" marB="0">
                    <a:lnL>
                      <a:noFill/>
                    </a:lnL>
                    <a:lnR>
                      <a:noFill/>
                    </a:lnR>
                    <a:lnT>
                      <a:noFill/>
                    </a:lnT>
                    <a:lnB>
                      <a:noFill/>
                    </a:lnB>
                  </a:tcPr>
                </a:tc>
                <a:tc>
                  <a:txBody>
                    <a:bodyPr/>
                    <a:lstStyle/>
                    <a:p>
                      <a:pPr algn="just">
                        <a:lnSpc>
                          <a:spcPct val="150000"/>
                        </a:lnSpc>
                        <a:spcAft>
                          <a:spcPts val="0"/>
                        </a:spcAft>
                      </a:pPr>
                      <a:r>
                        <a:rPr lang="ru-RU" sz="1800" b="1" dirty="0" err="1">
                          <a:solidFill>
                            <a:srgbClr val="C00000"/>
                          </a:solidFill>
                          <a:latin typeface="Times New Roman"/>
                          <a:ea typeface="Times New Roman"/>
                          <a:cs typeface="Times New Roman"/>
                        </a:rPr>
                        <a:t>Oq</a:t>
                      </a:r>
                      <a:endParaRPr lang="ru-RU" sz="1600" dirty="0">
                        <a:solidFill>
                          <a:srgbClr val="C00000"/>
                        </a:solidFill>
                        <a:latin typeface="Times New Roman"/>
                        <a:ea typeface="Times New Roman"/>
                      </a:endParaRPr>
                    </a:p>
                  </a:txBody>
                  <a:tcPr marL="0" marR="0" marT="0" marB="0">
                    <a:lnL>
                      <a:noFill/>
                    </a:lnL>
                    <a:lnR>
                      <a:noFill/>
                    </a:lnR>
                    <a:lnT>
                      <a:noFill/>
                    </a:lnT>
                    <a:lnB>
                      <a:noFill/>
                    </a:lnB>
                  </a:tcPr>
                </a:tc>
                <a:tc>
                  <a:txBody>
                    <a:bodyPr/>
                    <a:lstStyle/>
                    <a:p>
                      <a:pPr algn="just">
                        <a:lnSpc>
                          <a:spcPct val="150000"/>
                        </a:lnSpc>
                        <a:spcAft>
                          <a:spcPts val="0"/>
                        </a:spcAft>
                      </a:pPr>
                      <a:endParaRPr lang="ru-RU" sz="1200">
                        <a:latin typeface="Times New Roman"/>
                        <a:ea typeface="Times New Roman"/>
                      </a:endParaRPr>
                    </a:p>
                  </a:txBody>
                  <a:tcPr marL="0" marR="0" marT="0" marB="0">
                    <a:lnL>
                      <a:noFill/>
                    </a:lnL>
                    <a:lnR>
                      <a:noFill/>
                    </a:lnR>
                    <a:lnT>
                      <a:noFill/>
                    </a:lnT>
                    <a:lnB>
                      <a:noFill/>
                    </a:lnB>
                  </a:tcPr>
                </a:tc>
              </a:tr>
              <a:tr h="412753">
                <a:tc>
                  <a:txBody>
                    <a:bodyPr/>
                    <a:lstStyle/>
                    <a:p>
                      <a:pPr algn="just">
                        <a:lnSpc>
                          <a:spcPct val="150000"/>
                        </a:lnSpc>
                        <a:spcAft>
                          <a:spcPts val="0"/>
                        </a:spcAft>
                      </a:pPr>
                      <a:endParaRPr lang="ru-RU" sz="1600">
                        <a:solidFill>
                          <a:srgbClr val="C00000"/>
                        </a:solidFill>
                        <a:latin typeface="Times New Roman"/>
                        <a:ea typeface="Times New Roman"/>
                      </a:endParaRPr>
                    </a:p>
                  </a:txBody>
                  <a:tcPr marL="0" marR="0" marT="0" marB="0">
                    <a:lnL>
                      <a:noFill/>
                    </a:lnL>
                    <a:lnR>
                      <a:noFill/>
                    </a:lnR>
                    <a:lnT>
                      <a:noFill/>
                    </a:lnT>
                    <a:lnB>
                      <a:noFill/>
                    </a:lnB>
                  </a:tcPr>
                </a:tc>
                <a:tc>
                  <a:txBody>
                    <a:bodyPr/>
                    <a:lstStyle/>
                    <a:p>
                      <a:pPr algn="just">
                        <a:lnSpc>
                          <a:spcPct val="150000"/>
                        </a:lnSpc>
                        <a:spcAft>
                          <a:spcPts val="0"/>
                        </a:spcAft>
                      </a:pPr>
                      <a:r>
                        <a:rPr lang="ru-RU" sz="1800" b="1">
                          <a:solidFill>
                            <a:srgbClr val="C00000"/>
                          </a:solidFill>
                          <a:latin typeface="Times New Roman"/>
                          <a:ea typeface="Times New Roman"/>
                          <a:cs typeface="Times New Roman"/>
                        </a:rPr>
                        <a:t>clGray</a:t>
                      </a:r>
                      <a:endParaRPr lang="ru-RU" sz="1600">
                        <a:solidFill>
                          <a:srgbClr val="C00000"/>
                        </a:solidFill>
                        <a:latin typeface="Times New Roman"/>
                        <a:ea typeface="Times New Roman"/>
                      </a:endParaRPr>
                    </a:p>
                  </a:txBody>
                  <a:tcPr marL="0" marR="0" marT="0" marB="0">
                    <a:lnL>
                      <a:noFill/>
                    </a:lnL>
                    <a:lnR>
                      <a:noFill/>
                    </a:lnR>
                    <a:lnT>
                      <a:noFill/>
                    </a:lnT>
                    <a:lnB>
                      <a:noFill/>
                    </a:lnB>
                  </a:tcPr>
                </a:tc>
                <a:tc>
                  <a:txBody>
                    <a:bodyPr/>
                    <a:lstStyle/>
                    <a:p>
                      <a:pPr algn="just">
                        <a:lnSpc>
                          <a:spcPct val="150000"/>
                        </a:lnSpc>
                        <a:spcAft>
                          <a:spcPts val="0"/>
                        </a:spcAft>
                      </a:pPr>
                      <a:r>
                        <a:rPr lang="ru-RU" sz="1800" b="1" dirty="0" err="1">
                          <a:solidFill>
                            <a:srgbClr val="C00000"/>
                          </a:solidFill>
                          <a:latin typeface="Times New Roman"/>
                          <a:ea typeface="Times New Roman"/>
                          <a:cs typeface="Times New Roman"/>
                        </a:rPr>
                        <a:t>Kulrang</a:t>
                      </a:r>
                      <a:endParaRPr lang="ru-RU" sz="1600" dirty="0">
                        <a:solidFill>
                          <a:srgbClr val="C00000"/>
                        </a:solidFill>
                        <a:latin typeface="Times New Roman"/>
                        <a:ea typeface="Times New Roman"/>
                      </a:endParaRPr>
                    </a:p>
                  </a:txBody>
                  <a:tcPr marL="0" marR="0" marT="0" marB="0">
                    <a:lnL>
                      <a:noFill/>
                    </a:lnL>
                    <a:lnR>
                      <a:noFill/>
                    </a:lnR>
                    <a:lnT>
                      <a:noFill/>
                    </a:lnT>
                    <a:lnB>
                      <a:noFill/>
                    </a:lnB>
                  </a:tcPr>
                </a:tc>
                <a:tc>
                  <a:txBody>
                    <a:bodyPr/>
                    <a:lstStyle/>
                    <a:p>
                      <a:pPr algn="just">
                        <a:lnSpc>
                          <a:spcPct val="150000"/>
                        </a:lnSpc>
                        <a:spcAft>
                          <a:spcPts val="0"/>
                        </a:spcAft>
                      </a:pPr>
                      <a:endParaRPr lang="ru-RU" sz="1600" dirty="0">
                        <a:solidFill>
                          <a:srgbClr val="C00000"/>
                        </a:solidFill>
                        <a:latin typeface="Times New Roman"/>
                        <a:ea typeface="Times New Roman"/>
                      </a:endParaRPr>
                    </a:p>
                  </a:txBody>
                  <a:tcPr marL="0" marR="0" marT="0" marB="0">
                    <a:lnL>
                      <a:noFill/>
                    </a:lnL>
                    <a:lnR>
                      <a:noFill/>
                    </a:lnR>
                    <a:lnT>
                      <a:noFill/>
                    </a:lnT>
                    <a:lnB>
                      <a:noFill/>
                    </a:lnB>
                  </a:tcPr>
                </a:tc>
                <a:tc>
                  <a:txBody>
                    <a:bodyPr/>
                    <a:lstStyle/>
                    <a:p>
                      <a:pPr algn="just">
                        <a:lnSpc>
                          <a:spcPct val="150000"/>
                        </a:lnSpc>
                        <a:spcAft>
                          <a:spcPts val="0"/>
                        </a:spcAft>
                      </a:pPr>
                      <a:endParaRPr lang="ru-RU" sz="1600" dirty="0">
                        <a:solidFill>
                          <a:srgbClr val="C00000"/>
                        </a:solidFill>
                        <a:latin typeface="Times New Roman"/>
                        <a:ea typeface="Times New Roman"/>
                      </a:endParaRPr>
                    </a:p>
                  </a:txBody>
                  <a:tcPr marL="0" marR="0" marT="0" marB="0">
                    <a:lnL>
                      <a:noFill/>
                    </a:lnL>
                    <a:lnR>
                      <a:noFill/>
                    </a:lnR>
                    <a:lnT>
                      <a:noFill/>
                    </a:lnT>
                    <a:lnB>
                      <a:noFill/>
                    </a:lnB>
                  </a:tcPr>
                </a:tc>
                <a:tc>
                  <a:txBody>
                    <a:bodyPr/>
                    <a:lstStyle/>
                    <a:p>
                      <a:pPr algn="just">
                        <a:lnSpc>
                          <a:spcPct val="150000"/>
                        </a:lnSpc>
                        <a:spcAft>
                          <a:spcPts val="0"/>
                        </a:spcAft>
                      </a:pPr>
                      <a:endParaRPr lang="ru-RU" sz="1200" dirty="0">
                        <a:latin typeface="Times New Roman"/>
                        <a:ea typeface="Times New Roman"/>
                      </a:endParaRPr>
                    </a:p>
                  </a:txBody>
                  <a:tcPr marL="0" marR="0" marT="0" marB="0">
                    <a:lnL>
                      <a:noFill/>
                    </a:lnL>
                    <a:lnR>
                      <a:noFill/>
                    </a:lnR>
                    <a:lnT>
                      <a:noFill/>
                    </a:lnT>
                    <a:lnB>
                      <a:noFill/>
                    </a:lnB>
                  </a:tcPr>
                </a:tc>
              </a:tr>
            </a:tbl>
          </a:graphicData>
        </a:graphic>
      </p:graphicFrame>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229600" cy="1939094"/>
          </a:xfrm>
        </p:spPr>
        <p:txBody>
          <a:bodyPr>
            <a:normAutofit fontScale="90000"/>
          </a:bodyPr>
          <a:lstStyle/>
          <a:p>
            <a:r>
              <a:rPr lang="en-US" sz="2700" b="1" dirty="0" err="1" smtClean="0"/>
              <a:t>Chiziqqalinligi</a:t>
            </a:r>
            <a:r>
              <a:rPr lang="en-US" sz="2700" b="1" dirty="0" smtClean="0"/>
              <a:t> width </a:t>
            </a:r>
            <a:r>
              <a:rPr lang="en-US" sz="2700" b="1" dirty="0" err="1" smtClean="0"/>
              <a:t>xossasi</a:t>
            </a:r>
            <a:r>
              <a:rPr lang="en-US" sz="2700" dirty="0" smtClean="0"/>
              <a:t> </a:t>
            </a:r>
            <a:r>
              <a:rPr lang="en-US" sz="2700" b="1" dirty="0" err="1" smtClean="0"/>
              <a:t>orqali</a:t>
            </a:r>
            <a:r>
              <a:rPr lang="en-US" sz="2700" dirty="0" smtClean="0"/>
              <a:t> </a:t>
            </a:r>
            <a:r>
              <a:rPr lang="en-US" sz="2700" b="1" dirty="0" err="1" smtClean="0"/>
              <a:t>piksellarda</a:t>
            </a:r>
            <a:r>
              <a:rPr lang="en-US" sz="2700" dirty="0" smtClean="0"/>
              <a:t> </a:t>
            </a:r>
            <a:r>
              <a:rPr lang="en-US" sz="2700" b="1" dirty="0" err="1" smtClean="0"/>
              <a:t>beriladi</a:t>
            </a:r>
            <a:r>
              <a:rPr lang="en-US" sz="2700" b="1" dirty="0" smtClean="0"/>
              <a:t>. </a:t>
            </a:r>
            <a:r>
              <a:rPr lang="ru-RU" sz="2700" dirty="0" smtClean="0"/>
              <a:t/>
            </a:r>
            <a:br>
              <a:rPr lang="ru-RU" sz="2700" dirty="0" smtClean="0"/>
            </a:br>
            <a:r>
              <a:rPr lang="en-US" sz="2700" b="1" dirty="0" err="1" smtClean="0"/>
              <a:t>CHiziqturini</a:t>
            </a:r>
            <a:r>
              <a:rPr lang="en-US" sz="2700" b="1" dirty="0" smtClean="0"/>
              <a:t> style </a:t>
            </a:r>
            <a:r>
              <a:rPr lang="en-US" sz="2700" b="1" dirty="0" err="1" smtClean="0"/>
              <a:t>xossasibelgilaydi</a:t>
            </a:r>
            <a:r>
              <a:rPr lang="en-US" sz="2700" b="1" dirty="0" smtClean="0"/>
              <a:t>. </a:t>
            </a:r>
            <a:r>
              <a:rPr lang="en-US" sz="2700" b="1" dirty="0" err="1" smtClean="0"/>
              <a:t>Quyidagi</a:t>
            </a:r>
            <a:r>
              <a:rPr lang="en-US" sz="2700" dirty="0" smtClean="0"/>
              <a:t> </a:t>
            </a:r>
            <a:r>
              <a:rPr lang="en-US" sz="2700" b="1" dirty="0" err="1" smtClean="0"/>
              <a:t>jadvalda</a:t>
            </a:r>
            <a:r>
              <a:rPr lang="en-US" sz="2700" dirty="0" smtClean="0"/>
              <a:t> </a:t>
            </a:r>
            <a:r>
              <a:rPr lang="en-US" sz="2700" b="1" dirty="0" err="1" smtClean="0"/>
              <a:t>chiziqturini</a:t>
            </a:r>
            <a:r>
              <a:rPr lang="en-US" sz="2700" dirty="0" smtClean="0"/>
              <a:t> </a:t>
            </a:r>
            <a:r>
              <a:rPr lang="en-US" sz="2700" b="1" dirty="0" err="1" smtClean="0"/>
              <a:t>belgilovchi</a:t>
            </a:r>
            <a:r>
              <a:rPr lang="en-US" sz="2700" dirty="0" smtClean="0"/>
              <a:t> </a:t>
            </a:r>
            <a:r>
              <a:rPr lang="en-US" sz="2700" b="1" dirty="0" err="1" smtClean="0"/>
              <a:t>nomlangan</a:t>
            </a:r>
            <a:r>
              <a:rPr lang="en-US" sz="2700" dirty="0" smtClean="0"/>
              <a:t> </a:t>
            </a:r>
            <a:r>
              <a:rPr lang="en-US" sz="2700" b="1" dirty="0" err="1" smtClean="0"/>
              <a:t>konstantalar</a:t>
            </a:r>
            <a:r>
              <a:rPr lang="en-US" sz="2700" dirty="0" smtClean="0"/>
              <a:t> </a:t>
            </a:r>
            <a:r>
              <a:rPr lang="en-US" sz="2700" b="1" dirty="0" err="1" smtClean="0"/>
              <a:t>sanab</a:t>
            </a:r>
            <a:r>
              <a:rPr lang="en-US" sz="2700" dirty="0" smtClean="0"/>
              <a:t> </a:t>
            </a:r>
            <a:r>
              <a:rPr lang="en-US" sz="2700" b="1" dirty="0" err="1" smtClean="0"/>
              <a:t>o’tilgan</a:t>
            </a:r>
            <a:r>
              <a:rPr lang="en-US" sz="2700" b="1" dirty="0" smtClean="0"/>
              <a:t>.</a:t>
            </a:r>
            <a:r>
              <a:rPr lang="ru-RU" sz="2700" dirty="0" smtClean="0"/>
              <a:t/>
            </a:r>
            <a:br>
              <a:rPr lang="ru-RU" sz="2700" dirty="0" smtClean="0"/>
            </a:br>
            <a:r>
              <a:rPr lang="ru-RU" sz="2700" b="1" dirty="0" err="1" smtClean="0"/>
              <a:t>Style</a:t>
            </a:r>
            <a:r>
              <a:rPr lang="ru-RU" sz="2700" b="1" dirty="0" smtClean="0"/>
              <a:t> </a:t>
            </a:r>
            <a:r>
              <a:rPr lang="ru-RU" sz="2700" b="1" dirty="0" err="1" smtClean="0"/>
              <a:t>xossasi</a:t>
            </a:r>
            <a:r>
              <a:rPr lang="ru-RU" sz="2700" dirty="0" smtClean="0"/>
              <a:t> </a:t>
            </a:r>
            <a:r>
              <a:rPr lang="en-US" sz="2700" dirty="0" smtClean="0"/>
              <a:t>q</a:t>
            </a:r>
            <a:r>
              <a:rPr lang="ru-RU" sz="2700" b="1" dirty="0" err="1" smtClean="0"/>
              <a:t>iymatlari</a:t>
            </a:r>
            <a:r>
              <a:rPr lang="ru-RU" sz="2700" b="1" dirty="0" smtClean="0"/>
              <a:t>.</a:t>
            </a:r>
            <a:r>
              <a:rPr lang="ru-RU" sz="2400" dirty="0" smtClean="0"/>
              <a:t/>
            </a:r>
            <a:br>
              <a:rPr lang="ru-RU" sz="2400" dirty="0" smtClean="0"/>
            </a:br>
            <a:endParaRPr lang="ru-RU" sz="2400" dirty="0"/>
          </a:p>
        </p:txBody>
      </p:sp>
      <p:graphicFrame>
        <p:nvGraphicFramePr>
          <p:cNvPr id="4" name="Таблица 3"/>
          <p:cNvGraphicFramePr>
            <a:graphicFrameLocks noGrp="1"/>
          </p:cNvGraphicFramePr>
          <p:nvPr/>
        </p:nvGraphicFramePr>
        <p:xfrm>
          <a:off x="1000100" y="2643185"/>
          <a:ext cx="7072363" cy="3571898"/>
        </p:xfrm>
        <a:graphic>
          <a:graphicData uri="http://schemas.openxmlformats.org/drawingml/2006/table">
            <a:tbl>
              <a:tblPr/>
              <a:tblGrid>
                <a:gridCol w="103728"/>
                <a:gridCol w="1676793"/>
                <a:gridCol w="5188971"/>
                <a:gridCol w="102871"/>
              </a:tblGrid>
              <a:tr h="409873">
                <a:tc>
                  <a:txBody>
                    <a:bodyPr/>
                    <a:lstStyle/>
                    <a:p>
                      <a:pPr algn="just">
                        <a:lnSpc>
                          <a:spcPct val="150000"/>
                        </a:lnSpc>
                        <a:spcAft>
                          <a:spcPts val="0"/>
                        </a:spcAft>
                      </a:pPr>
                      <a:endParaRPr lang="ru-RU" sz="1600" dirty="0">
                        <a:solidFill>
                          <a:srgbClr val="C00000"/>
                        </a:solidFill>
                        <a:latin typeface="Times New Roman"/>
                        <a:ea typeface="Times New Roman"/>
                      </a:endParaRPr>
                    </a:p>
                  </a:txBody>
                  <a:tcPr marL="0" marR="0" marT="0" marB="0">
                    <a:lnL>
                      <a:noFill/>
                    </a:lnL>
                    <a:lnR>
                      <a:noFill/>
                    </a:lnR>
                    <a:lnT>
                      <a:noFill/>
                    </a:lnT>
                    <a:lnB>
                      <a:noFill/>
                    </a:lnB>
                  </a:tcPr>
                </a:tc>
                <a:tc>
                  <a:txBody>
                    <a:bodyPr/>
                    <a:lstStyle/>
                    <a:p>
                      <a:pPr algn="just">
                        <a:lnSpc>
                          <a:spcPct val="150000"/>
                        </a:lnSpc>
                        <a:spcAft>
                          <a:spcPts val="0"/>
                        </a:spcAft>
                      </a:pPr>
                      <a:r>
                        <a:rPr lang="ru-RU" sz="1800" b="1">
                          <a:solidFill>
                            <a:schemeClr val="accent1">
                              <a:lumMod val="60000"/>
                              <a:lumOff val="40000"/>
                            </a:schemeClr>
                          </a:solidFill>
                          <a:latin typeface="Times New Roman"/>
                          <a:ea typeface="Times New Roman"/>
                          <a:cs typeface="Times New Roman"/>
                        </a:rPr>
                        <a:t>Konstanta</a:t>
                      </a:r>
                      <a:endParaRPr lang="ru-RU" sz="1600">
                        <a:solidFill>
                          <a:schemeClr val="accent1">
                            <a:lumMod val="60000"/>
                            <a:lumOff val="40000"/>
                          </a:schemeClr>
                        </a:solidFill>
                        <a:latin typeface="Times New Roman"/>
                        <a:ea typeface="Times New Roman"/>
                      </a:endParaRPr>
                    </a:p>
                  </a:txBody>
                  <a:tcPr marL="0" marR="0" marT="0" marB="0">
                    <a:lnL>
                      <a:noFill/>
                    </a:lnL>
                    <a:lnR>
                      <a:noFill/>
                    </a:lnR>
                    <a:lnT>
                      <a:noFill/>
                    </a:lnT>
                    <a:lnB>
                      <a:noFill/>
                    </a:lnB>
                  </a:tcPr>
                </a:tc>
                <a:tc>
                  <a:txBody>
                    <a:bodyPr/>
                    <a:lstStyle/>
                    <a:p>
                      <a:pPr algn="just">
                        <a:lnSpc>
                          <a:spcPct val="150000"/>
                        </a:lnSpc>
                        <a:spcAft>
                          <a:spcPts val="0"/>
                        </a:spcAft>
                      </a:pPr>
                      <a:r>
                        <a:rPr lang="ru-RU" sz="1800" b="1" dirty="0" smtClean="0">
                          <a:solidFill>
                            <a:schemeClr val="accent1">
                              <a:lumMod val="60000"/>
                              <a:lumOff val="40000"/>
                            </a:schemeClr>
                          </a:solidFill>
                          <a:latin typeface="Times New Roman"/>
                          <a:ea typeface="Times New Roman"/>
                          <a:cs typeface="Times New Roman"/>
                        </a:rPr>
                        <a:t>C</a:t>
                      </a:r>
                      <a:r>
                        <a:rPr lang="en-US" sz="1800" b="1" dirty="0" smtClean="0">
                          <a:solidFill>
                            <a:schemeClr val="accent1">
                              <a:lumMod val="60000"/>
                              <a:lumOff val="40000"/>
                            </a:schemeClr>
                          </a:solidFill>
                          <a:latin typeface="Times New Roman"/>
                          <a:ea typeface="Times New Roman"/>
                          <a:cs typeface="Times New Roman"/>
                        </a:rPr>
                        <a:t>h</a:t>
                      </a:r>
                      <a:r>
                        <a:rPr lang="ru-RU" sz="1800" b="1" dirty="0" err="1" smtClean="0">
                          <a:solidFill>
                            <a:schemeClr val="accent1">
                              <a:lumMod val="60000"/>
                              <a:lumOff val="40000"/>
                            </a:schemeClr>
                          </a:solidFill>
                          <a:latin typeface="Times New Roman"/>
                          <a:ea typeface="Times New Roman"/>
                          <a:cs typeface="Times New Roman"/>
                        </a:rPr>
                        <a:t>iziq</a:t>
                      </a:r>
                      <a:r>
                        <a:rPr lang="en-US" sz="1800" b="1" dirty="0" smtClean="0">
                          <a:solidFill>
                            <a:schemeClr val="accent1">
                              <a:lumMod val="60000"/>
                              <a:lumOff val="40000"/>
                            </a:schemeClr>
                          </a:solidFill>
                          <a:latin typeface="Times New Roman"/>
                          <a:ea typeface="Times New Roman"/>
                          <a:cs typeface="Times New Roman"/>
                        </a:rPr>
                        <a:t>  </a:t>
                      </a:r>
                      <a:r>
                        <a:rPr lang="ru-RU" sz="1800" b="1" dirty="0" err="1" smtClean="0">
                          <a:solidFill>
                            <a:schemeClr val="accent1">
                              <a:lumMod val="60000"/>
                              <a:lumOff val="40000"/>
                            </a:schemeClr>
                          </a:solidFill>
                          <a:latin typeface="Times New Roman"/>
                          <a:ea typeface="Times New Roman"/>
                          <a:cs typeface="Times New Roman"/>
                        </a:rPr>
                        <a:t>ko’rinishi</a:t>
                      </a:r>
                      <a:endParaRPr lang="ru-RU" sz="1600" dirty="0">
                        <a:solidFill>
                          <a:schemeClr val="accent1">
                            <a:lumMod val="60000"/>
                            <a:lumOff val="40000"/>
                          </a:schemeClr>
                        </a:solidFill>
                        <a:latin typeface="Times New Roman"/>
                        <a:ea typeface="Times New Roman"/>
                      </a:endParaRPr>
                    </a:p>
                  </a:txBody>
                  <a:tcPr marL="0" marR="0" marT="0" marB="0">
                    <a:lnL>
                      <a:noFill/>
                    </a:lnL>
                    <a:lnR>
                      <a:noFill/>
                    </a:lnR>
                    <a:lnT>
                      <a:noFill/>
                    </a:lnT>
                    <a:lnB>
                      <a:noFill/>
                    </a:lnB>
                  </a:tcPr>
                </a:tc>
                <a:tc>
                  <a:txBody>
                    <a:bodyPr/>
                    <a:lstStyle/>
                    <a:p>
                      <a:pPr algn="just">
                        <a:lnSpc>
                          <a:spcPct val="150000"/>
                        </a:lnSpc>
                        <a:spcAft>
                          <a:spcPts val="0"/>
                        </a:spcAft>
                      </a:pPr>
                      <a:endParaRPr lang="ru-RU" sz="1200" dirty="0">
                        <a:latin typeface="Times New Roman"/>
                        <a:ea typeface="Times New Roman"/>
                      </a:endParaRPr>
                    </a:p>
                  </a:txBody>
                  <a:tcPr marL="0" marR="0" marT="0" marB="0">
                    <a:lnL>
                      <a:noFill/>
                    </a:lnL>
                    <a:lnR>
                      <a:noFill/>
                    </a:lnR>
                    <a:lnT>
                      <a:noFill/>
                    </a:lnT>
                    <a:lnB>
                      <a:noFill/>
                    </a:lnB>
                  </a:tcPr>
                </a:tc>
              </a:tr>
              <a:tr h="409873">
                <a:tc>
                  <a:txBody>
                    <a:bodyPr/>
                    <a:lstStyle/>
                    <a:p>
                      <a:pPr algn="just">
                        <a:lnSpc>
                          <a:spcPct val="150000"/>
                        </a:lnSpc>
                        <a:spcAft>
                          <a:spcPts val="0"/>
                        </a:spcAft>
                      </a:pPr>
                      <a:endParaRPr lang="ru-RU" sz="1600">
                        <a:solidFill>
                          <a:srgbClr val="C00000"/>
                        </a:solidFill>
                        <a:latin typeface="Times New Roman"/>
                        <a:ea typeface="Times New Roman"/>
                      </a:endParaRPr>
                    </a:p>
                  </a:txBody>
                  <a:tcPr marL="0" marR="0" marT="0" marB="0">
                    <a:lnL>
                      <a:noFill/>
                    </a:lnL>
                    <a:lnR>
                      <a:noFill/>
                    </a:lnR>
                    <a:lnT>
                      <a:noFill/>
                    </a:lnT>
                    <a:lnB>
                      <a:noFill/>
                    </a:lnB>
                  </a:tcPr>
                </a:tc>
                <a:tc>
                  <a:txBody>
                    <a:bodyPr/>
                    <a:lstStyle/>
                    <a:p>
                      <a:pPr algn="just">
                        <a:lnSpc>
                          <a:spcPct val="150000"/>
                        </a:lnSpc>
                        <a:spcAft>
                          <a:spcPts val="0"/>
                        </a:spcAft>
                      </a:pPr>
                      <a:r>
                        <a:rPr lang="ru-RU" sz="1800" b="1">
                          <a:solidFill>
                            <a:srgbClr val="C00000"/>
                          </a:solidFill>
                          <a:latin typeface="Times New Roman"/>
                          <a:ea typeface="Times New Roman"/>
                          <a:cs typeface="Times New Roman"/>
                        </a:rPr>
                        <a:t>psSolid</a:t>
                      </a:r>
                      <a:endParaRPr lang="ru-RU" sz="1600">
                        <a:solidFill>
                          <a:srgbClr val="C00000"/>
                        </a:solidFill>
                        <a:latin typeface="Times New Roman"/>
                        <a:ea typeface="Times New Roman"/>
                      </a:endParaRPr>
                    </a:p>
                  </a:txBody>
                  <a:tcPr marL="0" marR="0" marT="0" marB="0">
                    <a:lnL>
                      <a:noFill/>
                    </a:lnL>
                    <a:lnR>
                      <a:noFill/>
                    </a:lnR>
                    <a:lnT>
                      <a:noFill/>
                    </a:lnT>
                    <a:lnB>
                      <a:noFill/>
                    </a:lnB>
                  </a:tcPr>
                </a:tc>
                <a:tc>
                  <a:txBody>
                    <a:bodyPr/>
                    <a:lstStyle/>
                    <a:p>
                      <a:pPr algn="just">
                        <a:lnSpc>
                          <a:spcPct val="150000"/>
                        </a:lnSpc>
                        <a:spcAft>
                          <a:spcPts val="0"/>
                        </a:spcAft>
                      </a:pPr>
                      <a:r>
                        <a:rPr lang="ru-RU" sz="1800" b="1" dirty="0" err="1" smtClean="0">
                          <a:solidFill>
                            <a:srgbClr val="C00000"/>
                          </a:solidFill>
                          <a:latin typeface="Times New Roman"/>
                          <a:ea typeface="Times New Roman"/>
                          <a:cs typeface="Times New Roman"/>
                        </a:rPr>
                        <a:t>Uzluksiz</a:t>
                      </a:r>
                      <a:r>
                        <a:rPr lang="en-US" sz="1800" b="1" dirty="0" smtClean="0">
                          <a:solidFill>
                            <a:srgbClr val="C00000"/>
                          </a:solidFill>
                          <a:latin typeface="Times New Roman"/>
                          <a:ea typeface="Times New Roman"/>
                          <a:cs typeface="Times New Roman"/>
                        </a:rPr>
                        <a:t> </a:t>
                      </a:r>
                      <a:r>
                        <a:rPr lang="ru-RU" sz="1800" b="1" dirty="0" err="1" smtClean="0">
                          <a:solidFill>
                            <a:srgbClr val="C00000"/>
                          </a:solidFill>
                          <a:latin typeface="Times New Roman"/>
                          <a:ea typeface="Times New Roman"/>
                          <a:cs typeface="Times New Roman"/>
                        </a:rPr>
                        <a:t>chiziq</a:t>
                      </a:r>
                      <a:endParaRPr lang="ru-RU" sz="1600" dirty="0">
                        <a:solidFill>
                          <a:srgbClr val="C00000"/>
                        </a:solidFill>
                        <a:latin typeface="Times New Roman"/>
                        <a:ea typeface="Times New Roman"/>
                      </a:endParaRPr>
                    </a:p>
                  </a:txBody>
                  <a:tcPr marL="0" marR="0" marT="0" marB="0">
                    <a:lnL>
                      <a:noFill/>
                    </a:lnL>
                    <a:lnR>
                      <a:noFill/>
                    </a:lnR>
                    <a:lnT>
                      <a:noFill/>
                    </a:lnT>
                    <a:lnB>
                      <a:noFill/>
                    </a:lnB>
                  </a:tcPr>
                </a:tc>
                <a:tc>
                  <a:txBody>
                    <a:bodyPr/>
                    <a:lstStyle/>
                    <a:p>
                      <a:pPr algn="just">
                        <a:lnSpc>
                          <a:spcPct val="150000"/>
                        </a:lnSpc>
                        <a:spcAft>
                          <a:spcPts val="0"/>
                        </a:spcAft>
                      </a:pPr>
                      <a:endParaRPr lang="ru-RU" sz="1200">
                        <a:latin typeface="Times New Roman"/>
                        <a:ea typeface="Times New Roman"/>
                      </a:endParaRPr>
                    </a:p>
                  </a:txBody>
                  <a:tcPr marL="0" marR="0" marT="0" marB="0">
                    <a:lnL>
                      <a:noFill/>
                    </a:lnL>
                    <a:lnR>
                      <a:noFill/>
                    </a:lnR>
                    <a:lnT>
                      <a:noFill/>
                    </a:lnT>
                    <a:lnB>
                      <a:noFill/>
                    </a:lnB>
                  </a:tcPr>
                </a:tc>
              </a:tr>
              <a:tr h="409873">
                <a:tc>
                  <a:txBody>
                    <a:bodyPr/>
                    <a:lstStyle/>
                    <a:p>
                      <a:pPr algn="just">
                        <a:lnSpc>
                          <a:spcPct val="150000"/>
                        </a:lnSpc>
                        <a:spcAft>
                          <a:spcPts val="0"/>
                        </a:spcAft>
                      </a:pPr>
                      <a:endParaRPr lang="ru-RU" sz="1600">
                        <a:solidFill>
                          <a:srgbClr val="C00000"/>
                        </a:solidFill>
                        <a:latin typeface="Times New Roman"/>
                        <a:ea typeface="Times New Roman"/>
                      </a:endParaRPr>
                    </a:p>
                  </a:txBody>
                  <a:tcPr marL="0" marR="0" marT="0" marB="0">
                    <a:lnL>
                      <a:noFill/>
                    </a:lnL>
                    <a:lnR>
                      <a:noFill/>
                    </a:lnR>
                    <a:lnT>
                      <a:noFill/>
                    </a:lnT>
                    <a:lnB>
                      <a:noFill/>
                    </a:lnB>
                  </a:tcPr>
                </a:tc>
                <a:tc>
                  <a:txBody>
                    <a:bodyPr/>
                    <a:lstStyle/>
                    <a:p>
                      <a:pPr algn="just">
                        <a:lnSpc>
                          <a:spcPct val="150000"/>
                        </a:lnSpc>
                        <a:spcAft>
                          <a:spcPts val="0"/>
                        </a:spcAft>
                      </a:pPr>
                      <a:r>
                        <a:rPr lang="ru-RU" sz="1800" b="1">
                          <a:solidFill>
                            <a:srgbClr val="C00000"/>
                          </a:solidFill>
                          <a:latin typeface="Times New Roman"/>
                          <a:ea typeface="Times New Roman"/>
                          <a:cs typeface="Times New Roman"/>
                        </a:rPr>
                        <a:t>psDash</a:t>
                      </a:r>
                      <a:endParaRPr lang="ru-RU" sz="1600">
                        <a:solidFill>
                          <a:srgbClr val="C00000"/>
                        </a:solidFill>
                        <a:latin typeface="Times New Roman"/>
                        <a:ea typeface="Times New Roman"/>
                      </a:endParaRPr>
                    </a:p>
                  </a:txBody>
                  <a:tcPr marL="0" marR="0" marT="0" marB="0">
                    <a:lnL>
                      <a:noFill/>
                    </a:lnL>
                    <a:lnR>
                      <a:noFill/>
                    </a:lnR>
                    <a:lnT>
                      <a:noFill/>
                    </a:lnT>
                    <a:lnB>
                      <a:noFill/>
                    </a:lnB>
                  </a:tcPr>
                </a:tc>
                <a:tc>
                  <a:txBody>
                    <a:bodyPr/>
                    <a:lstStyle/>
                    <a:p>
                      <a:pPr algn="just">
                        <a:lnSpc>
                          <a:spcPct val="150000"/>
                        </a:lnSpc>
                        <a:spcAft>
                          <a:spcPts val="0"/>
                        </a:spcAft>
                      </a:pPr>
                      <a:r>
                        <a:rPr lang="ru-RU" sz="1800" b="1" dirty="0" err="1" smtClean="0">
                          <a:solidFill>
                            <a:srgbClr val="C00000"/>
                          </a:solidFill>
                          <a:latin typeface="Times New Roman"/>
                          <a:ea typeface="Times New Roman"/>
                          <a:cs typeface="Times New Roman"/>
                        </a:rPr>
                        <a:t>Punktir</a:t>
                      </a:r>
                      <a:r>
                        <a:rPr lang="en-US" sz="1800" b="1" dirty="0" smtClean="0">
                          <a:solidFill>
                            <a:srgbClr val="C00000"/>
                          </a:solidFill>
                          <a:latin typeface="Times New Roman"/>
                          <a:ea typeface="Times New Roman"/>
                          <a:cs typeface="Times New Roman"/>
                        </a:rPr>
                        <a:t> </a:t>
                      </a:r>
                      <a:r>
                        <a:rPr lang="ru-RU" sz="1800" b="1" dirty="0" err="1" smtClean="0">
                          <a:solidFill>
                            <a:srgbClr val="C00000"/>
                          </a:solidFill>
                          <a:latin typeface="Times New Roman"/>
                          <a:ea typeface="Times New Roman"/>
                          <a:cs typeface="Times New Roman"/>
                        </a:rPr>
                        <a:t>chiziq</a:t>
                      </a:r>
                      <a:r>
                        <a:rPr lang="ru-RU" sz="1800" b="1" dirty="0">
                          <a:solidFill>
                            <a:srgbClr val="C00000"/>
                          </a:solidFill>
                          <a:latin typeface="Times New Roman"/>
                          <a:ea typeface="Times New Roman"/>
                          <a:cs typeface="Times New Roman"/>
                        </a:rPr>
                        <a:t>, </a:t>
                      </a:r>
                      <a:r>
                        <a:rPr lang="ru-RU" sz="1800" b="1" dirty="0" err="1" smtClean="0">
                          <a:solidFill>
                            <a:srgbClr val="C00000"/>
                          </a:solidFill>
                          <a:latin typeface="Times New Roman"/>
                          <a:ea typeface="Times New Roman"/>
                          <a:cs typeface="Times New Roman"/>
                        </a:rPr>
                        <a:t>uzun</a:t>
                      </a:r>
                      <a:r>
                        <a:rPr lang="en-US" sz="1800" b="1" dirty="0" smtClean="0">
                          <a:solidFill>
                            <a:srgbClr val="C00000"/>
                          </a:solidFill>
                          <a:latin typeface="Times New Roman"/>
                          <a:ea typeface="Times New Roman"/>
                          <a:cs typeface="Times New Roman"/>
                        </a:rPr>
                        <a:t> </a:t>
                      </a:r>
                      <a:r>
                        <a:rPr lang="ru-RU" sz="1800" b="1" dirty="0" err="1" smtClean="0">
                          <a:solidFill>
                            <a:srgbClr val="C00000"/>
                          </a:solidFill>
                          <a:latin typeface="Times New Roman"/>
                          <a:ea typeface="Times New Roman"/>
                          <a:cs typeface="Times New Roman"/>
                        </a:rPr>
                        <a:t>shtrixlar</a:t>
                      </a:r>
                      <a:endParaRPr lang="ru-RU" sz="1600" dirty="0">
                        <a:solidFill>
                          <a:srgbClr val="C00000"/>
                        </a:solidFill>
                        <a:latin typeface="Times New Roman"/>
                        <a:ea typeface="Times New Roman"/>
                      </a:endParaRPr>
                    </a:p>
                  </a:txBody>
                  <a:tcPr marL="0" marR="0" marT="0" marB="0">
                    <a:lnL>
                      <a:noFill/>
                    </a:lnL>
                    <a:lnR>
                      <a:noFill/>
                    </a:lnR>
                    <a:lnT>
                      <a:noFill/>
                    </a:lnT>
                    <a:lnB>
                      <a:noFill/>
                    </a:lnB>
                  </a:tcPr>
                </a:tc>
                <a:tc>
                  <a:txBody>
                    <a:bodyPr/>
                    <a:lstStyle/>
                    <a:p>
                      <a:pPr algn="just">
                        <a:lnSpc>
                          <a:spcPct val="150000"/>
                        </a:lnSpc>
                        <a:spcAft>
                          <a:spcPts val="0"/>
                        </a:spcAft>
                      </a:pPr>
                      <a:endParaRPr lang="ru-RU" sz="1200">
                        <a:latin typeface="Times New Roman"/>
                        <a:ea typeface="Times New Roman"/>
                      </a:endParaRPr>
                    </a:p>
                  </a:txBody>
                  <a:tcPr marL="0" marR="0" marT="0" marB="0">
                    <a:lnL>
                      <a:noFill/>
                    </a:lnL>
                    <a:lnR>
                      <a:noFill/>
                    </a:lnR>
                    <a:lnT>
                      <a:noFill/>
                    </a:lnT>
                    <a:lnB>
                      <a:noFill/>
                    </a:lnB>
                  </a:tcPr>
                </a:tc>
              </a:tr>
              <a:tr h="409873">
                <a:tc>
                  <a:txBody>
                    <a:bodyPr/>
                    <a:lstStyle/>
                    <a:p>
                      <a:pPr algn="just">
                        <a:lnSpc>
                          <a:spcPct val="150000"/>
                        </a:lnSpc>
                        <a:spcAft>
                          <a:spcPts val="0"/>
                        </a:spcAft>
                      </a:pPr>
                      <a:endParaRPr lang="ru-RU" sz="1600">
                        <a:solidFill>
                          <a:srgbClr val="C00000"/>
                        </a:solidFill>
                        <a:latin typeface="Times New Roman"/>
                        <a:ea typeface="Times New Roman"/>
                      </a:endParaRPr>
                    </a:p>
                  </a:txBody>
                  <a:tcPr marL="0" marR="0" marT="0" marB="0">
                    <a:lnL>
                      <a:noFill/>
                    </a:lnL>
                    <a:lnR>
                      <a:noFill/>
                    </a:lnR>
                    <a:lnT>
                      <a:noFill/>
                    </a:lnT>
                    <a:lnB>
                      <a:noFill/>
                    </a:lnB>
                  </a:tcPr>
                </a:tc>
                <a:tc>
                  <a:txBody>
                    <a:bodyPr/>
                    <a:lstStyle/>
                    <a:p>
                      <a:pPr algn="just">
                        <a:lnSpc>
                          <a:spcPct val="150000"/>
                        </a:lnSpc>
                        <a:spcAft>
                          <a:spcPts val="0"/>
                        </a:spcAft>
                      </a:pPr>
                      <a:r>
                        <a:rPr lang="ru-RU" sz="1800" b="1">
                          <a:solidFill>
                            <a:srgbClr val="C00000"/>
                          </a:solidFill>
                          <a:latin typeface="Times New Roman"/>
                          <a:ea typeface="Times New Roman"/>
                          <a:cs typeface="Times New Roman"/>
                        </a:rPr>
                        <a:t>psDot</a:t>
                      </a:r>
                      <a:endParaRPr lang="ru-RU" sz="1600">
                        <a:solidFill>
                          <a:srgbClr val="C00000"/>
                        </a:solidFill>
                        <a:latin typeface="Times New Roman"/>
                        <a:ea typeface="Times New Roman"/>
                      </a:endParaRPr>
                    </a:p>
                  </a:txBody>
                  <a:tcPr marL="0" marR="0" marT="0" marB="0">
                    <a:lnL>
                      <a:noFill/>
                    </a:lnL>
                    <a:lnR>
                      <a:noFill/>
                    </a:lnR>
                    <a:lnT>
                      <a:noFill/>
                    </a:lnT>
                    <a:lnB>
                      <a:noFill/>
                    </a:lnB>
                  </a:tcPr>
                </a:tc>
                <a:tc>
                  <a:txBody>
                    <a:bodyPr/>
                    <a:lstStyle/>
                    <a:p>
                      <a:pPr algn="just">
                        <a:lnSpc>
                          <a:spcPct val="150000"/>
                        </a:lnSpc>
                        <a:spcAft>
                          <a:spcPts val="0"/>
                        </a:spcAft>
                      </a:pPr>
                      <a:r>
                        <a:rPr lang="ru-RU" sz="1800" b="1" dirty="0" err="1" smtClean="0">
                          <a:solidFill>
                            <a:srgbClr val="C00000"/>
                          </a:solidFill>
                          <a:latin typeface="Times New Roman"/>
                          <a:ea typeface="Times New Roman"/>
                          <a:cs typeface="Times New Roman"/>
                        </a:rPr>
                        <a:t>Punktir</a:t>
                      </a:r>
                      <a:r>
                        <a:rPr lang="en-US" sz="1800" b="1" dirty="0" smtClean="0">
                          <a:solidFill>
                            <a:srgbClr val="C00000"/>
                          </a:solidFill>
                          <a:latin typeface="Times New Roman"/>
                          <a:ea typeface="Times New Roman"/>
                          <a:cs typeface="Times New Roman"/>
                        </a:rPr>
                        <a:t> </a:t>
                      </a:r>
                      <a:r>
                        <a:rPr lang="ru-RU" sz="1800" b="1" dirty="0" err="1" smtClean="0">
                          <a:solidFill>
                            <a:srgbClr val="C00000"/>
                          </a:solidFill>
                          <a:latin typeface="Times New Roman"/>
                          <a:ea typeface="Times New Roman"/>
                          <a:cs typeface="Times New Roman"/>
                        </a:rPr>
                        <a:t>hiziq</a:t>
                      </a:r>
                      <a:r>
                        <a:rPr lang="ru-RU" sz="1800" b="1" dirty="0">
                          <a:solidFill>
                            <a:srgbClr val="C00000"/>
                          </a:solidFill>
                          <a:latin typeface="Times New Roman"/>
                          <a:ea typeface="Times New Roman"/>
                          <a:cs typeface="Times New Roman"/>
                        </a:rPr>
                        <a:t>, </a:t>
                      </a:r>
                      <a:r>
                        <a:rPr lang="ru-RU" sz="1800" b="1" dirty="0" err="1" smtClean="0">
                          <a:solidFill>
                            <a:srgbClr val="C00000"/>
                          </a:solidFill>
                          <a:latin typeface="Times New Roman"/>
                          <a:ea typeface="Times New Roman"/>
                          <a:cs typeface="Times New Roman"/>
                        </a:rPr>
                        <a:t>qisqa</a:t>
                      </a:r>
                      <a:r>
                        <a:rPr lang="en-US" sz="1800" b="1" dirty="0" smtClean="0">
                          <a:solidFill>
                            <a:srgbClr val="C00000"/>
                          </a:solidFill>
                          <a:latin typeface="Times New Roman"/>
                          <a:ea typeface="Times New Roman"/>
                          <a:cs typeface="Times New Roman"/>
                        </a:rPr>
                        <a:t> </a:t>
                      </a:r>
                      <a:r>
                        <a:rPr lang="ru-RU" sz="1800" b="1" dirty="0" err="1" smtClean="0">
                          <a:solidFill>
                            <a:srgbClr val="C00000"/>
                          </a:solidFill>
                          <a:latin typeface="Times New Roman"/>
                          <a:ea typeface="Times New Roman"/>
                          <a:cs typeface="Times New Roman"/>
                        </a:rPr>
                        <a:t>shtrixlar</a:t>
                      </a:r>
                      <a:endParaRPr lang="ru-RU" sz="1600" dirty="0">
                        <a:solidFill>
                          <a:srgbClr val="C00000"/>
                        </a:solidFill>
                        <a:latin typeface="Times New Roman"/>
                        <a:ea typeface="Times New Roman"/>
                      </a:endParaRPr>
                    </a:p>
                  </a:txBody>
                  <a:tcPr marL="0" marR="0" marT="0" marB="0">
                    <a:lnL>
                      <a:noFill/>
                    </a:lnL>
                    <a:lnR>
                      <a:noFill/>
                    </a:lnR>
                    <a:lnT>
                      <a:noFill/>
                    </a:lnT>
                    <a:lnB>
                      <a:noFill/>
                    </a:lnB>
                  </a:tcPr>
                </a:tc>
                <a:tc>
                  <a:txBody>
                    <a:bodyPr/>
                    <a:lstStyle/>
                    <a:p>
                      <a:pPr algn="just">
                        <a:lnSpc>
                          <a:spcPct val="150000"/>
                        </a:lnSpc>
                        <a:spcAft>
                          <a:spcPts val="0"/>
                        </a:spcAft>
                      </a:pPr>
                      <a:endParaRPr lang="ru-RU" sz="1200">
                        <a:latin typeface="Times New Roman"/>
                        <a:ea typeface="Times New Roman"/>
                      </a:endParaRPr>
                    </a:p>
                  </a:txBody>
                  <a:tcPr marL="0" marR="0" marT="0" marB="0">
                    <a:lnL>
                      <a:noFill/>
                    </a:lnL>
                    <a:lnR>
                      <a:noFill/>
                    </a:lnR>
                    <a:lnT>
                      <a:noFill/>
                    </a:lnT>
                    <a:lnB>
                      <a:noFill/>
                    </a:lnB>
                  </a:tcPr>
                </a:tc>
              </a:tr>
              <a:tr h="409873">
                <a:tc>
                  <a:txBody>
                    <a:bodyPr/>
                    <a:lstStyle/>
                    <a:p>
                      <a:pPr algn="just">
                        <a:lnSpc>
                          <a:spcPct val="150000"/>
                        </a:lnSpc>
                        <a:spcAft>
                          <a:spcPts val="0"/>
                        </a:spcAft>
                      </a:pPr>
                      <a:endParaRPr lang="ru-RU" sz="1600">
                        <a:solidFill>
                          <a:srgbClr val="C00000"/>
                        </a:solidFill>
                        <a:latin typeface="Times New Roman"/>
                        <a:ea typeface="Times New Roman"/>
                      </a:endParaRPr>
                    </a:p>
                  </a:txBody>
                  <a:tcPr marL="0" marR="0" marT="0" marB="0">
                    <a:lnL>
                      <a:noFill/>
                    </a:lnL>
                    <a:lnR>
                      <a:noFill/>
                    </a:lnR>
                    <a:lnT>
                      <a:noFill/>
                    </a:lnT>
                    <a:lnB>
                      <a:noFill/>
                    </a:lnB>
                  </a:tcPr>
                </a:tc>
                <a:tc>
                  <a:txBody>
                    <a:bodyPr/>
                    <a:lstStyle/>
                    <a:p>
                      <a:pPr algn="just">
                        <a:lnSpc>
                          <a:spcPct val="150000"/>
                        </a:lnSpc>
                        <a:spcAft>
                          <a:spcPts val="0"/>
                        </a:spcAft>
                      </a:pPr>
                      <a:r>
                        <a:rPr lang="ru-RU" sz="1800" b="1">
                          <a:solidFill>
                            <a:srgbClr val="C00000"/>
                          </a:solidFill>
                          <a:latin typeface="Times New Roman"/>
                          <a:ea typeface="Times New Roman"/>
                          <a:cs typeface="Times New Roman"/>
                        </a:rPr>
                        <a:t>psDashDot</a:t>
                      </a:r>
                      <a:endParaRPr lang="ru-RU" sz="1600">
                        <a:solidFill>
                          <a:srgbClr val="C00000"/>
                        </a:solidFill>
                        <a:latin typeface="Times New Roman"/>
                        <a:ea typeface="Times New Roman"/>
                      </a:endParaRPr>
                    </a:p>
                  </a:txBody>
                  <a:tcPr marL="0" marR="0" marT="0" marB="0">
                    <a:lnL>
                      <a:noFill/>
                    </a:lnL>
                    <a:lnR>
                      <a:noFill/>
                    </a:lnR>
                    <a:lnT>
                      <a:noFill/>
                    </a:lnT>
                    <a:lnB>
                      <a:noFill/>
                    </a:lnB>
                  </a:tcPr>
                </a:tc>
                <a:tc>
                  <a:txBody>
                    <a:bodyPr/>
                    <a:lstStyle/>
                    <a:p>
                      <a:pPr algn="just">
                        <a:lnSpc>
                          <a:spcPct val="150000"/>
                        </a:lnSpc>
                        <a:spcAft>
                          <a:spcPts val="0"/>
                        </a:spcAft>
                      </a:pPr>
                      <a:r>
                        <a:rPr lang="ru-RU" sz="1800" b="1" dirty="0" err="1">
                          <a:solidFill>
                            <a:srgbClr val="C00000"/>
                          </a:solidFill>
                          <a:latin typeface="Times New Roman"/>
                          <a:ea typeface="Times New Roman"/>
                          <a:cs typeface="Times New Roman"/>
                        </a:rPr>
                        <a:t>Punktirchiziq</a:t>
                      </a:r>
                      <a:r>
                        <a:rPr lang="ru-RU" sz="1800" b="1" dirty="0">
                          <a:solidFill>
                            <a:srgbClr val="C00000"/>
                          </a:solidFill>
                          <a:latin typeface="Times New Roman"/>
                          <a:ea typeface="Times New Roman"/>
                          <a:cs typeface="Times New Roman"/>
                        </a:rPr>
                        <a:t>, </a:t>
                      </a:r>
                      <a:r>
                        <a:rPr lang="ru-RU" sz="1800" b="1" dirty="0" err="1" smtClean="0">
                          <a:solidFill>
                            <a:srgbClr val="C00000"/>
                          </a:solidFill>
                          <a:latin typeface="Times New Roman"/>
                          <a:ea typeface="Times New Roman"/>
                          <a:cs typeface="Times New Roman"/>
                        </a:rPr>
                        <a:t>uzun</a:t>
                      </a:r>
                      <a:r>
                        <a:rPr lang="en-US" sz="1800" b="1" dirty="0" smtClean="0">
                          <a:solidFill>
                            <a:srgbClr val="C00000"/>
                          </a:solidFill>
                          <a:latin typeface="Times New Roman"/>
                          <a:ea typeface="Times New Roman"/>
                          <a:cs typeface="Times New Roman"/>
                        </a:rPr>
                        <a:t> </a:t>
                      </a:r>
                      <a:r>
                        <a:rPr lang="ru-RU" sz="1800" b="1" dirty="0" err="1" smtClean="0">
                          <a:solidFill>
                            <a:srgbClr val="C00000"/>
                          </a:solidFill>
                          <a:latin typeface="Times New Roman"/>
                          <a:ea typeface="Times New Roman"/>
                          <a:cs typeface="Times New Roman"/>
                        </a:rPr>
                        <a:t>va</a:t>
                      </a:r>
                      <a:r>
                        <a:rPr lang="en-US" sz="1800" b="1" dirty="0" smtClean="0">
                          <a:solidFill>
                            <a:srgbClr val="C00000"/>
                          </a:solidFill>
                          <a:latin typeface="Times New Roman"/>
                          <a:ea typeface="Times New Roman"/>
                          <a:cs typeface="Times New Roman"/>
                        </a:rPr>
                        <a:t> </a:t>
                      </a:r>
                      <a:r>
                        <a:rPr lang="ru-RU" sz="1800" b="1" dirty="0" err="1" smtClean="0">
                          <a:solidFill>
                            <a:srgbClr val="C00000"/>
                          </a:solidFill>
                          <a:latin typeface="Times New Roman"/>
                          <a:ea typeface="Times New Roman"/>
                          <a:cs typeface="Times New Roman"/>
                        </a:rPr>
                        <a:t>qisqa</a:t>
                      </a:r>
                      <a:r>
                        <a:rPr lang="en-US" sz="1800" b="1" dirty="0" smtClean="0">
                          <a:solidFill>
                            <a:srgbClr val="C00000"/>
                          </a:solidFill>
                          <a:latin typeface="Times New Roman"/>
                          <a:ea typeface="Times New Roman"/>
                          <a:cs typeface="Times New Roman"/>
                        </a:rPr>
                        <a:t> </a:t>
                      </a:r>
                      <a:r>
                        <a:rPr lang="ru-RU" sz="1800" b="1" dirty="0" err="1" smtClean="0">
                          <a:solidFill>
                            <a:srgbClr val="C00000"/>
                          </a:solidFill>
                          <a:latin typeface="Times New Roman"/>
                          <a:ea typeface="Times New Roman"/>
                          <a:cs typeface="Times New Roman"/>
                        </a:rPr>
                        <a:t>shtrixlar</a:t>
                      </a:r>
                      <a:r>
                        <a:rPr lang="en-US" sz="1800" b="1" dirty="0" smtClean="0">
                          <a:solidFill>
                            <a:srgbClr val="C00000"/>
                          </a:solidFill>
                          <a:latin typeface="Times New Roman"/>
                          <a:ea typeface="Times New Roman"/>
                          <a:cs typeface="Times New Roman"/>
                        </a:rPr>
                        <a:t> </a:t>
                      </a:r>
                      <a:r>
                        <a:rPr lang="ru-RU" sz="1800" b="1" dirty="0" err="1" smtClean="0">
                          <a:solidFill>
                            <a:srgbClr val="C00000"/>
                          </a:solidFill>
                          <a:latin typeface="Times New Roman"/>
                          <a:ea typeface="Times New Roman"/>
                          <a:cs typeface="Times New Roman"/>
                        </a:rPr>
                        <a:t>ketmaketligi</a:t>
                      </a:r>
                      <a:endParaRPr lang="ru-RU" sz="1600" dirty="0">
                        <a:solidFill>
                          <a:srgbClr val="C00000"/>
                        </a:solidFill>
                        <a:latin typeface="Times New Roman"/>
                        <a:ea typeface="Times New Roman"/>
                      </a:endParaRPr>
                    </a:p>
                  </a:txBody>
                  <a:tcPr marL="0" marR="0" marT="0" marB="0">
                    <a:lnL>
                      <a:noFill/>
                    </a:lnL>
                    <a:lnR>
                      <a:noFill/>
                    </a:lnR>
                    <a:lnT>
                      <a:noFill/>
                    </a:lnT>
                    <a:lnB>
                      <a:noFill/>
                    </a:lnB>
                  </a:tcPr>
                </a:tc>
                <a:tc>
                  <a:txBody>
                    <a:bodyPr/>
                    <a:lstStyle/>
                    <a:p>
                      <a:pPr algn="just">
                        <a:lnSpc>
                          <a:spcPct val="150000"/>
                        </a:lnSpc>
                        <a:spcAft>
                          <a:spcPts val="0"/>
                        </a:spcAft>
                      </a:pPr>
                      <a:endParaRPr lang="ru-RU" sz="1200">
                        <a:latin typeface="Times New Roman"/>
                        <a:ea typeface="Times New Roman"/>
                      </a:endParaRPr>
                    </a:p>
                  </a:txBody>
                  <a:tcPr marL="0" marR="0" marT="0" marB="0">
                    <a:lnL>
                      <a:noFill/>
                    </a:lnL>
                    <a:lnR>
                      <a:noFill/>
                    </a:lnR>
                    <a:lnT>
                      <a:noFill/>
                    </a:lnT>
                    <a:lnB>
                      <a:noFill/>
                    </a:lnB>
                  </a:tcPr>
                </a:tc>
              </a:tr>
              <a:tr h="997993">
                <a:tc>
                  <a:txBody>
                    <a:bodyPr/>
                    <a:lstStyle/>
                    <a:p>
                      <a:pPr algn="just">
                        <a:lnSpc>
                          <a:spcPct val="150000"/>
                        </a:lnSpc>
                        <a:spcAft>
                          <a:spcPts val="0"/>
                        </a:spcAft>
                      </a:pPr>
                      <a:endParaRPr lang="ru-RU" sz="1600">
                        <a:solidFill>
                          <a:srgbClr val="C00000"/>
                        </a:solidFill>
                        <a:latin typeface="Times New Roman"/>
                        <a:ea typeface="Times New Roman"/>
                      </a:endParaRPr>
                    </a:p>
                  </a:txBody>
                  <a:tcPr marL="0" marR="0" marT="0" marB="0">
                    <a:lnL>
                      <a:noFill/>
                    </a:lnL>
                    <a:lnR>
                      <a:noFill/>
                    </a:lnR>
                    <a:lnT>
                      <a:noFill/>
                    </a:lnT>
                    <a:lnB>
                      <a:noFill/>
                    </a:lnB>
                  </a:tcPr>
                </a:tc>
                <a:tc>
                  <a:txBody>
                    <a:bodyPr/>
                    <a:lstStyle/>
                    <a:p>
                      <a:pPr algn="just">
                        <a:lnSpc>
                          <a:spcPct val="150000"/>
                        </a:lnSpc>
                        <a:spcAft>
                          <a:spcPts val="0"/>
                        </a:spcAft>
                      </a:pPr>
                      <a:r>
                        <a:rPr lang="ru-RU" sz="1800" b="1">
                          <a:solidFill>
                            <a:srgbClr val="C00000"/>
                          </a:solidFill>
                          <a:latin typeface="Times New Roman"/>
                          <a:ea typeface="Times New Roman"/>
                          <a:cs typeface="Times New Roman"/>
                        </a:rPr>
                        <a:t>psDashDotDot</a:t>
                      </a:r>
                      <a:endParaRPr lang="ru-RU" sz="1600">
                        <a:solidFill>
                          <a:srgbClr val="C00000"/>
                        </a:solidFill>
                        <a:latin typeface="Times New Roman"/>
                        <a:ea typeface="Times New Roman"/>
                      </a:endParaRPr>
                    </a:p>
                  </a:txBody>
                  <a:tcPr marL="0" marR="0" marT="0" marB="0">
                    <a:lnL>
                      <a:noFill/>
                    </a:lnL>
                    <a:lnR>
                      <a:noFill/>
                    </a:lnR>
                    <a:lnT>
                      <a:noFill/>
                    </a:lnT>
                    <a:lnB>
                      <a:noFill/>
                    </a:lnB>
                  </a:tcPr>
                </a:tc>
                <a:tc>
                  <a:txBody>
                    <a:bodyPr/>
                    <a:lstStyle/>
                    <a:p>
                      <a:pPr algn="just">
                        <a:lnSpc>
                          <a:spcPct val="150000"/>
                        </a:lnSpc>
                        <a:spcAft>
                          <a:spcPts val="0"/>
                        </a:spcAft>
                      </a:pPr>
                      <a:r>
                        <a:rPr lang="ru-RU" sz="1800" b="1" dirty="0" err="1">
                          <a:solidFill>
                            <a:srgbClr val="C00000"/>
                          </a:solidFill>
                          <a:latin typeface="Times New Roman"/>
                          <a:ea typeface="Times New Roman"/>
                          <a:cs typeface="Times New Roman"/>
                        </a:rPr>
                        <a:t>Punktirchiziq</a:t>
                      </a:r>
                      <a:r>
                        <a:rPr lang="ru-RU" sz="1800" b="1" dirty="0">
                          <a:solidFill>
                            <a:srgbClr val="C00000"/>
                          </a:solidFill>
                          <a:latin typeface="Times New Roman"/>
                          <a:ea typeface="Times New Roman"/>
                          <a:cs typeface="Times New Roman"/>
                        </a:rPr>
                        <a:t>, </a:t>
                      </a:r>
                      <a:r>
                        <a:rPr lang="ru-RU" sz="1800" b="1" dirty="0" err="1" smtClean="0">
                          <a:solidFill>
                            <a:srgbClr val="C00000"/>
                          </a:solidFill>
                          <a:latin typeface="Times New Roman"/>
                          <a:ea typeface="Times New Roman"/>
                          <a:cs typeface="Times New Roman"/>
                        </a:rPr>
                        <a:t>bitta</a:t>
                      </a:r>
                      <a:r>
                        <a:rPr lang="en-US" sz="1800" b="1" dirty="0" smtClean="0">
                          <a:solidFill>
                            <a:srgbClr val="C00000"/>
                          </a:solidFill>
                          <a:latin typeface="Times New Roman"/>
                          <a:ea typeface="Times New Roman"/>
                          <a:cs typeface="Times New Roman"/>
                        </a:rPr>
                        <a:t> </a:t>
                      </a:r>
                      <a:r>
                        <a:rPr lang="ru-RU" sz="1800" b="1" dirty="0" err="1" smtClean="0">
                          <a:solidFill>
                            <a:srgbClr val="C00000"/>
                          </a:solidFill>
                          <a:latin typeface="Times New Roman"/>
                          <a:ea typeface="Times New Roman"/>
                          <a:cs typeface="Times New Roman"/>
                        </a:rPr>
                        <a:t>uzun</a:t>
                      </a:r>
                      <a:r>
                        <a:rPr lang="en-US" sz="1800" b="1" dirty="0" smtClean="0">
                          <a:solidFill>
                            <a:srgbClr val="C00000"/>
                          </a:solidFill>
                          <a:latin typeface="Times New Roman"/>
                          <a:ea typeface="Times New Roman"/>
                          <a:cs typeface="Times New Roman"/>
                        </a:rPr>
                        <a:t> </a:t>
                      </a:r>
                      <a:r>
                        <a:rPr lang="ru-RU" sz="1800" b="1" dirty="0" err="1" smtClean="0">
                          <a:solidFill>
                            <a:srgbClr val="C00000"/>
                          </a:solidFill>
                          <a:latin typeface="Times New Roman"/>
                          <a:ea typeface="Times New Roman"/>
                          <a:cs typeface="Times New Roman"/>
                        </a:rPr>
                        <a:t>va</a:t>
                      </a:r>
                      <a:r>
                        <a:rPr lang="en-US" sz="1800" b="1" dirty="0" smtClean="0">
                          <a:solidFill>
                            <a:srgbClr val="C00000"/>
                          </a:solidFill>
                          <a:latin typeface="Times New Roman"/>
                          <a:ea typeface="Times New Roman"/>
                          <a:cs typeface="Times New Roman"/>
                        </a:rPr>
                        <a:t> </a:t>
                      </a:r>
                      <a:r>
                        <a:rPr lang="ru-RU" sz="1800" b="1" dirty="0" err="1" smtClean="0">
                          <a:solidFill>
                            <a:srgbClr val="C00000"/>
                          </a:solidFill>
                          <a:latin typeface="Times New Roman"/>
                          <a:ea typeface="Times New Roman"/>
                          <a:cs typeface="Times New Roman"/>
                        </a:rPr>
                        <a:t>ikkita</a:t>
                      </a:r>
                      <a:r>
                        <a:rPr lang="en-US" sz="1800" b="1" dirty="0" smtClean="0">
                          <a:solidFill>
                            <a:srgbClr val="C00000"/>
                          </a:solidFill>
                          <a:latin typeface="Times New Roman"/>
                          <a:ea typeface="Times New Roman"/>
                          <a:cs typeface="Times New Roman"/>
                        </a:rPr>
                        <a:t> </a:t>
                      </a:r>
                      <a:r>
                        <a:rPr lang="ru-RU" sz="1800" b="1" dirty="0" err="1" smtClean="0">
                          <a:solidFill>
                            <a:srgbClr val="C00000"/>
                          </a:solidFill>
                          <a:latin typeface="Times New Roman"/>
                          <a:ea typeface="Times New Roman"/>
                          <a:cs typeface="Times New Roman"/>
                        </a:rPr>
                        <a:t>qisqa</a:t>
                      </a:r>
                      <a:r>
                        <a:rPr lang="en-US" sz="1800" b="1" dirty="0" smtClean="0">
                          <a:solidFill>
                            <a:srgbClr val="C00000"/>
                          </a:solidFill>
                          <a:latin typeface="Times New Roman"/>
                          <a:ea typeface="Times New Roman"/>
                          <a:cs typeface="Times New Roman"/>
                        </a:rPr>
                        <a:t> </a:t>
                      </a:r>
                      <a:r>
                        <a:rPr lang="ru-RU" sz="1800" b="1" dirty="0" err="1" smtClean="0">
                          <a:solidFill>
                            <a:srgbClr val="C00000"/>
                          </a:solidFill>
                          <a:latin typeface="Times New Roman"/>
                          <a:ea typeface="Times New Roman"/>
                          <a:cs typeface="Times New Roman"/>
                        </a:rPr>
                        <a:t>shtrixlar</a:t>
                      </a:r>
                      <a:r>
                        <a:rPr lang="en-US" sz="1800" b="1" dirty="0" smtClean="0">
                          <a:solidFill>
                            <a:srgbClr val="C00000"/>
                          </a:solidFill>
                          <a:latin typeface="Times New Roman"/>
                          <a:ea typeface="Times New Roman"/>
                          <a:cs typeface="Times New Roman"/>
                        </a:rPr>
                        <a:t> </a:t>
                      </a:r>
                      <a:r>
                        <a:rPr lang="ru-RU" sz="1800" b="1" dirty="0" err="1" smtClean="0">
                          <a:solidFill>
                            <a:srgbClr val="C00000"/>
                          </a:solidFill>
                          <a:latin typeface="Times New Roman"/>
                          <a:ea typeface="Times New Roman"/>
                          <a:cs typeface="Times New Roman"/>
                        </a:rPr>
                        <a:t>ketma</a:t>
                      </a:r>
                      <a:r>
                        <a:rPr lang="en-US" sz="1800" b="1" dirty="0" smtClean="0">
                          <a:solidFill>
                            <a:srgbClr val="C00000"/>
                          </a:solidFill>
                          <a:latin typeface="Times New Roman"/>
                          <a:ea typeface="Times New Roman"/>
                          <a:cs typeface="Times New Roman"/>
                        </a:rPr>
                        <a:t> </a:t>
                      </a:r>
                      <a:r>
                        <a:rPr lang="ru-RU" sz="1800" b="1" dirty="0" err="1" smtClean="0">
                          <a:solidFill>
                            <a:srgbClr val="C00000"/>
                          </a:solidFill>
                          <a:latin typeface="Times New Roman"/>
                          <a:ea typeface="Times New Roman"/>
                          <a:cs typeface="Times New Roman"/>
                        </a:rPr>
                        <a:t>ketligi</a:t>
                      </a:r>
                      <a:endParaRPr lang="ru-RU" sz="1600" dirty="0">
                        <a:solidFill>
                          <a:srgbClr val="C00000"/>
                        </a:solidFill>
                        <a:latin typeface="Times New Roman"/>
                        <a:ea typeface="Times New Roman"/>
                      </a:endParaRPr>
                    </a:p>
                  </a:txBody>
                  <a:tcPr marL="0" marR="0" marT="0" marB="0">
                    <a:lnL>
                      <a:noFill/>
                    </a:lnL>
                    <a:lnR>
                      <a:noFill/>
                    </a:lnR>
                    <a:lnT>
                      <a:noFill/>
                    </a:lnT>
                    <a:lnB>
                      <a:noFill/>
                    </a:lnB>
                  </a:tcPr>
                </a:tc>
                <a:tc>
                  <a:txBody>
                    <a:bodyPr/>
                    <a:lstStyle/>
                    <a:p>
                      <a:pPr algn="just">
                        <a:lnSpc>
                          <a:spcPct val="150000"/>
                        </a:lnSpc>
                        <a:spcAft>
                          <a:spcPts val="0"/>
                        </a:spcAft>
                      </a:pPr>
                      <a:endParaRPr lang="ru-RU" sz="1200">
                        <a:latin typeface="Times New Roman"/>
                        <a:ea typeface="Times New Roman"/>
                      </a:endParaRPr>
                    </a:p>
                  </a:txBody>
                  <a:tcPr marL="0" marR="0" marT="0" marB="0">
                    <a:lnL>
                      <a:noFill/>
                    </a:lnL>
                    <a:lnR>
                      <a:noFill/>
                    </a:lnR>
                    <a:lnT>
                      <a:noFill/>
                    </a:lnT>
                    <a:lnB>
                      <a:noFill/>
                    </a:lnB>
                  </a:tcPr>
                </a:tc>
              </a:tr>
              <a:tr h="524540">
                <a:tc>
                  <a:txBody>
                    <a:bodyPr/>
                    <a:lstStyle/>
                    <a:p>
                      <a:pPr algn="just">
                        <a:lnSpc>
                          <a:spcPct val="150000"/>
                        </a:lnSpc>
                        <a:spcAft>
                          <a:spcPts val="0"/>
                        </a:spcAft>
                      </a:pPr>
                      <a:endParaRPr lang="ru-RU" sz="1600">
                        <a:solidFill>
                          <a:srgbClr val="C00000"/>
                        </a:solidFill>
                        <a:latin typeface="Times New Roman"/>
                        <a:ea typeface="Times New Roman"/>
                      </a:endParaRPr>
                    </a:p>
                  </a:txBody>
                  <a:tcPr marL="0" marR="0" marT="0" marB="0">
                    <a:lnL>
                      <a:noFill/>
                    </a:lnL>
                    <a:lnR>
                      <a:noFill/>
                    </a:lnR>
                    <a:lnT>
                      <a:noFill/>
                    </a:lnT>
                    <a:lnB>
                      <a:noFill/>
                    </a:lnB>
                  </a:tcPr>
                </a:tc>
                <a:tc>
                  <a:txBody>
                    <a:bodyPr/>
                    <a:lstStyle/>
                    <a:p>
                      <a:pPr algn="just">
                        <a:lnSpc>
                          <a:spcPct val="150000"/>
                        </a:lnSpc>
                        <a:spcAft>
                          <a:spcPts val="0"/>
                        </a:spcAft>
                      </a:pPr>
                      <a:r>
                        <a:rPr lang="ru-RU" sz="1800" b="1">
                          <a:solidFill>
                            <a:srgbClr val="C00000"/>
                          </a:solidFill>
                          <a:latin typeface="Times New Roman"/>
                          <a:ea typeface="Times New Roman"/>
                          <a:cs typeface="Times New Roman"/>
                        </a:rPr>
                        <a:t>psClear</a:t>
                      </a:r>
                      <a:endParaRPr lang="ru-RU" sz="1600">
                        <a:solidFill>
                          <a:srgbClr val="C00000"/>
                        </a:solidFill>
                        <a:latin typeface="Times New Roman"/>
                        <a:ea typeface="Times New Roman"/>
                      </a:endParaRPr>
                    </a:p>
                  </a:txBody>
                  <a:tcPr marL="0" marR="0" marT="0" marB="0">
                    <a:lnL>
                      <a:noFill/>
                    </a:lnL>
                    <a:lnR>
                      <a:noFill/>
                    </a:lnR>
                    <a:lnT>
                      <a:noFill/>
                    </a:lnT>
                    <a:lnB>
                      <a:noFill/>
                    </a:lnB>
                  </a:tcPr>
                </a:tc>
                <a:tc>
                  <a:txBody>
                    <a:bodyPr/>
                    <a:lstStyle/>
                    <a:p>
                      <a:pPr algn="just">
                        <a:lnSpc>
                          <a:spcPct val="150000"/>
                        </a:lnSpc>
                        <a:spcAft>
                          <a:spcPts val="0"/>
                        </a:spcAft>
                      </a:pPr>
                      <a:r>
                        <a:rPr lang="ru-RU" sz="1800" b="1" dirty="0" smtClean="0">
                          <a:solidFill>
                            <a:srgbClr val="C00000"/>
                          </a:solidFill>
                          <a:latin typeface="Times New Roman"/>
                          <a:ea typeface="Times New Roman"/>
                          <a:cs typeface="Times New Roman"/>
                        </a:rPr>
                        <a:t>C</a:t>
                      </a:r>
                      <a:r>
                        <a:rPr lang="en-US" sz="1800" b="1" dirty="0" smtClean="0">
                          <a:solidFill>
                            <a:srgbClr val="C00000"/>
                          </a:solidFill>
                          <a:latin typeface="Times New Roman"/>
                          <a:ea typeface="Times New Roman"/>
                          <a:cs typeface="Times New Roman"/>
                        </a:rPr>
                        <a:t>h</a:t>
                      </a:r>
                      <a:r>
                        <a:rPr lang="ru-RU" sz="1800" b="1" dirty="0" err="1" smtClean="0">
                          <a:solidFill>
                            <a:srgbClr val="C00000"/>
                          </a:solidFill>
                          <a:latin typeface="Times New Roman"/>
                          <a:ea typeface="Times New Roman"/>
                          <a:cs typeface="Times New Roman"/>
                        </a:rPr>
                        <a:t>iziq</a:t>
                      </a:r>
                      <a:r>
                        <a:rPr lang="en-US" sz="1800" b="1" dirty="0" smtClean="0">
                          <a:solidFill>
                            <a:srgbClr val="C00000"/>
                          </a:solidFill>
                          <a:latin typeface="Times New Roman"/>
                          <a:ea typeface="Times New Roman"/>
                          <a:cs typeface="Times New Roman"/>
                        </a:rPr>
                        <a:t> </a:t>
                      </a:r>
                      <a:r>
                        <a:rPr lang="ru-RU" sz="1800" b="1" dirty="0" err="1" smtClean="0">
                          <a:solidFill>
                            <a:srgbClr val="C00000"/>
                          </a:solidFill>
                          <a:latin typeface="Times New Roman"/>
                          <a:ea typeface="Times New Roman"/>
                          <a:cs typeface="Times New Roman"/>
                        </a:rPr>
                        <a:t>aks</a:t>
                      </a:r>
                      <a:r>
                        <a:rPr lang="en-US" sz="1800" b="1" dirty="0" smtClean="0">
                          <a:solidFill>
                            <a:srgbClr val="C00000"/>
                          </a:solidFill>
                          <a:latin typeface="Times New Roman"/>
                          <a:ea typeface="Times New Roman"/>
                          <a:cs typeface="Times New Roman"/>
                        </a:rPr>
                        <a:t> </a:t>
                      </a:r>
                      <a:r>
                        <a:rPr lang="ru-RU" sz="1800" b="1" dirty="0" err="1" smtClean="0">
                          <a:solidFill>
                            <a:srgbClr val="C00000"/>
                          </a:solidFill>
                          <a:latin typeface="Times New Roman"/>
                          <a:ea typeface="Times New Roman"/>
                          <a:cs typeface="Times New Roman"/>
                        </a:rPr>
                        <a:t>etmaydi</a:t>
                      </a:r>
                      <a:endParaRPr lang="ru-RU" sz="1600" dirty="0">
                        <a:solidFill>
                          <a:srgbClr val="C00000"/>
                        </a:solidFill>
                        <a:latin typeface="Times New Roman"/>
                        <a:ea typeface="Times New Roman"/>
                      </a:endParaRPr>
                    </a:p>
                  </a:txBody>
                  <a:tcPr marL="0" marR="0" marT="0" marB="0">
                    <a:lnL>
                      <a:noFill/>
                    </a:lnL>
                    <a:lnR>
                      <a:noFill/>
                    </a:lnR>
                    <a:lnT>
                      <a:noFill/>
                    </a:lnT>
                    <a:lnB>
                      <a:noFill/>
                    </a:lnB>
                  </a:tcPr>
                </a:tc>
                <a:tc>
                  <a:txBody>
                    <a:bodyPr/>
                    <a:lstStyle/>
                    <a:p>
                      <a:pPr algn="just">
                        <a:lnSpc>
                          <a:spcPct val="150000"/>
                        </a:lnSpc>
                        <a:spcAft>
                          <a:spcPts val="0"/>
                        </a:spcAft>
                      </a:pPr>
                      <a:endParaRPr lang="ru-RU" sz="1200" dirty="0">
                        <a:latin typeface="Times New Roman"/>
                        <a:ea typeface="Times New Roman"/>
                      </a:endParaRPr>
                    </a:p>
                  </a:txBody>
                  <a:tcPr marL="0" marR="0" marT="0" marB="0">
                    <a:lnL>
                      <a:noFill/>
                    </a:lnL>
                    <a:lnR>
                      <a:noFill/>
                    </a:lnR>
                    <a:lnT>
                      <a:noFill/>
                    </a:lnT>
                    <a:lnB>
                      <a:noFill/>
                    </a:lnB>
                  </a:tcPr>
                </a:tc>
              </a:tr>
            </a:tbl>
          </a:graphicData>
        </a:graphic>
      </p:graphicFrame>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0034" y="857232"/>
            <a:ext cx="8229600" cy="4714908"/>
          </a:xfrm>
        </p:spPr>
        <p:txBody>
          <a:bodyPr>
            <a:normAutofit fontScale="90000"/>
          </a:bodyPr>
          <a:lstStyle/>
          <a:p>
            <a:r>
              <a:rPr lang="en-US" sz="3200" b="1" dirty="0" smtClean="0"/>
              <a:t>Mode </a:t>
            </a:r>
            <a:r>
              <a:rPr lang="en-US" sz="3200" b="1" dirty="0" err="1" smtClean="0"/>
              <a:t>xossasi</a:t>
            </a:r>
            <a:r>
              <a:rPr lang="en-US" sz="3200" dirty="0" smtClean="0"/>
              <a:t> </a:t>
            </a:r>
            <a:r>
              <a:rPr lang="en-US" sz="3200" b="1" dirty="0" err="1" smtClean="0"/>
              <a:t>chiziq</a:t>
            </a:r>
            <a:r>
              <a:rPr lang="en-US" sz="3200" dirty="0" smtClean="0"/>
              <a:t> </a:t>
            </a:r>
            <a:r>
              <a:rPr lang="en-US" sz="3200" b="1" dirty="0" err="1" smtClean="0"/>
              <a:t>rangining</a:t>
            </a:r>
            <a:r>
              <a:rPr lang="en-US" sz="3200" dirty="0" smtClean="0"/>
              <a:t> </a:t>
            </a:r>
            <a:r>
              <a:rPr lang="en-US" sz="3200" b="1" dirty="0" err="1" smtClean="0"/>
              <a:t>fon</a:t>
            </a:r>
            <a:r>
              <a:rPr lang="en-US" sz="3200" dirty="0" smtClean="0"/>
              <a:t> </a:t>
            </a:r>
            <a:r>
              <a:rPr lang="en-US" sz="3200" b="1" dirty="0" err="1" smtClean="0"/>
              <a:t>rangiga</a:t>
            </a:r>
            <a:r>
              <a:rPr lang="en-US" sz="3200" dirty="0" smtClean="0"/>
              <a:t> </a:t>
            </a:r>
            <a:r>
              <a:rPr lang="en-US" sz="3200" b="1" dirty="0" err="1" smtClean="0"/>
              <a:t>munosabatini</a:t>
            </a:r>
            <a:r>
              <a:rPr lang="en-US" sz="3200" dirty="0" smtClean="0"/>
              <a:t> </a:t>
            </a:r>
            <a:r>
              <a:rPr lang="en-US" sz="3200" b="1" dirty="0" err="1" smtClean="0"/>
              <a:t>ko’rsatadi</a:t>
            </a:r>
            <a:r>
              <a:rPr lang="en-US" sz="3200" b="1" dirty="0" smtClean="0"/>
              <a:t>. </a:t>
            </a:r>
            <a:r>
              <a:rPr lang="en-US" sz="3200" b="1" dirty="0" err="1" smtClean="0"/>
              <a:t>Odatda</a:t>
            </a:r>
            <a:r>
              <a:rPr lang="en-US" sz="3200" dirty="0" smtClean="0"/>
              <a:t> </a:t>
            </a:r>
            <a:r>
              <a:rPr lang="en-US" sz="3200" b="1" dirty="0" err="1" smtClean="0"/>
              <a:t>chiziq</a:t>
            </a:r>
            <a:r>
              <a:rPr lang="en-US" sz="3200" dirty="0" smtClean="0"/>
              <a:t> </a:t>
            </a:r>
            <a:r>
              <a:rPr lang="en-US" sz="3200" dirty="0" err="1" smtClean="0"/>
              <a:t>r</a:t>
            </a:r>
            <a:r>
              <a:rPr lang="en-US" sz="3200" b="1" dirty="0" err="1" smtClean="0"/>
              <a:t>angi</a:t>
            </a:r>
            <a:r>
              <a:rPr lang="en-US" sz="3200" b="1" dirty="0" smtClean="0"/>
              <a:t> </a:t>
            </a:r>
            <a:r>
              <a:rPr lang="en-US" sz="3200" b="1" dirty="0" err="1" smtClean="0"/>
              <a:t>Pen.Color</a:t>
            </a:r>
            <a:r>
              <a:rPr lang="en-US" sz="3200" b="1" dirty="0" smtClean="0"/>
              <a:t> </a:t>
            </a:r>
            <a:r>
              <a:rPr lang="en-US" sz="3200" b="1" dirty="0" err="1" smtClean="0"/>
              <a:t>xossasi</a:t>
            </a:r>
            <a:r>
              <a:rPr lang="en-US" sz="3200" dirty="0" smtClean="0"/>
              <a:t> </a:t>
            </a:r>
            <a:r>
              <a:rPr lang="en-US" sz="3200" b="1" dirty="0" err="1" smtClean="0"/>
              <a:t>qiymati</a:t>
            </a:r>
            <a:r>
              <a:rPr lang="en-US" sz="3200" dirty="0" smtClean="0"/>
              <a:t> </a:t>
            </a:r>
            <a:r>
              <a:rPr lang="en-US" sz="3200" b="1" dirty="0" err="1" smtClean="0"/>
              <a:t>bilan</a:t>
            </a:r>
            <a:r>
              <a:rPr lang="en-US" sz="3200" dirty="0" smtClean="0"/>
              <a:t> </a:t>
            </a:r>
            <a:r>
              <a:rPr lang="en-US" sz="3200" b="1" dirty="0" err="1" smtClean="0"/>
              <a:t>belgilanadi</a:t>
            </a:r>
            <a:r>
              <a:rPr lang="en-US" sz="3200" b="1" dirty="0" smtClean="0"/>
              <a:t>.</a:t>
            </a:r>
            <a:r>
              <a:rPr lang="ru-RU" sz="3200" dirty="0" smtClean="0"/>
              <a:t/>
            </a:r>
            <a:br>
              <a:rPr lang="ru-RU" sz="3200" dirty="0" smtClean="0"/>
            </a:br>
            <a:r>
              <a:rPr lang="en-US" sz="3200" b="1" dirty="0" err="1" smtClean="0"/>
              <a:t>Dastur</a:t>
            </a:r>
            <a:r>
              <a:rPr lang="en-US" sz="3200" dirty="0" smtClean="0"/>
              <a:t> </a:t>
            </a:r>
            <a:r>
              <a:rPr lang="en-US" sz="3200" b="1" dirty="0" err="1" smtClean="0"/>
              <a:t>chichiziq</a:t>
            </a:r>
            <a:r>
              <a:rPr lang="en-US" sz="3200" dirty="0" smtClean="0"/>
              <a:t> </a:t>
            </a:r>
            <a:r>
              <a:rPr lang="en-US" sz="3200" b="1" dirty="0" err="1" smtClean="0"/>
              <a:t>uchun</a:t>
            </a:r>
            <a:r>
              <a:rPr lang="en-US" sz="3200" dirty="0" smtClean="0"/>
              <a:t> </a:t>
            </a:r>
            <a:r>
              <a:rPr lang="en-US" sz="3200" b="1" dirty="0" err="1" smtClean="0"/>
              <a:t>fon</a:t>
            </a:r>
            <a:r>
              <a:rPr lang="en-US" sz="3200" dirty="0" smtClean="0"/>
              <a:t> </a:t>
            </a:r>
            <a:r>
              <a:rPr lang="en-US" sz="3200" b="1" dirty="0" err="1" smtClean="0"/>
              <a:t>rangiga</a:t>
            </a:r>
            <a:r>
              <a:rPr lang="en-US" sz="3200" dirty="0" smtClean="0"/>
              <a:t> </a:t>
            </a:r>
            <a:r>
              <a:rPr lang="en-US" sz="3200" b="1" dirty="0" err="1" smtClean="0"/>
              <a:t>nisbatan</a:t>
            </a:r>
            <a:r>
              <a:rPr lang="en-US" sz="3200" dirty="0" smtClean="0"/>
              <a:t> </a:t>
            </a:r>
            <a:r>
              <a:rPr lang="en-US" sz="3200" b="1" dirty="0" err="1" smtClean="0"/>
              <a:t>invers</a:t>
            </a:r>
            <a:r>
              <a:rPr lang="en-US" sz="3200" dirty="0" smtClean="0"/>
              <a:t> </a:t>
            </a:r>
            <a:r>
              <a:rPr lang="en-US" sz="3200" b="1" dirty="0" smtClean="0"/>
              <a:t>rang</a:t>
            </a:r>
            <a:r>
              <a:rPr lang="en-US" sz="3200" dirty="0" smtClean="0"/>
              <a:t> </a:t>
            </a:r>
            <a:r>
              <a:rPr lang="en-US" sz="3200" b="1" dirty="0" err="1" smtClean="0"/>
              <a:t>berishi</a:t>
            </a:r>
            <a:r>
              <a:rPr lang="en-US" sz="3200" dirty="0" smtClean="0"/>
              <a:t> </a:t>
            </a:r>
            <a:r>
              <a:rPr lang="en-US" sz="3200" b="1" dirty="0" err="1" smtClean="0"/>
              <a:t>mumkin</a:t>
            </a:r>
            <a:r>
              <a:rPr lang="en-US" sz="3200" b="1" dirty="0" smtClean="0"/>
              <a:t>. Bu</a:t>
            </a:r>
            <a:r>
              <a:rPr lang="en-US" sz="3200" dirty="0" smtClean="0"/>
              <a:t> </a:t>
            </a:r>
            <a:r>
              <a:rPr lang="en-US" sz="3200" b="1" dirty="0" err="1" smtClean="0"/>
              <a:t>holda</a:t>
            </a:r>
            <a:r>
              <a:rPr lang="en-US" sz="3200" dirty="0" smtClean="0"/>
              <a:t> </a:t>
            </a:r>
            <a:r>
              <a:rPr lang="en-US" sz="3200" b="1" dirty="0" err="1" smtClean="0"/>
              <a:t>hatto</a:t>
            </a:r>
            <a:r>
              <a:rPr lang="en-US" sz="3200" dirty="0" smtClean="0"/>
              <a:t> </a:t>
            </a:r>
            <a:r>
              <a:rPr lang="en-US" sz="3200" b="1" dirty="0" err="1" smtClean="0"/>
              <a:t>chiziq</a:t>
            </a:r>
            <a:r>
              <a:rPr lang="en-US" sz="3200" dirty="0" smtClean="0"/>
              <a:t> </a:t>
            </a:r>
            <a:r>
              <a:rPr lang="en-US" sz="3200" b="1" dirty="0" err="1" smtClean="0"/>
              <a:t>va</a:t>
            </a:r>
            <a:r>
              <a:rPr lang="en-US" sz="3200" dirty="0" smtClean="0"/>
              <a:t> </a:t>
            </a:r>
            <a:r>
              <a:rPr lang="en-US" sz="3200" b="1" dirty="0" err="1" smtClean="0"/>
              <a:t>fon</a:t>
            </a:r>
            <a:r>
              <a:rPr lang="en-US" sz="3200" dirty="0" smtClean="0"/>
              <a:t> </a:t>
            </a:r>
            <a:r>
              <a:rPr lang="en-US" sz="3200" b="1" dirty="0" err="1" smtClean="0"/>
              <a:t>rangi</a:t>
            </a:r>
            <a:r>
              <a:rPr lang="en-US" sz="3200" dirty="0" smtClean="0"/>
              <a:t> </a:t>
            </a:r>
            <a:r>
              <a:rPr lang="en-US" sz="3200" b="1" dirty="0" err="1" smtClean="0"/>
              <a:t>birxil</a:t>
            </a:r>
            <a:r>
              <a:rPr lang="en-US" sz="3200" dirty="0" smtClean="0"/>
              <a:t> </a:t>
            </a:r>
            <a:r>
              <a:rPr lang="en-US" sz="3200" b="1" dirty="0" err="1" smtClean="0"/>
              <a:t>berilgan</a:t>
            </a:r>
            <a:r>
              <a:rPr lang="en-US" sz="3200" dirty="0" smtClean="0"/>
              <a:t> </a:t>
            </a:r>
            <a:r>
              <a:rPr lang="en-US" sz="3200" b="1" dirty="0" err="1" smtClean="0"/>
              <a:t>bo’lsa</a:t>
            </a:r>
            <a:r>
              <a:rPr lang="en-US" sz="3200" dirty="0" smtClean="0"/>
              <a:t> </a:t>
            </a:r>
            <a:r>
              <a:rPr lang="en-US" sz="3200" b="1" dirty="0" smtClean="0"/>
              <a:t>ham</a:t>
            </a:r>
            <a:r>
              <a:rPr lang="en-US" sz="3200" dirty="0" smtClean="0"/>
              <a:t> </a:t>
            </a:r>
            <a:r>
              <a:rPr lang="en-US" sz="3200" b="1" dirty="0" err="1" smtClean="0"/>
              <a:t>chiziq</a:t>
            </a:r>
            <a:r>
              <a:rPr lang="en-US" sz="3200" dirty="0" smtClean="0"/>
              <a:t> </a:t>
            </a:r>
            <a:r>
              <a:rPr lang="en-US" sz="3200" b="1" dirty="0" err="1" smtClean="0"/>
              <a:t>ajralib</a:t>
            </a:r>
            <a:r>
              <a:rPr lang="en-US" sz="3200" dirty="0" smtClean="0"/>
              <a:t> </a:t>
            </a:r>
            <a:r>
              <a:rPr lang="en-US" sz="3200" b="1" dirty="0" err="1" smtClean="0"/>
              <a:t>turadi</a:t>
            </a:r>
            <a:r>
              <a:rPr lang="en-US" sz="3200" b="1" dirty="0" smtClean="0"/>
              <a:t>.</a:t>
            </a:r>
            <a:r>
              <a:rPr lang="ru-RU" sz="3200" dirty="0" smtClean="0"/>
              <a:t/>
            </a:r>
            <a:br>
              <a:rPr lang="ru-RU" sz="3200" dirty="0" smtClean="0"/>
            </a:br>
            <a:r>
              <a:rPr lang="en-US" sz="3200" b="1" dirty="0" err="1" smtClean="0"/>
              <a:t>Quyidagi</a:t>
            </a:r>
            <a:r>
              <a:rPr lang="en-US" sz="3200" dirty="0" smtClean="0"/>
              <a:t> </a:t>
            </a:r>
            <a:r>
              <a:rPr lang="en-US" sz="3200" b="1" dirty="0" err="1" smtClean="0"/>
              <a:t>jadvalda</a:t>
            </a:r>
            <a:r>
              <a:rPr lang="en-US" sz="3200" b="1" dirty="0" smtClean="0"/>
              <a:t> Mode </a:t>
            </a:r>
            <a:r>
              <a:rPr lang="en-US" sz="3200" b="1" dirty="0" err="1" smtClean="0"/>
              <a:t>xossasi</a:t>
            </a:r>
            <a:r>
              <a:rPr lang="en-US" sz="3200" dirty="0" smtClean="0"/>
              <a:t> </a:t>
            </a:r>
            <a:r>
              <a:rPr lang="en-US" sz="3200" b="1" dirty="0" err="1" smtClean="0"/>
              <a:t>qiymati</a:t>
            </a:r>
            <a:r>
              <a:rPr lang="en-US" sz="3200" dirty="0" smtClean="0"/>
              <a:t> </a:t>
            </a:r>
            <a:r>
              <a:rPr lang="en-US" sz="3200" b="1" dirty="0" err="1" smtClean="0"/>
              <a:t>sifatida</a:t>
            </a:r>
            <a:r>
              <a:rPr lang="en-US" sz="3200" dirty="0" smtClean="0"/>
              <a:t> </a:t>
            </a:r>
            <a:r>
              <a:rPr lang="en-US" sz="3200" b="1" dirty="0" err="1" smtClean="0"/>
              <a:t>ishlatish</a:t>
            </a:r>
            <a:r>
              <a:rPr lang="en-US" sz="3200" dirty="0" smtClean="0"/>
              <a:t> </a:t>
            </a:r>
            <a:r>
              <a:rPr lang="en-US" sz="3200" b="1" dirty="0" err="1" smtClean="0"/>
              <a:t>mumkin</a:t>
            </a:r>
            <a:r>
              <a:rPr lang="en-US" sz="3200" dirty="0" smtClean="0"/>
              <a:t> </a:t>
            </a:r>
            <a:r>
              <a:rPr lang="en-US" sz="3200" b="1" dirty="0" err="1" smtClean="0"/>
              <a:t>bo’lgan</a:t>
            </a:r>
            <a:r>
              <a:rPr lang="en-US" sz="3200" dirty="0" smtClean="0"/>
              <a:t> </a:t>
            </a:r>
            <a:r>
              <a:rPr lang="en-US" sz="3200" b="1" dirty="0" err="1" smtClean="0"/>
              <a:t>konstantalar</a:t>
            </a:r>
            <a:r>
              <a:rPr lang="en-US" sz="3200" dirty="0" smtClean="0"/>
              <a:t> </a:t>
            </a:r>
            <a:r>
              <a:rPr lang="en-US" sz="3200" b="1" dirty="0" err="1" smtClean="0"/>
              <a:t>berilgan</a:t>
            </a:r>
            <a:r>
              <a:rPr lang="en-US" sz="3200" b="1" dirty="0" smtClean="0"/>
              <a:t>.</a:t>
            </a:r>
            <a:r>
              <a:rPr lang="ru-RU" sz="3200" dirty="0" smtClean="0"/>
              <a:t/>
            </a:r>
            <a:br>
              <a:rPr lang="ru-RU" sz="3200" dirty="0" smtClean="0"/>
            </a:br>
            <a:r>
              <a:rPr lang="ru-RU" sz="3200" b="1" dirty="0" err="1" smtClean="0"/>
              <a:t>Mode</a:t>
            </a:r>
            <a:r>
              <a:rPr lang="ru-RU" sz="3200" b="1" dirty="0" smtClean="0"/>
              <a:t> </a:t>
            </a:r>
            <a:r>
              <a:rPr lang="ru-RU" sz="3200" b="1" dirty="0" err="1" smtClean="0"/>
              <a:t>xossasi</a:t>
            </a:r>
            <a:r>
              <a:rPr lang="ru-RU" sz="3200" dirty="0" smtClean="0"/>
              <a:t> </a:t>
            </a:r>
            <a:r>
              <a:rPr lang="ru-RU" sz="3200" b="1" dirty="0" err="1" smtClean="0"/>
              <a:t>qiymatlari</a:t>
            </a:r>
            <a:r>
              <a:rPr lang="ru-RU" sz="2400" dirty="0" smtClean="0"/>
              <a:t/>
            </a:r>
            <a:br>
              <a:rPr lang="ru-RU" sz="2400" dirty="0" smtClean="0"/>
            </a:br>
            <a:endParaRPr lang="ru-RU" sz="24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Таблица 3"/>
          <p:cNvGraphicFramePr>
            <a:graphicFrameLocks noGrp="1"/>
          </p:cNvGraphicFramePr>
          <p:nvPr/>
        </p:nvGraphicFramePr>
        <p:xfrm>
          <a:off x="357159" y="714356"/>
          <a:ext cx="8215368" cy="5671527"/>
        </p:xfrm>
        <a:graphic>
          <a:graphicData uri="http://schemas.openxmlformats.org/drawingml/2006/table">
            <a:tbl>
              <a:tblPr/>
              <a:tblGrid>
                <a:gridCol w="118500"/>
                <a:gridCol w="1657015"/>
                <a:gridCol w="6382625"/>
                <a:gridCol w="57228"/>
              </a:tblGrid>
              <a:tr h="670021">
                <a:tc>
                  <a:txBody>
                    <a:bodyPr/>
                    <a:lstStyle/>
                    <a:p>
                      <a:pPr algn="just">
                        <a:lnSpc>
                          <a:spcPct val="150000"/>
                        </a:lnSpc>
                        <a:spcAft>
                          <a:spcPts val="0"/>
                        </a:spcAft>
                      </a:pPr>
                      <a:endParaRPr lang="ru-RU" sz="2000" dirty="0">
                        <a:solidFill>
                          <a:srgbClr val="C00000"/>
                        </a:solidFill>
                        <a:latin typeface="Times New Roman"/>
                        <a:ea typeface="Times New Roman"/>
                      </a:endParaRPr>
                    </a:p>
                  </a:txBody>
                  <a:tcPr marL="0" marR="0" marT="0" marB="0">
                    <a:lnL>
                      <a:noFill/>
                    </a:lnL>
                    <a:lnR>
                      <a:noFill/>
                    </a:lnR>
                    <a:lnT>
                      <a:noFill/>
                    </a:lnT>
                    <a:lnB>
                      <a:noFill/>
                    </a:lnB>
                  </a:tcPr>
                </a:tc>
                <a:tc>
                  <a:txBody>
                    <a:bodyPr/>
                    <a:lstStyle/>
                    <a:p>
                      <a:pPr algn="just">
                        <a:lnSpc>
                          <a:spcPct val="150000"/>
                        </a:lnSpc>
                        <a:spcAft>
                          <a:spcPts val="0"/>
                        </a:spcAft>
                      </a:pPr>
                      <a:r>
                        <a:rPr lang="ru-RU" sz="2400" b="1" dirty="0" err="1">
                          <a:solidFill>
                            <a:schemeClr val="accent2">
                              <a:lumMod val="60000"/>
                              <a:lumOff val="40000"/>
                            </a:schemeClr>
                          </a:solidFill>
                          <a:latin typeface="Times New Roman"/>
                          <a:ea typeface="Times New Roman"/>
                          <a:cs typeface="Times New Roman"/>
                        </a:rPr>
                        <a:t>Konstanta</a:t>
                      </a:r>
                      <a:endParaRPr lang="ru-RU" sz="2000" dirty="0">
                        <a:solidFill>
                          <a:schemeClr val="accent2">
                            <a:lumMod val="60000"/>
                            <a:lumOff val="40000"/>
                          </a:schemeClr>
                        </a:solidFill>
                        <a:latin typeface="Times New Roman"/>
                        <a:ea typeface="Times New Roman"/>
                      </a:endParaRPr>
                    </a:p>
                  </a:txBody>
                  <a:tcPr marL="0" marR="0" marT="0" marB="0">
                    <a:lnL>
                      <a:noFill/>
                    </a:lnL>
                    <a:lnR>
                      <a:noFill/>
                    </a:lnR>
                    <a:lnT>
                      <a:noFill/>
                    </a:lnT>
                    <a:lnB>
                      <a:noFill/>
                    </a:lnB>
                  </a:tcPr>
                </a:tc>
                <a:tc>
                  <a:txBody>
                    <a:bodyPr/>
                    <a:lstStyle/>
                    <a:p>
                      <a:pPr algn="just">
                        <a:lnSpc>
                          <a:spcPct val="150000"/>
                        </a:lnSpc>
                        <a:spcAft>
                          <a:spcPts val="0"/>
                        </a:spcAft>
                      </a:pPr>
                      <a:r>
                        <a:rPr lang="ru-RU" sz="2400" b="1" dirty="0" smtClean="0">
                          <a:solidFill>
                            <a:schemeClr val="accent2">
                              <a:lumMod val="60000"/>
                              <a:lumOff val="40000"/>
                            </a:schemeClr>
                          </a:solidFill>
                          <a:latin typeface="Times New Roman"/>
                          <a:ea typeface="Times New Roman"/>
                          <a:cs typeface="Times New Roman"/>
                        </a:rPr>
                        <a:t>C</a:t>
                      </a:r>
                      <a:r>
                        <a:rPr lang="en-US" sz="2400" b="1" dirty="0" smtClean="0">
                          <a:solidFill>
                            <a:schemeClr val="accent2">
                              <a:lumMod val="60000"/>
                              <a:lumOff val="40000"/>
                            </a:schemeClr>
                          </a:solidFill>
                          <a:latin typeface="Times New Roman"/>
                          <a:ea typeface="Times New Roman"/>
                          <a:cs typeface="Times New Roman"/>
                        </a:rPr>
                        <a:t>h</a:t>
                      </a:r>
                      <a:r>
                        <a:rPr lang="ru-RU" sz="2400" b="1" dirty="0" err="1" smtClean="0">
                          <a:solidFill>
                            <a:schemeClr val="accent2">
                              <a:lumMod val="60000"/>
                              <a:lumOff val="40000"/>
                            </a:schemeClr>
                          </a:solidFill>
                          <a:latin typeface="Times New Roman"/>
                          <a:ea typeface="Times New Roman"/>
                          <a:cs typeface="Times New Roman"/>
                        </a:rPr>
                        <a:t>izi</a:t>
                      </a:r>
                      <a:r>
                        <a:rPr lang="en-US" sz="2400" b="1" dirty="0" smtClean="0">
                          <a:solidFill>
                            <a:schemeClr val="accent2">
                              <a:lumMod val="60000"/>
                              <a:lumOff val="40000"/>
                            </a:schemeClr>
                          </a:solidFill>
                          <a:latin typeface="Times New Roman"/>
                          <a:ea typeface="Times New Roman"/>
                          <a:cs typeface="Times New Roman"/>
                        </a:rPr>
                        <a:t>q</a:t>
                      </a:r>
                      <a:r>
                        <a:rPr lang="ru-RU" sz="2400" b="1" dirty="0" err="1" smtClean="0">
                          <a:solidFill>
                            <a:schemeClr val="accent2">
                              <a:lumMod val="60000"/>
                              <a:lumOff val="40000"/>
                            </a:schemeClr>
                          </a:solidFill>
                          <a:latin typeface="Times New Roman"/>
                          <a:ea typeface="Times New Roman"/>
                          <a:cs typeface="Times New Roman"/>
                        </a:rPr>
                        <a:t>rangi</a:t>
                      </a:r>
                      <a:endParaRPr lang="ru-RU" sz="2000" dirty="0">
                        <a:solidFill>
                          <a:schemeClr val="accent2">
                            <a:lumMod val="60000"/>
                            <a:lumOff val="40000"/>
                          </a:schemeClr>
                        </a:solidFill>
                        <a:latin typeface="Times New Roman"/>
                        <a:ea typeface="Times New Roman"/>
                      </a:endParaRPr>
                    </a:p>
                  </a:txBody>
                  <a:tcPr marL="0" marR="0" marT="0" marB="0">
                    <a:lnL>
                      <a:noFill/>
                    </a:lnL>
                    <a:lnR>
                      <a:noFill/>
                    </a:lnR>
                    <a:lnT>
                      <a:noFill/>
                    </a:lnT>
                    <a:lnB>
                      <a:noFill/>
                    </a:lnB>
                  </a:tcPr>
                </a:tc>
                <a:tc>
                  <a:txBody>
                    <a:bodyPr/>
                    <a:lstStyle/>
                    <a:p>
                      <a:pPr algn="just">
                        <a:lnSpc>
                          <a:spcPct val="150000"/>
                        </a:lnSpc>
                        <a:spcAft>
                          <a:spcPts val="0"/>
                        </a:spcAft>
                      </a:pPr>
                      <a:endParaRPr lang="ru-RU" sz="1200" dirty="0">
                        <a:latin typeface="Times New Roman"/>
                        <a:ea typeface="Times New Roman"/>
                      </a:endParaRPr>
                    </a:p>
                  </a:txBody>
                  <a:tcPr marL="0" marR="0" marT="0" marB="0">
                    <a:lnL>
                      <a:noFill/>
                    </a:lnL>
                    <a:lnR>
                      <a:noFill/>
                    </a:lnR>
                    <a:lnT>
                      <a:noFill/>
                    </a:lnT>
                    <a:lnB>
                      <a:noFill/>
                    </a:lnB>
                  </a:tcPr>
                </a:tc>
              </a:tr>
              <a:tr h="757764">
                <a:tc>
                  <a:txBody>
                    <a:bodyPr/>
                    <a:lstStyle/>
                    <a:p>
                      <a:pPr algn="just">
                        <a:lnSpc>
                          <a:spcPct val="150000"/>
                        </a:lnSpc>
                        <a:spcAft>
                          <a:spcPts val="0"/>
                        </a:spcAft>
                      </a:pPr>
                      <a:endParaRPr lang="ru-RU" sz="2000" dirty="0">
                        <a:solidFill>
                          <a:srgbClr val="C00000"/>
                        </a:solidFill>
                        <a:latin typeface="Times New Roman"/>
                        <a:ea typeface="Times New Roman"/>
                      </a:endParaRPr>
                    </a:p>
                  </a:txBody>
                  <a:tcPr marL="0" marR="0" marT="0" marB="0">
                    <a:lnL>
                      <a:noFill/>
                    </a:lnL>
                    <a:lnR>
                      <a:noFill/>
                    </a:lnR>
                    <a:lnT>
                      <a:noFill/>
                    </a:lnT>
                    <a:lnB>
                      <a:noFill/>
                    </a:lnB>
                  </a:tcPr>
                </a:tc>
                <a:tc>
                  <a:txBody>
                    <a:bodyPr/>
                    <a:lstStyle/>
                    <a:p>
                      <a:pPr algn="just">
                        <a:lnSpc>
                          <a:spcPct val="150000"/>
                        </a:lnSpc>
                        <a:spcAft>
                          <a:spcPts val="0"/>
                        </a:spcAft>
                      </a:pPr>
                      <a:r>
                        <a:rPr lang="ru-RU" sz="2400" b="1" dirty="0" err="1">
                          <a:solidFill>
                            <a:srgbClr val="C00000"/>
                          </a:solidFill>
                          <a:latin typeface="Times New Roman"/>
                          <a:ea typeface="Times New Roman"/>
                          <a:cs typeface="Times New Roman"/>
                        </a:rPr>
                        <a:t>pmBlack</a:t>
                      </a:r>
                      <a:endParaRPr lang="ru-RU" sz="2000" dirty="0">
                        <a:solidFill>
                          <a:srgbClr val="C00000"/>
                        </a:solidFill>
                        <a:latin typeface="Times New Roman"/>
                        <a:ea typeface="Times New Roman"/>
                      </a:endParaRPr>
                    </a:p>
                  </a:txBody>
                  <a:tcPr marL="0" marR="0" marT="0" marB="0">
                    <a:lnL>
                      <a:noFill/>
                    </a:lnL>
                    <a:lnR>
                      <a:noFill/>
                    </a:lnR>
                    <a:lnT>
                      <a:noFill/>
                    </a:lnT>
                    <a:lnB>
                      <a:noFill/>
                    </a:lnB>
                  </a:tcPr>
                </a:tc>
                <a:tc>
                  <a:txBody>
                    <a:bodyPr/>
                    <a:lstStyle/>
                    <a:p>
                      <a:pPr algn="just">
                        <a:lnSpc>
                          <a:spcPct val="150000"/>
                        </a:lnSpc>
                        <a:spcAft>
                          <a:spcPts val="0"/>
                        </a:spcAft>
                      </a:pPr>
                      <a:r>
                        <a:rPr lang="ru-RU" sz="2400" b="1" dirty="0" err="1">
                          <a:solidFill>
                            <a:srgbClr val="C00000"/>
                          </a:solidFill>
                          <a:latin typeface="Times New Roman"/>
                          <a:ea typeface="Times New Roman"/>
                          <a:cs typeface="Times New Roman"/>
                        </a:rPr>
                        <a:t>Qora</a:t>
                      </a:r>
                      <a:r>
                        <a:rPr lang="ru-RU" sz="2400" b="1" dirty="0">
                          <a:solidFill>
                            <a:srgbClr val="C00000"/>
                          </a:solidFill>
                          <a:latin typeface="Times New Roman"/>
                          <a:ea typeface="Times New Roman"/>
                          <a:cs typeface="Times New Roman"/>
                        </a:rPr>
                        <a:t>, </a:t>
                      </a:r>
                      <a:r>
                        <a:rPr lang="ru-RU" sz="2400" b="1" dirty="0" err="1">
                          <a:solidFill>
                            <a:srgbClr val="C00000"/>
                          </a:solidFill>
                          <a:latin typeface="Times New Roman"/>
                          <a:ea typeface="Times New Roman"/>
                          <a:cs typeface="Times New Roman"/>
                        </a:rPr>
                        <a:t>Pen</a:t>
                      </a:r>
                      <a:r>
                        <a:rPr lang="ru-RU" sz="2400" b="1" dirty="0">
                          <a:solidFill>
                            <a:srgbClr val="C00000"/>
                          </a:solidFill>
                          <a:latin typeface="Times New Roman"/>
                          <a:ea typeface="Times New Roman"/>
                          <a:cs typeface="Times New Roman"/>
                        </a:rPr>
                        <a:t>. </a:t>
                      </a:r>
                      <a:r>
                        <a:rPr lang="ru-RU" sz="2400" b="1" dirty="0" err="1">
                          <a:solidFill>
                            <a:srgbClr val="C00000"/>
                          </a:solidFill>
                          <a:latin typeface="Times New Roman"/>
                          <a:ea typeface="Times New Roman"/>
                          <a:cs typeface="Times New Roman"/>
                        </a:rPr>
                        <a:t>Color</a:t>
                      </a:r>
                      <a:r>
                        <a:rPr lang="ru-RU" sz="2400" b="1" dirty="0">
                          <a:solidFill>
                            <a:srgbClr val="C00000"/>
                          </a:solidFill>
                          <a:latin typeface="Times New Roman"/>
                          <a:ea typeface="Times New Roman"/>
                          <a:cs typeface="Times New Roman"/>
                        </a:rPr>
                        <a:t> </a:t>
                      </a:r>
                      <a:r>
                        <a:rPr lang="ru-RU" sz="2400" b="1" dirty="0" err="1">
                          <a:solidFill>
                            <a:srgbClr val="C00000"/>
                          </a:solidFill>
                          <a:latin typeface="Times New Roman"/>
                          <a:ea typeface="Times New Roman"/>
                          <a:cs typeface="Times New Roman"/>
                        </a:rPr>
                        <a:t>xossasiqiymatigabogliqemas</a:t>
                      </a:r>
                      <a:endParaRPr lang="ru-RU" sz="2000" dirty="0">
                        <a:solidFill>
                          <a:srgbClr val="C00000"/>
                        </a:solidFill>
                        <a:latin typeface="Times New Roman"/>
                        <a:ea typeface="Times New Roman"/>
                      </a:endParaRPr>
                    </a:p>
                  </a:txBody>
                  <a:tcPr marL="0" marR="0" marT="0" marB="0">
                    <a:lnL>
                      <a:noFill/>
                    </a:lnL>
                    <a:lnR>
                      <a:noFill/>
                    </a:lnR>
                    <a:lnT>
                      <a:noFill/>
                    </a:lnT>
                    <a:lnB>
                      <a:noFill/>
                    </a:lnB>
                  </a:tcPr>
                </a:tc>
                <a:tc>
                  <a:txBody>
                    <a:bodyPr/>
                    <a:lstStyle/>
                    <a:p>
                      <a:pPr algn="just">
                        <a:lnSpc>
                          <a:spcPct val="150000"/>
                        </a:lnSpc>
                        <a:spcAft>
                          <a:spcPts val="0"/>
                        </a:spcAft>
                      </a:pPr>
                      <a:endParaRPr lang="ru-RU" sz="1200">
                        <a:latin typeface="Times New Roman"/>
                        <a:ea typeface="Times New Roman"/>
                      </a:endParaRPr>
                    </a:p>
                  </a:txBody>
                  <a:tcPr marL="0" marR="0" marT="0" marB="0">
                    <a:lnL>
                      <a:noFill/>
                    </a:lnL>
                    <a:lnR>
                      <a:noFill/>
                    </a:lnR>
                    <a:lnT>
                      <a:noFill/>
                    </a:lnT>
                    <a:lnB>
                      <a:noFill/>
                    </a:lnB>
                  </a:tcPr>
                </a:tc>
              </a:tr>
              <a:tr h="737821">
                <a:tc>
                  <a:txBody>
                    <a:bodyPr/>
                    <a:lstStyle/>
                    <a:p>
                      <a:pPr algn="just">
                        <a:lnSpc>
                          <a:spcPct val="150000"/>
                        </a:lnSpc>
                        <a:spcAft>
                          <a:spcPts val="0"/>
                        </a:spcAft>
                      </a:pPr>
                      <a:endParaRPr lang="ru-RU" sz="2000">
                        <a:solidFill>
                          <a:srgbClr val="C00000"/>
                        </a:solidFill>
                        <a:latin typeface="Times New Roman"/>
                        <a:ea typeface="Times New Roman"/>
                      </a:endParaRPr>
                    </a:p>
                  </a:txBody>
                  <a:tcPr marL="0" marR="0" marT="0" marB="0">
                    <a:lnL>
                      <a:noFill/>
                    </a:lnL>
                    <a:lnR>
                      <a:noFill/>
                    </a:lnR>
                    <a:lnT>
                      <a:noFill/>
                    </a:lnT>
                    <a:lnB>
                      <a:noFill/>
                    </a:lnB>
                  </a:tcPr>
                </a:tc>
                <a:tc>
                  <a:txBody>
                    <a:bodyPr/>
                    <a:lstStyle/>
                    <a:p>
                      <a:pPr algn="just">
                        <a:lnSpc>
                          <a:spcPct val="150000"/>
                        </a:lnSpc>
                        <a:spcAft>
                          <a:spcPts val="0"/>
                        </a:spcAft>
                      </a:pPr>
                      <a:r>
                        <a:rPr lang="ru-RU" sz="2400" b="1" dirty="0" err="1">
                          <a:solidFill>
                            <a:srgbClr val="C00000"/>
                          </a:solidFill>
                          <a:latin typeface="Times New Roman"/>
                          <a:ea typeface="Times New Roman"/>
                          <a:cs typeface="Times New Roman"/>
                        </a:rPr>
                        <a:t>pmWhite</a:t>
                      </a:r>
                      <a:endParaRPr lang="ru-RU" sz="2000" dirty="0">
                        <a:solidFill>
                          <a:srgbClr val="C00000"/>
                        </a:solidFill>
                        <a:latin typeface="Times New Roman"/>
                        <a:ea typeface="Times New Roman"/>
                      </a:endParaRPr>
                    </a:p>
                  </a:txBody>
                  <a:tcPr marL="0" marR="0" marT="0" marB="0">
                    <a:lnL>
                      <a:noFill/>
                    </a:lnL>
                    <a:lnR>
                      <a:noFill/>
                    </a:lnR>
                    <a:lnT>
                      <a:noFill/>
                    </a:lnT>
                    <a:lnB>
                      <a:noFill/>
                    </a:lnB>
                  </a:tcPr>
                </a:tc>
                <a:tc>
                  <a:txBody>
                    <a:bodyPr/>
                    <a:lstStyle/>
                    <a:p>
                      <a:pPr algn="just">
                        <a:lnSpc>
                          <a:spcPct val="150000"/>
                        </a:lnSpc>
                        <a:spcAft>
                          <a:spcPts val="0"/>
                        </a:spcAft>
                      </a:pPr>
                      <a:r>
                        <a:rPr lang="ru-RU" sz="2400" b="1" dirty="0" err="1">
                          <a:solidFill>
                            <a:srgbClr val="C00000"/>
                          </a:solidFill>
                          <a:latin typeface="Times New Roman"/>
                          <a:ea typeface="Times New Roman"/>
                          <a:cs typeface="Times New Roman"/>
                        </a:rPr>
                        <a:t>Ok</a:t>
                      </a:r>
                      <a:r>
                        <a:rPr lang="ru-RU" sz="2400" b="1" dirty="0">
                          <a:solidFill>
                            <a:srgbClr val="C00000"/>
                          </a:solidFill>
                          <a:latin typeface="Times New Roman"/>
                          <a:ea typeface="Times New Roman"/>
                          <a:cs typeface="Times New Roman"/>
                        </a:rPr>
                        <a:t>, </a:t>
                      </a:r>
                      <a:r>
                        <a:rPr lang="ru-RU" sz="2400" b="1" dirty="0" err="1">
                          <a:solidFill>
                            <a:srgbClr val="C00000"/>
                          </a:solidFill>
                          <a:latin typeface="Times New Roman"/>
                          <a:ea typeface="Times New Roman"/>
                          <a:cs typeface="Times New Roman"/>
                        </a:rPr>
                        <a:t>Pen</a:t>
                      </a:r>
                      <a:r>
                        <a:rPr lang="ru-RU" sz="2400" b="1" dirty="0">
                          <a:solidFill>
                            <a:srgbClr val="C00000"/>
                          </a:solidFill>
                          <a:latin typeface="Times New Roman"/>
                          <a:ea typeface="Times New Roman"/>
                          <a:cs typeface="Times New Roman"/>
                        </a:rPr>
                        <a:t>. </a:t>
                      </a:r>
                      <a:r>
                        <a:rPr lang="ru-RU" sz="2400" b="1" dirty="0" err="1">
                          <a:solidFill>
                            <a:srgbClr val="C00000"/>
                          </a:solidFill>
                          <a:latin typeface="Times New Roman"/>
                          <a:ea typeface="Times New Roman"/>
                          <a:cs typeface="Times New Roman"/>
                        </a:rPr>
                        <a:t>Color</a:t>
                      </a:r>
                      <a:r>
                        <a:rPr lang="ru-RU" sz="2400" b="1" dirty="0">
                          <a:solidFill>
                            <a:srgbClr val="C00000"/>
                          </a:solidFill>
                          <a:latin typeface="Times New Roman"/>
                          <a:ea typeface="Times New Roman"/>
                          <a:cs typeface="Times New Roman"/>
                        </a:rPr>
                        <a:t> </a:t>
                      </a:r>
                      <a:r>
                        <a:rPr lang="ru-RU" sz="2400" b="1" dirty="0" err="1" smtClean="0">
                          <a:solidFill>
                            <a:srgbClr val="C00000"/>
                          </a:solidFill>
                          <a:latin typeface="Times New Roman"/>
                          <a:ea typeface="Times New Roman"/>
                          <a:cs typeface="Times New Roman"/>
                        </a:rPr>
                        <a:t>xossasi</a:t>
                      </a:r>
                      <a:r>
                        <a:rPr lang="en-US" sz="2400" b="1" dirty="0" smtClean="0">
                          <a:solidFill>
                            <a:srgbClr val="C00000"/>
                          </a:solidFill>
                          <a:latin typeface="Times New Roman"/>
                          <a:ea typeface="Times New Roman"/>
                          <a:cs typeface="Times New Roman"/>
                        </a:rPr>
                        <a:t> </a:t>
                      </a:r>
                      <a:r>
                        <a:rPr lang="ru-RU" sz="2400" b="1" dirty="0" err="1" smtClean="0">
                          <a:solidFill>
                            <a:srgbClr val="C00000"/>
                          </a:solidFill>
                          <a:latin typeface="Times New Roman"/>
                          <a:ea typeface="Times New Roman"/>
                          <a:cs typeface="Times New Roman"/>
                        </a:rPr>
                        <a:t>qiymatiga</a:t>
                      </a:r>
                      <a:r>
                        <a:rPr lang="en-US" sz="2400" b="1" dirty="0" smtClean="0">
                          <a:solidFill>
                            <a:srgbClr val="C00000"/>
                          </a:solidFill>
                          <a:latin typeface="Times New Roman"/>
                          <a:ea typeface="Times New Roman"/>
                          <a:cs typeface="Times New Roman"/>
                        </a:rPr>
                        <a:t> </a:t>
                      </a:r>
                      <a:r>
                        <a:rPr lang="ru-RU" sz="2400" b="1" dirty="0" err="1" smtClean="0">
                          <a:solidFill>
                            <a:srgbClr val="C00000"/>
                          </a:solidFill>
                          <a:latin typeface="Times New Roman"/>
                          <a:ea typeface="Times New Roman"/>
                          <a:cs typeface="Times New Roman"/>
                        </a:rPr>
                        <a:t>bog’liq</a:t>
                      </a:r>
                      <a:r>
                        <a:rPr lang="en-US" sz="2400" b="1" dirty="0" smtClean="0">
                          <a:solidFill>
                            <a:srgbClr val="C00000"/>
                          </a:solidFill>
                          <a:latin typeface="Times New Roman"/>
                          <a:ea typeface="Times New Roman"/>
                          <a:cs typeface="Times New Roman"/>
                        </a:rPr>
                        <a:t> </a:t>
                      </a:r>
                      <a:r>
                        <a:rPr lang="ru-RU" sz="2400" b="1" dirty="0" err="1" smtClean="0">
                          <a:solidFill>
                            <a:srgbClr val="C00000"/>
                          </a:solidFill>
                          <a:latin typeface="Times New Roman"/>
                          <a:ea typeface="Times New Roman"/>
                          <a:cs typeface="Times New Roman"/>
                        </a:rPr>
                        <a:t>emas</a:t>
                      </a:r>
                      <a:endParaRPr lang="ru-RU" sz="2000" dirty="0">
                        <a:solidFill>
                          <a:srgbClr val="C00000"/>
                        </a:solidFill>
                        <a:latin typeface="Times New Roman"/>
                        <a:ea typeface="Times New Roman"/>
                      </a:endParaRPr>
                    </a:p>
                  </a:txBody>
                  <a:tcPr marL="0" marR="0" marT="0" marB="0">
                    <a:lnL>
                      <a:noFill/>
                    </a:lnL>
                    <a:lnR>
                      <a:noFill/>
                    </a:lnR>
                    <a:lnT>
                      <a:noFill/>
                    </a:lnT>
                    <a:lnB>
                      <a:noFill/>
                    </a:lnB>
                  </a:tcPr>
                </a:tc>
                <a:tc>
                  <a:txBody>
                    <a:bodyPr/>
                    <a:lstStyle/>
                    <a:p>
                      <a:pPr algn="just">
                        <a:lnSpc>
                          <a:spcPct val="150000"/>
                        </a:lnSpc>
                        <a:spcAft>
                          <a:spcPts val="0"/>
                        </a:spcAft>
                      </a:pPr>
                      <a:endParaRPr lang="ru-RU" sz="1200">
                        <a:latin typeface="Times New Roman"/>
                        <a:ea typeface="Times New Roman"/>
                      </a:endParaRPr>
                    </a:p>
                  </a:txBody>
                  <a:tcPr marL="0" marR="0" marT="0" marB="0">
                    <a:lnL>
                      <a:noFill/>
                    </a:lnL>
                    <a:lnR>
                      <a:noFill/>
                    </a:lnR>
                    <a:lnT>
                      <a:noFill/>
                    </a:lnT>
                    <a:lnB>
                      <a:noFill/>
                    </a:lnB>
                  </a:tcPr>
                </a:tc>
              </a:tr>
              <a:tr h="717881">
                <a:tc>
                  <a:txBody>
                    <a:bodyPr/>
                    <a:lstStyle/>
                    <a:p>
                      <a:pPr algn="just">
                        <a:lnSpc>
                          <a:spcPct val="150000"/>
                        </a:lnSpc>
                        <a:spcAft>
                          <a:spcPts val="0"/>
                        </a:spcAft>
                      </a:pPr>
                      <a:endParaRPr lang="ru-RU" sz="2000">
                        <a:solidFill>
                          <a:srgbClr val="C00000"/>
                        </a:solidFill>
                        <a:latin typeface="Times New Roman"/>
                        <a:ea typeface="Times New Roman"/>
                      </a:endParaRPr>
                    </a:p>
                  </a:txBody>
                  <a:tcPr marL="0" marR="0" marT="0" marB="0">
                    <a:lnL>
                      <a:noFill/>
                    </a:lnL>
                    <a:lnR>
                      <a:noFill/>
                    </a:lnR>
                    <a:lnT>
                      <a:noFill/>
                    </a:lnT>
                    <a:lnB>
                      <a:noFill/>
                    </a:lnB>
                  </a:tcPr>
                </a:tc>
                <a:tc>
                  <a:txBody>
                    <a:bodyPr/>
                    <a:lstStyle/>
                    <a:p>
                      <a:pPr algn="just">
                        <a:lnSpc>
                          <a:spcPct val="150000"/>
                        </a:lnSpc>
                        <a:spcAft>
                          <a:spcPts val="0"/>
                        </a:spcAft>
                      </a:pPr>
                      <a:r>
                        <a:rPr lang="ru-RU" sz="2400" b="1" dirty="0" err="1">
                          <a:solidFill>
                            <a:srgbClr val="C00000"/>
                          </a:solidFill>
                          <a:latin typeface="Times New Roman"/>
                          <a:ea typeface="Times New Roman"/>
                          <a:cs typeface="Times New Roman"/>
                        </a:rPr>
                        <a:t>pmCopy</a:t>
                      </a:r>
                      <a:endParaRPr lang="ru-RU" sz="2000" dirty="0">
                        <a:solidFill>
                          <a:srgbClr val="C00000"/>
                        </a:solidFill>
                        <a:latin typeface="Times New Roman"/>
                        <a:ea typeface="Times New Roman"/>
                      </a:endParaRPr>
                    </a:p>
                  </a:txBody>
                  <a:tcPr marL="0" marR="0" marT="0" marB="0">
                    <a:lnL>
                      <a:noFill/>
                    </a:lnL>
                    <a:lnR>
                      <a:noFill/>
                    </a:lnR>
                    <a:lnT>
                      <a:noFill/>
                    </a:lnT>
                    <a:lnB>
                      <a:noFill/>
                    </a:lnB>
                  </a:tcPr>
                </a:tc>
                <a:tc>
                  <a:txBody>
                    <a:bodyPr/>
                    <a:lstStyle/>
                    <a:p>
                      <a:pPr algn="just">
                        <a:lnSpc>
                          <a:spcPct val="150000"/>
                        </a:lnSpc>
                        <a:spcAft>
                          <a:spcPts val="0"/>
                        </a:spcAft>
                      </a:pPr>
                      <a:r>
                        <a:rPr lang="ru-RU" sz="2400" b="1" dirty="0" err="1">
                          <a:solidFill>
                            <a:srgbClr val="C00000"/>
                          </a:solidFill>
                          <a:latin typeface="Times New Roman"/>
                          <a:ea typeface="Times New Roman"/>
                          <a:cs typeface="Times New Roman"/>
                        </a:rPr>
                        <a:t>CHiziqrangi</a:t>
                      </a:r>
                      <a:r>
                        <a:rPr lang="ru-RU" sz="2400" b="1" dirty="0">
                          <a:solidFill>
                            <a:srgbClr val="C00000"/>
                          </a:solidFill>
                          <a:latin typeface="Times New Roman"/>
                          <a:ea typeface="Times New Roman"/>
                          <a:cs typeface="Times New Roman"/>
                        </a:rPr>
                        <a:t> </a:t>
                      </a:r>
                      <a:r>
                        <a:rPr lang="ru-RU" sz="2400" b="1" dirty="0" err="1">
                          <a:solidFill>
                            <a:srgbClr val="C00000"/>
                          </a:solidFill>
                          <a:latin typeface="Times New Roman"/>
                          <a:ea typeface="Times New Roman"/>
                          <a:cs typeface="Times New Roman"/>
                        </a:rPr>
                        <a:t>Pen</a:t>
                      </a:r>
                      <a:r>
                        <a:rPr lang="ru-RU" sz="2400" b="1" dirty="0">
                          <a:solidFill>
                            <a:srgbClr val="C00000"/>
                          </a:solidFill>
                          <a:latin typeface="Times New Roman"/>
                          <a:ea typeface="Times New Roman"/>
                          <a:cs typeface="Times New Roman"/>
                        </a:rPr>
                        <a:t>. </a:t>
                      </a:r>
                      <a:r>
                        <a:rPr lang="ru-RU" sz="2400" b="1" dirty="0" err="1">
                          <a:solidFill>
                            <a:srgbClr val="C00000"/>
                          </a:solidFill>
                          <a:latin typeface="Times New Roman"/>
                          <a:ea typeface="Times New Roman"/>
                          <a:cs typeface="Times New Roman"/>
                        </a:rPr>
                        <a:t>Color</a:t>
                      </a:r>
                      <a:r>
                        <a:rPr lang="ru-RU" sz="2400" b="1" dirty="0">
                          <a:solidFill>
                            <a:srgbClr val="C00000"/>
                          </a:solidFill>
                          <a:latin typeface="Times New Roman"/>
                          <a:ea typeface="Times New Roman"/>
                          <a:cs typeface="Times New Roman"/>
                        </a:rPr>
                        <a:t> </a:t>
                      </a:r>
                      <a:r>
                        <a:rPr lang="ru-RU" sz="2400" b="1" dirty="0" err="1" smtClean="0">
                          <a:solidFill>
                            <a:srgbClr val="C00000"/>
                          </a:solidFill>
                          <a:latin typeface="Times New Roman"/>
                          <a:ea typeface="Times New Roman"/>
                          <a:cs typeface="Times New Roman"/>
                        </a:rPr>
                        <a:t>xossasi</a:t>
                      </a:r>
                      <a:r>
                        <a:rPr lang="en-US" sz="2400" b="1" dirty="0" smtClean="0">
                          <a:solidFill>
                            <a:srgbClr val="C00000"/>
                          </a:solidFill>
                          <a:latin typeface="Times New Roman"/>
                          <a:ea typeface="Times New Roman"/>
                          <a:cs typeface="Times New Roman"/>
                        </a:rPr>
                        <a:t> </a:t>
                      </a:r>
                      <a:r>
                        <a:rPr lang="ru-RU" sz="2400" b="1" dirty="0" err="1" smtClean="0">
                          <a:solidFill>
                            <a:srgbClr val="C00000"/>
                          </a:solidFill>
                          <a:latin typeface="Times New Roman"/>
                          <a:ea typeface="Times New Roman"/>
                          <a:cs typeface="Times New Roman"/>
                        </a:rPr>
                        <a:t>qiymatiga</a:t>
                      </a:r>
                      <a:r>
                        <a:rPr lang="en-US" sz="2400" b="1" dirty="0" smtClean="0">
                          <a:solidFill>
                            <a:srgbClr val="C00000"/>
                          </a:solidFill>
                          <a:latin typeface="Times New Roman"/>
                          <a:ea typeface="Times New Roman"/>
                          <a:cs typeface="Times New Roman"/>
                        </a:rPr>
                        <a:t> </a:t>
                      </a:r>
                      <a:r>
                        <a:rPr lang="ru-RU" sz="2400" b="1" dirty="0" err="1" smtClean="0">
                          <a:solidFill>
                            <a:srgbClr val="C00000"/>
                          </a:solidFill>
                          <a:latin typeface="Times New Roman"/>
                          <a:ea typeface="Times New Roman"/>
                          <a:cs typeface="Times New Roman"/>
                        </a:rPr>
                        <a:t>bog’liq</a:t>
                      </a:r>
                      <a:endParaRPr lang="ru-RU" sz="2000" dirty="0">
                        <a:solidFill>
                          <a:srgbClr val="C00000"/>
                        </a:solidFill>
                        <a:latin typeface="Times New Roman"/>
                        <a:ea typeface="Times New Roman"/>
                      </a:endParaRPr>
                    </a:p>
                  </a:txBody>
                  <a:tcPr marL="0" marR="0" marT="0" marB="0">
                    <a:lnL>
                      <a:noFill/>
                    </a:lnL>
                    <a:lnR>
                      <a:noFill/>
                    </a:lnR>
                    <a:lnT>
                      <a:noFill/>
                    </a:lnT>
                    <a:lnB>
                      <a:noFill/>
                    </a:lnB>
                  </a:tcPr>
                </a:tc>
                <a:tc>
                  <a:txBody>
                    <a:bodyPr/>
                    <a:lstStyle/>
                    <a:p>
                      <a:pPr algn="just">
                        <a:lnSpc>
                          <a:spcPct val="150000"/>
                        </a:lnSpc>
                        <a:spcAft>
                          <a:spcPts val="0"/>
                        </a:spcAft>
                      </a:pPr>
                      <a:endParaRPr lang="ru-RU" sz="1200" dirty="0">
                        <a:latin typeface="Times New Roman"/>
                        <a:ea typeface="Times New Roman"/>
                      </a:endParaRPr>
                    </a:p>
                  </a:txBody>
                  <a:tcPr marL="0" marR="0" marT="0" marB="0">
                    <a:lnL>
                      <a:noFill/>
                    </a:lnL>
                    <a:lnR>
                      <a:noFill/>
                    </a:lnR>
                    <a:lnT>
                      <a:noFill/>
                    </a:lnT>
                    <a:lnB>
                      <a:noFill/>
                    </a:lnB>
                  </a:tcPr>
                </a:tc>
              </a:tr>
              <a:tr h="997055">
                <a:tc>
                  <a:txBody>
                    <a:bodyPr/>
                    <a:lstStyle/>
                    <a:p>
                      <a:pPr algn="just">
                        <a:lnSpc>
                          <a:spcPct val="150000"/>
                        </a:lnSpc>
                        <a:spcAft>
                          <a:spcPts val="0"/>
                        </a:spcAft>
                      </a:pPr>
                      <a:endParaRPr lang="ru-RU" sz="2000">
                        <a:solidFill>
                          <a:srgbClr val="C00000"/>
                        </a:solidFill>
                        <a:latin typeface="Times New Roman"/>
                        <a:ea typeface="Times New Roman"/>
                      </a:endParaRPr>
                    </a:p>
                  </a:txBody>
                  <a:tcPr marL="0" marR="0" marT="0" marB="0">
                    <a:lnL>
                      <a:noFill/>
                    </a:lnL>
                    <a:lnR>
                      <a:noFill/>
                    </a:lnR>
                    <a:lnT>
                      <a:noFill/>
                    </a:lnT>
                    <a:lnB>
                      <a:noFill/>
                    </a:lnB>
                  </a:tcPr>
                </a:tc>
                <a:tc>
                  <a:txBody>
                    <a:bodyPr/>
                    <a:lstStyle/>
                    <a:p>
                      <a:pPr algn="just">
                        <a:lnSpc>
                          <a:spcPct val="150000"/>
                        </a:lnSpc>
                        <a:spcAft>
                          <a:spcPts val="0"/>
                        </a:spcAft>
                      </a:pPr>
                      <a:r>
                        <a:rPr lang="ru-RU" sz="2400" b="1" dirty="0" err="1">
                          <a:solidFill>
                            <a:srgbClr val="C00000"/>
                          </a:solidFill>
                          <a:latin typeface="Times New Roman"/>
                          <a:ea typeface="Times New Roman"/>
                          <a:cs typeface="Times New Roman"/>
                        </a:rPr>
                        <a:t>pmNotCopy</a:t>
                      </a:r>
                      <a:endParaRPr lang="ru-RU" sz="2000" dirty="0">
                        <a:solidFill>
                          <a:srgbClr val="C00000"/>
                        </a:solidFill>
                        <a:latin typeface="Times New Roman"/>
                        <a:ea typeface="Times New Roman"/>
                      </a:endParaRPr>
                    </a:p>
                  </a:txBody>
                  <a:tcPr marL="0" marR="0" marT="0" marB="0">
                    <a:lnL>
                      <a:noFill/>
                    </a:lnL>
                    <a:lnR>
                      <a:noFill/>
                    </a:lnR>
                    <a:lnT>
                      <a:noFill/>
                    </a:lnT>
                    <a:lnB>
                      <a:noFill/>
                    </a:lnB>
                  </a:tcPr>
                </a:tc>
                <a:tc>
                  <a:txBody>
                    <a:bodyPr/>
                    <a:lstStyle/>
                    <a:p>
                      <a:pPr algn="just">
                        <a:lnSpc>
                          <a:spcPct val="150000"/>
                        </a:lnSpc>
                        <a:spcAft>
                          <a:spcPts val="0"/>
                        </a:spcAft>
                      </a:pPr>
                      <a:r>
                        <a:rPr lang="ru-RU" sz="2400" b="1" dirty="0" err="1">
                          <a:solidFill>
                            <a:srgbClr val="C00000"/>
                          </a:solidFill>
                          <a:latin typeface="Times New Roman"/>
                          <a:ea typeface="Times New Roman"/>
                          <a:cs typeface="Times New Roman"/>
                        </a:rPr>
                        <a:t>CHiziqrangi</a:t>
                      </a:r>
                      <a:r>
                        <a:rPr lang="ru-RU" sz="2400" b="1" dirty="0">
                          <a:solidFill>
                            <a:srgbClr val="C00000"/>
                          </a:solidFill>
                          <a:latin typeface="Times New Roman"/>
                          <a:ea typeface="Times New Roman"/>
                          <a:cs typeface="Times New Roman"/>
                        </a:rPr>
                        <a:t> </a:t>
                      </a:r>
                      <a:r>
                        <a:rPr lang="ru-RU" sz="2400" b="1" dirty="0" err="1">
                          <a:solidFill>
                            <a:srgbClr val="C00000"/>
                          </a:solidFill>
                          <a:latin typeface="Times New Roman"/>
                          <a:ea typeface="Times New Roman"/>
                          <a:cs typeface="Times New Roman"/>
                        </a:rPr>
                        <a:t>Pen</a:t>
                      </a:r>
                      <a:r>
                        <a:rPr lang="ru-RU" sz="2400" b="1" dirty="0">
                          <a:solidFill>
                            <a:srgbClr val="C00000"/>
                          </a:solidFill>
                          <a:latin typeface="Times New Roman"/>
                          <a:ea typeface="Times New Roman"/>
                          <a:cs typeface="Times New Roman"/>
                        </a:rPr>
                        <a:t>. </a:t>
                      </a:r>
                      <a:r>
                        <a:rPr lang="ru-RU" sz="2400" b="1" dirty="0" err="1">
                          <a:solidFill>
                            <a:srgbClr val="C00000"/>
                          </a:solidFill>
                          <a:latin typeface="Times New Roman"/>
                          <a:ea typeface="Times New Roman"/>
                          <a:cs typeface="Times New Roman"/>
                        </a:rPr>
                        <a:t>Color</a:t>
                      </a:r>
                      <a:r>
                        <a:rPr lang="ru-RU" sz="2400" b="1" dirty="0">
                          <a:solidFill>
                            <a:srgbClr val="C00000"/>
                          </a:solidFill>
                          <a:latin typeface="Times New Roman"/>
                          <a:ea typeface="Times New Roman"/>
                          <a:cs typeface="Times New Roman"/>
                        </a:rPr>
                        <a:t> </a:t>
                      </a:r>
                      <a:r>
                        <a:rPr lang="ru-RU" sz="2400" b="1" dirty="0" err="1" smtClean="0">
                          <a:solidFill>
                            <a:srgbClr val="C00000"/>
                          </a:solidFill>
                          <a:latin typeface="Times New Roman"/>
                          <a:ea typeface="Times New Roman"/>
                          <a:cs typeface="Times New Roman"/>
                        </a:rPr>
                        <a:t>xossasi</a:t>
                      </a:r>
                      <a:r>
                        <a:rPr lang="en-US" sz="2400" b="1" dirty="0" smtClean="0">
                          <a:solidFill>
                            <a:srgbClr val="C00000"/>
                          </a:solidFill>
                          <a:latin typeface="Times New Roman"/>
                          <a:ea typeface="Times New Roman"/>
                          <a:cs typeface="Times New Roman"/>
                        </a:rPr>
                        <a:t> </a:t>
                      </a:r>
                      <a:r>
                        <a:rPr lang="ru-RU" sz="2400" b="1" dirty="0" err="1" smtClean="0">
                          <a:solidFill>
                            <a:srgbClr val="C00000"/>
                          </a:solidFill>
                          <a:latin typeface="Times New Roman"/>
                          <a:ea typeface="Times New Roman"/>
                          <a:cs typeface="Times New Roman"/>
                        </a:rPr>
                        <a:t>qiymatiga</a:t>
                      </a:r>
                      <a:r>
                        <a:rPr lang="en-US" sz="2400" b="1" dirty="0" smtClean="0">
                          <a:solidFill>
                            <a:srgbClr val="C00000"/>
                          </a:solidFill>
                          <a:latin typeface="Times New Roman"/>
                          <a:ea typeface="Times New Roman"/>
                          <a:cs typeface="Times New Roman"/>
                        </a:rPr>
                        <a:t> </a:t>
                      </a:r>
                      <a:r>
                        <a:rPr lang="ru-RU" sz="2400" b="1" dirty="0" err="1" smtClean="0">
                          <a:solidFill>
                            <a:srgbClr val="C00000"/>
                          </a:solidFill>
                          <a:latin typeface="Times New Roman"/>
                          <a:ea typeface="Times New Roman"/>
                          <a:cs typeface="Times New Roman"/>
                        </a:rPr>
                        <a:t>invers</a:t>
                      </a:r>
                      <a:endParaRPr lang="ru-RU" sz="2000" dirty="0">
                        <a:solidFill>
                          <a:srgbClr val="C00000"/>
                        </a:solidFill>
                        <a:latin typeface="Times New Roman"/>
                        <a:ea typeface="Times New Roman"/>
                      </a:endParaRPr>
                    </a:p>
                  </a:txBody>
                  <a:tcPr marL="0" marR="0" marT="0" marB="0">
                    <a:lnL>
                      <a:noFill/>
                    </a:lnL>
                    <a:lnR>
                      <a:noFill/>
                    </a:lnR>
                    <a:lnT>
                      <a:noFill/>
                    </a:lnT>
                    <a:lnB>
                      <a:noFill/>
                    </a:lnB>
                  </a:tcPr>
                </a:tc>
                <a:tc>
                  <a:txBody>
                    <a:bodyPr/>
                    <a:lstStyle/>
                    <a:p>
                      <a:pPr algn="just">
                        <a:lnSpc>
                          <a:spcPct val="150000"/>
                        </a:lnSpc>
                        <a:spcAft>
                          <a:spcPts val="0"/>
                        </a:spcAft>
                      </a:pPr>
                      <a:endParaRPr lang="ru-RU" sz="1200" dirty="0">
                        <a:latin typeface="Times New Roman"/>
                        <a:ea typeface="Times New Roman"/>
                      </a:endParaRPr>
                    </a:p>
                  </a:txBody>
                  <a:tcPr marL="0" marR="0" marT="0" marB="0">
                    <a:lnL>
                      <a:noFill/>
                    </a:lnL>
                    <a:lnR>
                      <a:noFill/>
                    </a:lnR>
                    <a:lnT>
                      <a:noFill/>
                    </a:lnT>
                    <a:lnB>
                      <a:noFill/>
                    </a:lnB>
                  </a:tcPr>
                </a:tc>
              </a:tr>
              <a:tr h="1477308">
                <a:tc>
                  <a:txBody>
                    <a:bodyPr/>
                    <a:lstStyle/>
                    <a:p>
                      <a:pPr algn="just">
                        <a:lnSpc>
                          <a:spcPct val="150000"/>
                        </a:lnSpc>
                        <a:spcAft>
                          <a:spcPts val="0"/>
                        </a:spcAft>
                      </a:pPr>
                      <a:endParaRPr lang="ru-RU" sz="2000" dirty="0">
                        <a:solidFill>
                          <a:srgbClr val="C00000"/>
                        </a:solidFill>
                        <a:latin typeface="Times New Roman"/>
                        <a:ea typeface="Times New Roman"/>
                      </a:endParaRPr>
                    </a:p>
                  </a:txBody>
                  <a:tcPr marL="0" marR="0" marT="0" marB="0">
                    <a:lnL>
                      <a:noFill/>
                    </a:lnL>
                    <a:lnR>
                      <a:noFill/>
                    </a:lnR>
                    <a:lnT>
                      <a:noFill/>
                    </a:lnT>
                    <a:lnB>
                      <a:noFill/>
                    </a:lnB>
                  </a:tcPr>
                </a:tc>
                <a:tc>
                  <a:txBody>
                    <a:bodyPr/>
                    <a:lstStyle/>
                    <a:p>
                      <a:pPr algn="just">
                        <a:lnSpc>
                          <a:spcPct val="150000"/>
                        </a:lnSpc>
                        <a:spcAft>
                          <a:spcPts val="0"/>
                        </a:spcAft>
                      </a:pPr>
                      <a:r>
                        <a:rPr lang="ru-RU" sz="2400" b="1" dirty="0" err="1">
                          <a:solidFill>
                            <a:srgbClr val="C00000"/>
                          </a:solidFill>
                          <a:latin typeface="Times New Roman"/>
                          <a:ea typeface="Times New Roman"/>
                          <a:cs typeface="Times New Roman"/>
                        </a:rPr>
                        <a:t>pmNot</a:t>
                      </a:r>
                      <a:endParaRPr lang="ru-RU" sz="2000" dirty="0">
                        <a:solidFill>
                          <a:srgbClr val="C00000"/>
                        </a:solidFill>
                        <a:latin typeface="Times New Roman"/>
                        <a:ea typeface="Times New Roman"/>
                      </a:endParaRPr>
                    </a:p>
                  </a:txBody>
                  <a:tcPr marL="0" marR="0" marT="0" marB="0">
                    <a:lnL>
                      <a:noFill/>
                    </a:lnL>
                    <a:lnR>
                      <a:noFill/>
                    </a:lnR>
                    <a:lnT>
                      <a:noFill/>
                    </a:lnT>
                    <a:lnB>
                      <a:noFill/>
                    </a:lnB>
                  </a:tcPr>
                </a:tc>
                <a:tc>
                  <a:txBody>
                    <a:bodyPr/>
                    <a:lstStyle/>
                    <a:p>
                      <a:pPr algn="just">
                        <a:lnSpc>
                          <a:spcPct val="150000"/>
                        </a:lnSpc>
                        <a:spcAft>
                          <a:spcPts val="0"/>
                        </a:spcAft>
                      </a:pPr>
                      <a:r>
                        <a:rPr lang="ru-RU" sz="2400" b="1" dirty="0" smtClean="0">
                          <a:solidFill>
                            <a:srgbClr val="C00000"/>
                          </a:solidFill>
                          <a:latin typeface="Times New Roman"/>
                          <a:ea typeface="Times New Roman"/>
                          <a:cs typeface="Times New Roman"/>
                        </a:rPr>
                        <a:t>C</a:t>
                      </a:r>
                      <a:r>
                        <a:rPr lang="en-US" sz="2400" b="1" dirty="0" smtClean="0">
                          <a:solidFill>
                            <a:srgbClr val="C00000"/>
                          </a:solidFill>
                          <a:latin typeface="Times New Roman"/>
                          <a:ea typeface="Times New Roman"/>
                          <a:cs typeface="Times New Roman"/>
                        </a:rPr>
                        <a:t>h</a:t>
                      </a:r>
                      <a:r>
                        <a:rPr lang="ru-RU" sz="2400" b="1" dirty="0" err="1" smtClean="0">
                          <a:solidFill>
                            <a:srgbClr val="C00000"/>
                          </a:solidFill>
                          <a:latin typeface="Times New Roman"/>
                          <a:ea typeface="Times New Roman"/>
                          <a:cs typeface="Times New Roman"/>
                        </a:rPr>
                        <a:t>iziq</a:t>
                      </a:r>
                      <a:r>
                        <a:rPr lang="en-US" sz="2400" b="1" dirty="0" smtClean="0">
                          <a:solidFill>
                            <a:srgbClr val="C00000"/>
                          </a:solidFill>
                          <a:latin typeface="Times New Roman"/>
                          <a:ea typeface="Times New Roman"/>
                          <a:cs typeface="Times New Roman"/>
                        </a:rPr>
                        <a:t> </a:t>
                      </a:r>
                      <a:r>
                        <a:rPr lang="ru-RU" sz="2400" b="1" dirty="0" err="1" smtClean="0">
                          <a:solidFill>
                            <a:srgbClr val="C00000"/>
                          </a:solidFill>
                          <a:latin typeface="Times New Roman"/>
                          <a:ea typeface="Times New Roman"/>
                          <a:cs typeface="Times New Roman"/>
                        </a:rPr>
                        <a:t>rangi</a:t>
                      </a:r>
                      <a:r>
                        <a:rPr lang="en-US" sz="2400" b="1" dirty="0" smtClean="0">
                          <a:solidFill>
                            <a:srgbClr val="C00000"/>
                          </a:solidFill>
                          <a:latin typeface="Times New Roman"/>
                          <a:ea typeface="Times New Roman"/>
                          <a:cs typeface="Times New Roman"/>
                        </a:rPr>
                        <a:t> </a:t>
                      </a:r>
                      <a:r>
                        <a:rPr lang="ru-RU" sz="2400" b="1" dirty="0" err="1" smtClean="0">
                          <a:solidFill>
                            <a:srgbClr val="C00000"/>
                          </a:solidFill>
                          <a:latin typeface="Times New Roman"/>
                          <a:ea typeface="Times New Roman"/>
                          <a:cs typeface="Times New Roman"/>
                        </a:rPr>
                        <a:t>sohaning</a:t>
                      </a:r>
                      <a:r>
                        <a:rPr lang="en-US" sz="2400" b="1" dirty="0" smtClean="0">
                          <a:solidFill>
                            <a:srgbClr val="C00000"/>
                          </a:solidFill>
                          <a:latin typeface="Times New Roman"/>
                          <a:ea typeface="Times New Roman"/>
                          <a:cs typeface="Times New Roman"/>
                        </a:rPr>
                        <a:t> </a:t>
                      </a:r>
                      <a:r>
                        <a:rPr lang="ru-RU" sz="2400" b="1" dirty="0" err="1" smtClean="0">
                          <a:solidFill>
                            <a:srgbClr val="C00000"/>
                          </a:solidFill>
                          <a:latin typeface="Times New Roman"/>
                          <a:ea typeface="Times New Roman"/>
                          <a:cs typeface="Times New Roman"/>
                        </a:rPr>
                        <a:t>mos</a:t>
                      </a:r>
                      <a:r>
                        <a:rPr lang="en-US" sz="2400" b="1" dirty="0" smtClean="0">
                          <a:solidFill>
                            <a:srgbClr val="C00000"/>
                          </a:solidFill>
                          <a:latin typeface="Times New Roman"/>
                          <a:ea typeface="Times New Roman"/>
                          <a:cs typeface="Times New Roman"/>
                        </a:rPr>
                        <a:t> </a:t>
                      </a:r>
                      <a:r>
                        <a:rPr lang="ru-RU" sz="2400" b="1" dirty="0" err="1" smtClean="0">
                          <a:solidFill>
                            <a:srgbClr val="C00000"/>
                          </a:solidFill>
                          <a:latin typeface="Times New Roman"/>
                          <a:ea typeface="Times New Roman"/>
                          <a:cs typeface="Times New Roman"/>
                        </a:rPr>
                        <a:t>nuqtasi</a:t>
                      </a:r>
                      <a:r>
                        <a:rPr lang="en-US" sz="2400" b="1" dirty="0" smtClean="0">
                          <a:solidFill>
                            <a:srgbClr val="C00000"/>
                          </a:solidFill>
                          <a:latin typeface="Times New Roman"/>
                          <a:ea typeface="Times New Roman"/>
                          <a:cs typeface="Times New Roman"/>
                        </a:rPr>
                        <a:t> </a:t>
                      </a:r>
                      <a:r>
                        <a:rPr lang="ru-RU" sz="2400" b="1" dirty="0" err="1" smtClean="0">
                          <a:solidFill>
                            <a:srgbClr val="C00000"/>
                          </a:solidFill>
                          <a:latin typeface="Times New Roman"/>
                          <a:ea typeface="Times New Roman"/>
                          <a:cs typeface="Times New Roman"/>
                        </a:rPr>
                        <a:t>rangiga</a:t>
                      </a:r>
                      <a:r>
                        <a:rPr lang="en-US" sz="2400" b="1" dirty="0" smtClean="0">
                          <a:solidFill>
                            <a:srgbClr val="C00000"/>
                          </a:solidFill>
                          <a:latin typeface="Times New Roman"/>
                          <a:ea typeface="Times New Roman"/>
                          <a:cs typeface="Times New Roman"/>
                        </a:rPr>
                        <a:t> </a:t>
                      </a:r>
                      <a:r>
                        <a:rPr lang="ru-RU" sz="2400" b="1" dirty="0" err="1" smtClean="0">
                          <a:solidFill>
                            <a:srgbClr val="C00000"/>
                          </a:solidFill>
                          <a:latin typeface="Times New Roman"/>
                          <a:ea typeface="Times New Roman"/>
                          <a:cs typeface="Times New Roman"/>
                        </a:rPr>
                        <a:t>invers</a:t>
                      </a:r>
                      <a:endParaRPr lang="ru-RU" sz="2000" dirty="0">
                        <a:solidFill>
                          <a:srgbClr val="C00000"/>
                        </a:solidFill>
                        <a:latin typeface="Times New Roman"/>
                        <a:ea typeface="Times New Roman"/>
                      </a:endParaRPr>
                    </a:p>
                  </a:txBody>
                  <a:tcPr marL="0" marR="0" marT="0" marB="0">
                    <a:lnL>
                      <a:noFill/>
                    </a:lnL>
                    <a:lnR>
                      <a:noFill/>
                    </a:lnR>
                    <a:lnT>
                      <a:noFill/>
                    </a:lnT>
                    <a:lnB>
                      <a:noFill/>
                    </a:lnB>
                  </a:tcPr>
                </a:tc>
                <a:tc>
                  <a:txBody>
                    <a:bodyPr/>
                    <a:lstStyle/>
                    <a:p>
                      <a:pPr algn="just">
                        <a:lnSpc>
                          <a:spcPct val="150000"/>
                        </a:lnSpc>
                        <a:spcAft>
                          <a:spcPts val="0"/>
                        </a:spcAft>
                      </a:pPr>
                      <a:endParaRPr lang="ru-RU" sz="1200" dirty="0">
                        <a:latin typeface="Times New Roman"/>
                        <a:ea typeface="Times New Roman"/>
                      </a:endParaRPr>
                    </a:p>
                  </a:txBody>
                  <a:tcPr marL="0" marR="0" marT="0" marB="0">
                    <a:lnL>
                      <a:noFill/>
                    </a:lnL>
                    <a:lnR>
                      <a:noFill/>
                    </a:lnR>
                    <a:lnT>
                      <a:noFill/>
                    </a:lnT>
                    <a:lnB>
                      <a:noFill/>
                    </a:lnB>
                  </a:tcPr>
                </a:tc>
              </a:tr>
            </a:tbl>
          </a:graphicData>
        </a:graphic>
      </p:graphicFrame>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229600" cy="2010532"/>
          </a:xfrm>
        </p:spPr>
        <p:txBody>
          <a:bodyPr>
            <a:noAutofit/>
          </a:bodyPr>
          <a:lstStyle/>
          <a:p>
            <a:r>
              <a:rPr lang="ru-RU" sz="2800" b="1" dirty="0" err="1" smtClean="0"/>
              <a:t>Mo’yqalam</a:t>
            </a:r>
            <a:r>
              <a:rPr lang="ru-RU" sz="2800" b="1" dirty="0" smtClean="0"/>
              <a:t> (</a:t>
            </a:r>
            <a:r>
              <a:rPr lang="ru-RU" sz="2800" b="1" dirty="0" err="1" smtClean="0"/>
              <a:t>Canvas.Brush</a:t>
            </a:r>
            <a:r>
              <a:rPr lang="ru-RU" sz="2800" b="1" dirty="0" smtClean="0"/>
              <a:t>) </a:t>
            </a:r>
            <a:r>
              <a:rPr lang="ru-RU" sz="2800" b="1" dirty="0" err="1" smtClean="0"/>
              <a:t>yopiq</a:t>
            </a:r>
            <a:r>
              <a:rPr lang="ru-RU" sz="2800" dirty="0" smtClean="0"/>
              <a:t> </a:t>
            </a:r>
            <a:r>
              <a:rPr lang="ru-RU" sz="2800" b="1" dirty="0" err="1" smtClean="0"/>
              <a:t>sohalarni</a:t>
            </a:r>
            <a:r>
              <a:rPr lang="ru-RU" sz="2800" dirty="0" smtClean="0"/>
              <a:t> </a:t>
            </a:r>
            <a:r>
              <a:rPr lang="ru-RU" sz="2800" b="1" dirty="0" err="1" smtClean="0"/>
              <a:t>chizish</a:t>
            </a:r>
            <a:r>
              <a:rPr lang="ru-RU" sz="2800" dirty="0" smtClean="0"/>
              <a:t> </a:t>
            </a:r>
            <a:r>
              <a:rPr lang="ru-RU" sz="2800" b="1" dirty="0" err="1" smtClean="0"/>
              <a:t>va</a:t>
            </a:r>
            <a:r>
              <a:rPr lang="ru-RU" sz="2800" dirty="0" smtClean="0"/>
              <a:t> </a:t>
            </a:r>
            <a:r>
              <a:rPr lang="ru-RU" sz="2800" b="1" dirty="0" err="1" smtClean="0"/>
              <a:t>soha</a:t>
            </a:r>
            <a:r>
              <a:rPr lang="ru-RU" sz="2800" dirty="0" smtClean="0"/>
              <a:t> </a:t>
            </a:r>
            <a:r>
              <a:rPr lang="ru-RU" sz="2800" b="1" dirty="0" err="1" smtClean="0"/>
              <a:t>ichini</a:t>
            </a:r>
            <a:r>
              <a:rPr lang="ru-RU" sz="2800" dirty="0" smtClean="0"/>
              <a:t> </a:t>
            </a:r>
            <a:r>
              <a:rPr lang="ru-RU" sz="2800" b="1" dirty="0" err="1" smtClean="0"/>
              <a:t>bo’yash</a:t>
            </a:r>
            <a:r>
              <a:rPr lang="ru-RU" sz="2800" dirty="0" smtClean="0"/>
              <a:t> </a:t>
            </a:r>
            <a:r>
              <a:rPr lang="ru-RU" sz="2800" b="1" dirty="0" err="1" smtClean="0"/>
              <a:t>uchun</a:t>
            </a:r>
            <a:r>
              <a:rPr lang="ru-RU" sz="2800" dirty="0" smtClean="0"/>
              <a:t> </a:t>
            </a:r>
            <a:r>
              <a:rPr lang="ru-RU" sz="2800" b="1" dirty="0" err="1" smtClean="0"/>
              <a:t>mo’ljallangan</a:t>
            </a:r>
            <a:r>
              <a:rPr lang="ru-RU" sz="2800" dirty="0" smtClean="0"/>
              <a:t> </a:t>
            </a:r>
            <a:r>
              <a:rPr lang="ru-RU" sz="2800" b="1" dirty="0" err="1" smtClean="0"/>
              <a:t>usullardan</a:t>
            </a:r>
            <a:r>
              <a:rPr lang="ru-RU" sz="2800" dirty="0" smtClean="0"/>
              <a:t> </a:t>
            </a:r>
            <a:r>
              <a:rPr lang="ru-RU" sz="2800" b="1" dirty="0" err="1" smtClean="0"/>
              <a:t>foydalaniladi</a:t>
            </a:r>
            <a:r>
              <a:rPr lang="ru-RU" sz="2800" b="1" dirty="0" smtClean="0"/>
              <a:t>. </a:t>
            </a:r>
            <a:r>
              <a:rPr lang="ru-RU" sz="2800" b="1" dirty="0" err="1" smtClean="0"/>
              <a:t>Muyqalam</a:t>
            </a:r>
            <a:r>
              <a:rPr lang="ru-RU" sz="2800" dirty="0" smtClean="0"/>
              <a:t> </a:t>
            </a:r>
            <a:r>
              <a:rPr lang="ru-RU" sz="2800" b="1" dirty="0" err="1" smtClean="0"/>
              <a:t>ob’ekt</a:t>
            </a:r>
            <a:r>
              <a:rPr lang="ru-RU" sz="2800" dirty="0" smtClean="0"/>
              <a:t> </a:t>
            </a:r>
            <a:r>
              <a:rPr lang="ru-RU" sz="2800" b="1" dirty="0" err="1" smtClean="0"/>
              <a:t>jadvalda</a:t>
            </a:r>
            <a:r>
              <a:rPr lang="ru-RU" sz="2800" dirty="0" smtClean="0"/>
              <a:t> </a:t>
            </a:r>
            <a:r>
              <a:rPr lang="ru-RU" sz="2800" b="1" dirty="0" err="1" smtClean="0"/>
              <a:t>ko’rsatilgan</a:t>
            </a:r>
            <a:r>
              <a:rPr lang="ru-RU" sz="2800" dirty="0" smtClean="0"/>
              <a:t> </a:t>
            </a:r>
            <a:r>
              <a:rPr lang="ru-RU" sz="2800" b="1" dirty="0" err="1" smtClean="0"/>
              <a:t>ikki</a:t>
            </a:r>
            <a:r>
              <a:rPr lang="ru-RU" sz="2800" dirty="0" smtClean="0"/>
              <a:t> </a:t>
            </a:r>
            <a:r>
              <a:rPr lang="ru-RU" sz="2800" b="1" dirty="0" err="1" smtClean="0"/>
              <a:t>xossagaega</a:t>
            </a:r>
            <a:r>
              <a:rPr lang="ru-RU" sz="2800" b="1" dirty="0" smtClean="0"/>
              <a:t>.</a:t>
            </a:r>
            <a:r>
              <a:rPr lang="ru-RU" sz="2800" dirty="0" smtClean="0"/>
              <a:t/>
            </a:r>
            <a:br>
              <a:rPr lang="ru-RU" sz="2800" dirty="0" smtClean="0"/>
            </a:br>
            <a:r>
              <a:rPr lang="ru-RU" sz="2800" b="1" dirty="0" err="1" smtClean="0"/>
              <a:t>TBrush</a:t>
            </a:r>
            <a:r>
              <a:rPr lang="ru-RU" sz="2800" b="1" dirty="0" smtClean="0"/>
              <a:t> (</a:t>
            </a:r>
            <a:r>
              <a:rPr lang="ru-RU" sz="2800" b="1" dirty="0" err="1" smtClean="0"/>
              <a:t>muyqalam</a:t>
            </a:r>
            <a:r>
              <a:rPr lang="ru-RU" sz="2800" b="1" dirty="0" smtClean="0"/>
              <a:t>) </a:t>
            </a:r>
            <a:r>
              <a:rPr lang="ru-RU" sz="2800" b="1" dirty="0" err="1" smtClean="0"/>
              <a:t>xossalari</a:t>
            </a:r>
            <a:endParaRPr lang="ru-RU" sz="2800" dirty="0"/>
          </a:p>
        </p:txBody>
      </p:sp>
      <p:graphicFrame>
        <p:nvGraphicFramePr>
          <p:cNvPr id="4" name="Таблица 3"/>
          <p:cNvGraphicFramePr>
            <a:graphicFrameLocks noGrp="1"/>
          </p:cNvGraphicFramePr>
          <p:nvPr/>
        </p:nvGraphicFramePr>
        <p:xfrm>
          <a:off x="1071538" y="2948940"/>
          <a:ext cx="6572297" cy="2623200"/>
        </p:xfrm>
        <a:graphic>
          <a:graphicData uri="http://schemas.openxmlformats.org/drawingml/2006/table">
            <a:tbl>
              <a:tblPr/>
              <a:tblGrid>
                <a:gridCol w="98784"/>
                <a:gridCol w="1420413"/>
                <a:gridCol w="4955113"/>
                <a:gridCol w="97987"/>
              </a:tblGrid>
              <a:tr h="874400">
                <a:tc>
                  <a:txBody>
                    <a:bodyPr/>
                    <a:lstStyle/>
                    <a:p>
                      <a:pPr algn="just">
                        <a:lnSpc>
                          <a:spcPct val="150000"/>
                        </a:lnSpc>
                        <a:spcAft>
                          <a:spcPts val="0"/>
                        </a:spcAft>
                      </a:pPr>
                      <a:endParaRPr lang="ru-RU" sz="2000" dirty="0">
                        <a:latin typeface="Times New Roman"/>
                        <a:ea typeface="Times New Roman"/>
                      </a:endParaRPr>
                    </a:p>
                  </a:txBody>
                  <a:tcPr marL="0" marR="0" marT="0" marB="0">
                    <a:lnL>
                      <a:noFill/>
                    </a:lnL>
                    <a:lnR>
                      <a:noFill/>
                    </a:lnR>
                    <a:lnT>
                      <a:noFill/>
                    </a:lnT>
                    <a:lnB>
                      <a:noFill/>
                    </a:lnB>
                  </a:tcPr>
                </a:tc>
                <a:tc>
                  <a:txBody>
                    <a:bodyPr/>
                    <a:lstStyle/>
                    <a:p>
                      <a:pPr algn="just">
                        <a:lnSpc>
                          <a:spcPct val="150000"/>
                        </a:lnSpc>
                        <a:spcAft>
                          <a:spcPts val="0"/>
                        </a:spcAft>
                      </a:pPr>
                      <a:r>
                        <a:rPr lang="ru-RU" sz="2400" b="1">
                          <a:solidFill>
                            <a:srgbClr val="C00000"/>
                          </a:solidFill>
                          <a:latin typeface="Times New Roman"/>
                          <a:ea typeface="Times New Roman"/>
                          <a:cs typeface="Times New Roman"/>
                        </a:rPr>
                        <a:t>Xossa</a:t>
                      </a:r>
                      <a:endParaRPr lang="ru-RU" sz="2000">
                        <a:solidFill>
                          <a:srgbClr val="C00000"/>
                        </a:solidFill>
                        <a:latin typeface="Times New Roman"/>
                        <a:ea typeface="Times New Roman"/>
                      </a:endParaRPr>
                    </a:p>
                  </a:txBody>
                  <a:tcPr marL="0" marR="0" marT="0" marB="0">
                    <a:lnL>
                      <a:noFill/>
                    </a:lnL>
                    <a:lnR>
                      <a:noFill/>
                    </a:lnR>
                    <a:lnT>
                      <a:noFill/>
                    </a:lnT>
                    <a:lnB>
                      <a:noFill/>
                    </a:lnB>
                  </a:tcPr>
                </a:tc>
                <a:tc>
                  <a:txBody>
                    <a:bodyPr/>
                    <a:lstStyle/>
                    <a:p>
                      <a:pPr algn="just">
                        <a:lnSpc>
                          <a:spcPct val="150000"/>
                        </a:lnSpc>
                        <a:spcAft>
                          <a:spcPts val="0"/>
                        </a:spcAft>
                      </a:pPr>
                      <a:r>
                        <a:rPr lang="ru-RU" sz="2400" b="1">
                          <a:solidFill>
                            <a:srgbClr val="C00000"/>
                          </a:solidFill>
                          <a:latin typeface="Times New Roman"/>
                          <a:ea typeface="Times New Roman"/>
                          <a:cs typeface="Times New Roman"/>
                        </a:rPr>
                        <a:t>Ta’rifi</a:t>
                      </a:r>
                      <a:endParaRPr lang="ru-RU" sz="2000">
                        <a:solidFill>
                          <a:srgbClr val="C00000"/>
                        </a:solidFill>
                        <a:latin typeface="Times New Roman"/>
                        <a:ea typeface="Times New Roman"/>
                      </a:endParaRPr>
                    </a:p>
                  </a:txBody>
                  <a:tcPr marL="0" marR="0" marT="0" marB="0">
                    <a:lnL>
                      <a:noFill/>
                    </a:lnL>
                    <a:lnR>
                      <a:noFill/>
                    </a:lnR>
                    <a:lnT>
                      <a:noFill/>
                    </a:lnT>
                    <a:lnB>
                      <a:noFill/>
                    </a:lnB>
                  </a:tcPr>
                </a:tc>
                <a:tc>
                  <a:txBody>
                    <a:bodyPr/>
                    <a:lstStyle/>
                    <a:p>
                      <a:pPr algn="just">
                        <a:lnSpc>
                          <a:spcPct val="150000"/>
                        </a:lnSpc>
                        <a:spcAft>
                          <a:spcPts val="0"/>
                        </a:spcAft>
                      </a:pPr>
                      <a:endParaRPr lang="ru-RU" sz="1200">
                        <a:latin typeface="Times New Roman"/>
                        <a:ea typeface="Times New Roman"/>
                      </a:endParaRPr>
                    </a:p>
                  </a:txBody>
                  <a:tcPr marL="0" marR="0" marT="0" marB="0">
                    <a:lnL>
                      <a:noFill/>
                    </a:lnL>
                    <a:lnR>
                      <a:noFill/>
                    </a:lnR>
                    <a:lnT>
                      <a:noFill/>
                    </a:lnT>
                    <a:lnB>
                      <a:noFill/>
                    </a:lnB>
                  </a:tcPr>
                </a:tc>
              </a:tr>
              <a:tr h="1748800">
                <a:tc>
                  <a:txBody>
                    <a:bodyPr/>
                    <a:lstStyle/>
                    <a:p>
                      <a:pPr algn="just">
                        <a:lnSpc>
                          <a:spcPct val="150000"/>
                        </a:lnSpc>
                        <a:spcAft>
                          <a:spcPts val="0"/>
                        </a:spcAft>
                      </a:pPr>
                      <a:endParaRPr lang="ru-RU" sz="2000">
                        <a:latin typeface="Times New Roman"/>
                        <a:ea typeface="Times New Roman"/>
                      </a:endParaRPr>
                    </a:p>
                  </a:txBody>
                  <a:tcPr marL="0" marR="0" marT="0" marB="0">
                    <a:lnL>
                      <a:noFill/>
                    </a:lnL>
                    <a:lnR>
                      <a:noFill/>
                    </a:lnR>
                    <a:lnT>
                      <a:noFill/>
                    </a:lnT>
                    <a:lnB>
                      <a:noFill/>
                    </a:lnB>
                  </a:tcPr>
                </a:tc>
                <a:tc>
                  <a:txBody>
                    <a:bodyPr/>
                    <a:lstStyle/>
                    <a:p>
                      <a:pPr algn="just">
                        <a:lnSpc>
                          <a:spcPct val="150000"/>
                        </a:lnSpc>
                        <a:spcAft>
                          <a:spcPts val="0"/>
                        </a:spcAft>
                      </a:pPr>
                      <a:r>
                        <a:rPr lang="ru-RU" sz="2400" b="1">
                          <a:solidFill>
                            <a:srgbClr val="C00000"/>
                          </a:solidFill>
                          <a:latin typeface="Times New Roman"/>
                          <a:ea typeface="Times New Roman"/>
                          <a:cs typeface="Times New Roman"/>
                        </a:rPr>
                        <a:t>Color</a:t>
                      </a:r>
                      <a:endParaRPr lang="ru-RU" sz="2000">
                        <a:solidFill>
                          <a:srgbClr val="C00000"/>
                        </a:solidFill>
                        <a:latin typeface="Times New Roman"/>
                        <a:ea typeface="Times New Roman"/>
                      </a:endParaRPr>
                    </a:p>
                    <a:p>
                      <a:pPr algn="just">
                        <a:lnSpc>
                          <a:spcPct val="150000"/>
                        </a:lnSpc>
                        <a:spcAft>
                          <a:spcPts val="0"/>
                        </a:spcAft>
                      </a:pPr>
                      <a:r>
                        <a:rPr lang="ru-RU" sz="2400" b="1">
                          <a:solidFill>
                            <a:srgbClr val="C00000"/>
                          </a:solidFill>
                          <a:latin typeface="Times New Roman"/>
                          <a:ea typeface="Times New Roman"/>
                          <a:cs typeface="Times New Roman"/>
                        </a:rPr>
                        <a:t>Style</a:t>
                      </a:r>
                      <a:endParaRPr lang="ru-RU" sz="2000">
                        <a:solidFill>
                          <a:srgbClr val="C00000"/>
                        </a:solidFill>
                        <a:latin typeface="Times New Roman"/>
                        <a:ea typeface="Times New Roman"/>
                      </a:endParaRPr>
                    </a:p>
                  </a:txBody>
                  <a:tcPr marL="0" marR="0" marT="0" marB="0">
                    <a:lnL>
                      <a:noFill/>
                    </a:lnL>
                    <a:lnR>
                      <a:noFill/>
                    </a:lnR>
                    <a:lnT>
                      <a:noFill/>
                    </a:lnT>
                    <a:lnB>
                      <a:noFill/>
                    </a:lnB>
                  </a:tcPr>
                </a:tc>
                <a:tc>
                  <a:txBody>
                    <a:bodyPr/>
                    <a:lstStyle/>
                    <a:p>
                      <a:pPr algn="just">
                        <a:lnSpc>
                          <a:spcPct val="150000"/>
                        </a:lnSpc>
                        <a:spcAft>
                          <a:spcPts val="0"/>
                        </a:spcAft>
                      </a:pPr>
                      <a:r>
                        <a:rPr lang="ru-RU" sz="2400" b="1" dirty="0" err="1" smtClean="0">
                          <a:solidFill>
                            <a:srgbClr val="C00000"/>
                          </a:solidFill>
                          <a:latin typeface="Times New Roman"/>
                          <a:ea typeface="Times New Roman"/>
                          <a:cs typeface="Times New Roman"/>
                        </a:rPr>
                        <a:t>Epiq</a:t>
                      </a:r>
                      <a:r>
                        <a:rPr lang="en-US" sz="2400" b="1" dirty="0" smtClean="0">
                          <a:solidFill>
                            <a:srgbClr val="C00000"/>
                          </a:solidFill>
                          <a:latin typeface="Times New Roman"/>
                          <a:ea typeface="Times New Roman"/>
                          <a:cs typeface="Times New Roman"/>
                        </a:rPr>
                        <a:t>  </a:t>
                      </a:r>
                      <a:r>
                        <a:rPr lang="ru-RU" sz="2400" b="1" dirty="0" err="1" smtClean="0">
                          <a:solidFill>
                            <a:srgbClr val="C00000"/>
                          </a:solidFill>
                          <a:latin typeface="Times New Roman"/>
                          <a:ea typeface="Times New Roman"/>
                          <a:cs typeface="Times New Roman"/>
                        </a:rPr>
                        <a:t>sohani</a:t>
                      </a:r>
                      <a:r>
                        <a:rPr lang="en-US" sz="2400" b="1" dirty="0" smtClean="0">
                          <a:solidFill>
                            <a:srgbClr val="C00000"/>
                          </a:solidFill>
                          <a:latin typeface="Times New Roman"/>
                          <a:ea typeface="Times New Roman"/>
                          <a:cs typeface="Times New Roman"/>
                        </a:rPr>
                        <a:t> </a:t>
                      </a:r>
                      <a:r>
                        <a:rPr lang="ru-RU" sz="2400" b="1" dirty="0" err="1" smtClean="0">
                          <a:solidFill>
                            <a:srgbClr val="C00000"/>
                          </a:solidFill>
                          <a:latin typeface="Times New Roman"/>
                          <a:ea typeface="Times New Roman"/>
                          <a:cs typeface="Times New Roman"/>
                        </a:rPr>
                        <a:t>bo’yash</a:t>
                      </a:r>
                      <a:r>
                        <a:rPr lang="en-US" sz="2400" b="1" dirty="0" smtClean="0">
                          <a:solidFill>
                            <a:srgbClr val="C00000"/>
                          </a:solidFill>
                          <a:latin typeface="Times New Roman"/>
                          <a:ea typeface="Times New Roman"/>
                          <a:cs typeface="Times New Roman"/>
                        </a:rPr>
                        <a:t> </a:t>
                      </a:r>
                      <a:r>
                        <a:rPr lang="ru-RU" sz="2400" b="1" dirty="0" err="1" smtClean="0">
                          <a:solidFill>
                            <a:srgbClr val="C00000"/>
                          </a:solidFill>
                          <a:latin typeface="Times New Roman"/>
                          <a:ea typeface="Times New Roman"/>
                          <a:cs typeface="Times New Roman"/>
                        </a:rPr>
                        <a:t>rangi</a:t>
                      </a:r>
                      <a:endParaRPr lang="ru-RU" sz="2000" dirty="0">
                        <a:solidFill>
                          <a:srgbClr val="C00000"/>
                        </a:solidFill>
                        <a:latin typeface="Times New Roman"/>
                        <a:ea typeface="Times New Roman"/>
                      </a:endParaRPr>
                    </a:p>
                    <a:p>
                      <a:pPr algn="just">
                        <a:lnSpc>
                          <a:spcPct val="150000"/>
                        </a:lnSpc>
                        <a:spcAft>
                          <a:spcPts val="0"/>
                        </a:spcAft>
                      </a:pPr>
                      <a:r>
                        <a:rPr lang="ru-RU" sz="2400" b="1" dirty="0" err="1" smtClean="0">
                          <a:solidFill>
                            <a:srgbClr val="C00000"/>
                          </a:solidFill>
                          <a:latin typeface="Times New Roman"/>
                          <a:ea typeface="Times New Roman"/>
                          <a:cs typeface="Times New Roman"/>
                        </a:rPr>
                        <a:t>Sohani</a:t>
                      </a:r>
                      <a:r>
                        <a:rPr lang="en-US" sz="2400" b="1" dirty="0" smtClean="0">
                          <a:solidFill>
                            <a:srgbClr val="C00000"/>
                          </a:solidFill>
                          <a:latin typeface="Times New Roman"/>
                          <a:ea typeface="Times New Roman"/>
                          <a:cs typeface="Times New Roman"/>
                        </a:rPr>
                        <a:t> </a:t>
                      </a:r>
                      <a:r>
                        <a:rPr lang="ru-RU" sz="2400" b="1" dirty="0" err="1" smtClean="0">
                          <a:solidFill>
                            <a:srgbClr val="C00000"/>
                          </a:solidFill>
                          <a:latin typeface="Times New Roman"/>
                          <a:ea typeface="Times New Roman"/>
                          <a:cs typeface="Times New Roman"/>
                        </a:rPr>
                        <a:t>to’ldirish</a:t>
                      </a:r>
                      <a:r>
                        <a:rPr lang="en-US" sz="2400" b="1" dirty="0" smtClean="0">
                          <a:solidFill>
                            <a:srgbClr val="C00000"/>
                          </a:solidFill>
                          <a:latin typeface="Times New Roman"/>
                          <a:ea typeface="Times New Roman"/>
                          <a:cs typeface="Times New Roman"/>
                        </a:rPr>
                        <a:t> </a:t>
                      </a:r>
                      <a:r>
                        <a:rPr lang="ru-RU" sz="2400" b="1" dirty="0" err="1" smtClean="0">
                          <a:solidFill>
                            <a:srgbClr val="C00000"/>
                          </a:solidFill>
                          <a:latin typeface="Times New Roman"/>
                          <a:ea typeface="Times New Roman"/>
                          <a:cs typeface="Times New Roman"/>
                        </a:rPr>
                        <a:t>uslubi</a:t>
                      </a:r>
                      <a:endParaRPr lang="ru-RU" sz="2000" dirty="0">
                        <a:solidFill>
                          <a:srgbClr val="C00000"/>
                        </a:solidFill>
                        <a:latin typeface="Times New Roman"/>
                        <a:ea typeface="Times New Roman"/>
                      </a:endParaRPr>
                    </a:p>
                  </a:txBody>
                  <a:tcPr marL="0" marR="0" marT="0" marB="0">
                    <a:lnL>
                      <a:noFill/>
                    </a:lnL>
                    <a:lnR>
                      <a:noFill/>
                    </a:lnR>
                    <a:lnT>
                      <a:noFill/>
                    </a:lnT>
                    <a:lnB>
                      <a:noFill/>
                    </a:lnB>
                  </a:tcPr>
                </a:tc>
                <a:tc>
                  <a:txBody>
                    <a:bodyPr/>
                    <a:lstStyle/>
                    <a:p>
                      <a:pPr algn="just">
                        <a:lnSpc>
                          <a:spcPct val="150000"/>
                        </a:lnSpc>
                        <a:spcAft>
                          <a:spcPts val="0"/>
                        </a:spcAft>
                      </a:pPr>
                      <a:endParaRPr lang="ru-RU" sz="1200" dirty="0">
                        <a:latin typeface="Times New Roman"/>
                        <a:ea typeface="Times New Roman"/>
                      </a:endParaRPr>
                    </a:p>
                  </a:txBody>
                  <a:tcPr marL="0" marR="0" marT="0" marB="0">
                    <a:lnL>
                      <a:noFill/>
                    </a:lnL>
                    <a:lnR>
                      <a:noFill/>
                    </a:lnR>
                    <a:lnT>
                      <a:noFill/>
                    </a:lnT>
                    <a:lnB>
                      <a:noFill/>
                    </a:lnB>
                  </a:tcPr>
                </a:tc>
              </a:tr>
            </a:tbl>
          </a:graphicData>
        </a:graphic>
      </p:graphicFrame>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229600" cy="1581904"/>
          </a:xfrm>
        </p:spPr>
        <p:txBody>
          <a:bodyPr>
            <a:noAutofit/>
          </a:bodyPr>
          <a:lstStyle/>
          <a:p>
            <a:r>
              <a:rPr lang="ru-RU" sz="2400" b="1" dirty="0" err="1" smtClean="0"/>
              <a:t>Kontur</a:t>
            </a:r>
            <a:r>
              <a:rPr lang="ru-RU" sz="2400" dirty="0" smtClean="0"/>
              <a:t> </a:t>
            </a:r>
            <a:r>
              <a:rPr lang="ru-RU" sz="2400" b="1" dirty="0" err="1" smtClean="0"/>
              <a:t>ichidagi</a:t>
            </a:r>
            <a:r>
              <a:rPr lang="ru-RU" sz="2400" dirty="0" smtClean="0"/>
              <a:t> </a:t>
            </a:r>
            <a:r>
              <a:rPr lang="ru-RU" sz="2400" b="1" dirty="0" err="1" smtClean="0"/>
              <a:t>soha</a:t>
            </a:r>
            <a:r>
              <a:rPr lang="ru-RU" sz="2400" dirty="0" smtClean="0"/>
              <a:t> </a:t>
            </a:r>
            <a:r>
              <a:rPr lang="ru-RU" sz="2400" b="1" dirty="0" err="1" smtClean="0"/>
              <a:t>bo’yalishi</a:t>
            </a:r>
            <a:r>
              <a:rPr lang="ru-RU" sz="2400" dirty="0" smtClean="0"/>
              <a:t> </a:t>
            </a:r>
            <a:r>
              <a:rPr lang="ru-RU" sz="2400" b="1" dirty="0" err="1" smtClean="0"/>
              <a:t>yoki</a:t>
            </a:r>
            <a:r>
              <a:rPr lang="ru-RU" sz="2400" dirty="0" smtClean="0"/>
              <a:t> </a:t>
            </a:r>
            <a:r>
              <a:rPr lang="ru-RU" sz="2400" b="1" dirty="0" err="1" smtClean="0"/>
              <a:t>shtrixlanishi</a:t>
            </a:r>
            <a:r>
              <a:rPr lang="ru-RU" sz="2400" dirty="0" smtClean="0"/>
              <a:t> </a:t>
            </a:r>
            <a:r>
              <a:rPr lang="ru-RU" sz="2400" b="1" dirty="0" err="1" smtClean="0"/>
              <a:t>mumkin</a:t>
            </a:r>
            <a:r>
              <a:rPr lang="ru-RU" sz="2400" b="1" dirty="0" smtClean="0"/>
              <a:t>.</a:t>
            </a:r>
            <a:r>
              <a:rPr lang="ru-RU" sz="2400" dirty="0" smtClean="0"/>
              <a:t/>
            </a:r>
            <a:br>
              <a:rPr lang="ru-RU" sz="2400" dirty="0" smtClean="0"/>
            </a:br>
            <a:r>
              <a:rPr lang="en-US" sz="2400" b="1" dirty="0" err="1" smtClean="0"/>
              <a:t>Sohani</a:t>
            </a:r>
            <a:r>
              <a:rPr lang="en-US" sz="2400" dirty="0" smtClean="0"/>
              <a:t> </a:t>
            </a:r>
            <a:r>
              <a:rPr lang="en-US" sz="2400" b="1" dirty="0" err="1" smtClean="0"/>
              <a:t>to’ldirish</a:t>
            </a:r>
            <a:r>
              <a:rPr lang="en-US" sz="2400" dirty="0" smtClean="0"/>
              <a:t> </a:t>
            </a:r>
            <a:r>
              <a:rPr lang="en-US" sz="2400" b="1" dirty="0" err="1" smtClean="0"/>
              <a:t>usulini</a:t>
            </a:r>
            <a:r>
              <a:rPr lang="en-US" sz="2400" dirty="0" smtClean="0"/>
              <a:t> </a:t>
            </a:r>
            <a:r>
              <a:rPr lang="en-US" sz="2400" b="1" dirty="0" err="1" smtClean="0"/>
              <a:t>belgilovchi</a:t>
            </a:r>
            <a:r>
              <a:rPr lang="en-US" sz="2400" dirty="0" smtClean="0"/>
              <a:t> </a:t>
            </a:r>
            <a:r>
              <a:rPr lang="en-US" sz="2400" b="1" dirty="0" err="1" smtClean="0"/>
              <a:t>konstantalar</a:t>
            </a:r>
            <a:r>
              <a:rPr lang="en-US" sz="2400" dirty="0" smtClean="0"/>
              <a:t> </a:t>
            </a:r>
            <a:r>
              <a:rPr lang="en-US" sz="2400" b="1" dirty="0" err="1" smtClean="0"/>
              <a:t>quyidagi</a:t>
            </a:r>
            <a:r>
              <a:rPr lang="en-US" sz="2400" dirty="0" smtClean="0"/>
              <a:t> </a:t>
            </a:r>
            <a:r>
              <a:rPr lang="en-US" sz="2400" b="1" dirty="0" err="1" smtClean="0"/>
              <a:t>jadvalda</a:t>
            </a:r>
            <a:r>
              <a:rPr lang="en-US" sz="2400" dirty="0" smtClean="0"/>
              <a:t> </a:t>
            </a:r>
            <a:r>
              <a:rPr lang="en-US" sz="2400" b="1" dirty="0" err="1" smtClean="0"/>
              <a:t>berilgan</a:t>
            </a:r>
            <a:r>
              <a:rPr lang="en-US" sz="2400" b="1" dirty="0" smtClean="0"/>
              <a:t>.</a:t>
            </a:r>
            <a:r>
              <a:rPr lang="ru-RU" sz="2400" dirty="0" smtClean="0"/>
              <a:t/>
            </a:r>
            <a:br>
              <a:rPr lang="ru-RU" sz="2400" dirty="0" smtClean="0"/>
            </a:br>
            <a:r>
              <a:rPr lang="ru-RU" sz="2400" b="1" dirty="0" err="1" smtClean="0"/>
              <a:t>Brush.style</a:t>
            </a:r>
            <a:r>
              <a:rPr lang="ru-RU" sz="2400" b="1" dirty="0" smtClean="0"/>
              <a:t> </a:t>
            </a:r>
            <a:r>
              <a:rPr lang="ru-RU" sz="2400" b="1" dirty="0" err="1" smtClean="0"/>
              <a:t>xossasi</a:t>
            </a:r>
            <a:r>
              <a:rPr lang="ru-RU" sz="2400" dirty="0" smtClean="0"/>
              <a:t> </a:t>
            </a:r>
            <a:r>
              <a:rPr lang="ru-RU" sz="2400" b="1" dirty="0" err="1" smtClean="0"/>
              <a:t>qiymatlari</a:t>
            </a:r>
            <a:r>
              <a:rPr lang="ru-RU" sz="2400" b="1" dirty="0" smtClean="0"/>
              <a:t>.</a:t>
            </a:r>
            <a:endParaRPr lang="ru-RU" sz="2400" dirty="0"/>
          </a:p>
        </p:txBody>
      </p:sp>
      <p:graphicFrame>
        <p:nvGraphicFramePr>
          <p:cNvPr id="4" name="Таблица 3"/>
          <p:cNvGraphicFramePr>
            <a:graphicFrameLocks noGrp="1"/>
          </p:cNvGraphicFramePr>
          <p:nvPr/>
        </p:nvGraphicFramePr>
        <p:xfrm>
          <a:off x="357156" y="2571741"/>
          <a:ext cx="8501123" cy="3857652"/>
        </p:xfrm>
        <a:graphic>
          <a:graphicData uri="http://schemas.openxmlformats.org/drawingml/2006/table">
            <a:tbl>
              <a:tblPr/>
              <a:tblGrid>
                <a:gridCol w="123653"/>
                <a:gridCol w="2023782"/>
                <a:gridCol w="6230035"/>
                <a:gridCol w="123653"/>
              </a:tblGrid>
              <a:tr h="428628">
                <a:tc>
                  <a:txBody>
                    <a:bodyPr/>
                    <a:lstStyle/>
                    <a:p>
                      <a:pPr algn="just">
                        <a:lnSpc>
                          <a:spcPct val="150000"/>
                        </a:lnSpc>
                        <a:spcAft>
                          <a:spcPts val="0"/>
                        </a:spcAft>
                      </a:pPr>
                      <a:endParaRPr lang="ru-RU" sz="1800" dirty="0">
                        <a:solidFill>
                          <a:srgbClr val="C00000"/>
                        </a:solidFill>
                        <a:latin typeface="Times New Roman"/>
                        <a:ea typeface="Times New Roman"/>
                      </a:endParaRPr>
                    </a:p>
                  </a:txBody>
                  <a:tcPr marL="0" marR="0" marT="0" marB="0">
                    <a:lnL>
                      <a:noFill/>
                    </a:lnL>
                    <a:lnR>
                      <a:noFill/>
                    </a:lnR>
                    <a:lnT>
                      <a:noFill/>
                    </a:lnT>
                    <a:lnB>
                      <a:noFill/>
                    </a:lnB>
                  </a:tcPr>
                </a:tc>
                <a:tc>
                  <a:txBody>
                    <a:bodyPr/>
                    <a:lstStyle/>
                    <a:p>
                      <a:pPr algn="just">
                        <a:lnSpc>
                          <a:spcPct val="150000"/>
                        </a:lnSpc>
                        <a:spcAft>
                          <a:spcPts val="0"/>
                        </a:spcAft>
                      </a:pPr>
                      <a:r>
                        <a:rPr lang="ru-RU" sz="2000" b="1">
                          <a:solidFill>
                            <a:schemeClr val="accent2">
                              <a:lumMod val="60000"/>
                              <a:lumOff val="40000"/>
                            </a:schemeClr>
                          </a:solidFill>
                          <a:latin typeface="Times New Roman"/>
                          <a:ea typeface="Times New Roman"/>
                          <a:cs typeface="Times New Roman"/>
                        </a:rPr>
                        <a:t>Konstanta</a:t>
                      </a:r>
                      <a:endParaRPr lang="ru-RU" sz="1800">
                        <a:solidFill>
                          <a:schemeClr val="accent2">
                            <a:lumMod val="60000"/>
                            <a:lumOff val="40000"/>
                          </a:schemeClr>
                        </a:solidFill>
                        <a:latin typeface="Times New Roman"/>
                        <a:ea typeface="Times New Roman"/>
                      </a:endParaRPr>
                    </a:p>
                  </a:txBody>
                  <a:tcPr marL="0" marR="0" marT="0" marB="0">
                    <a:lnL>
                      <a:noFill/>
                    </a:lnL>
                    <a:lnR>
                      <a:noFill/>
                    </a:lnR>
                    <a:lnT>
                      <a:noFill/>
                    </a:lnT>
                    <a:lnB>
                      <a:noFill/>
                    </a:lnB>
                  </a:tcPr>
                </a:tc>
                <a:tc>
                  <a:txBody>
                    <a:bodyPr/>
                    <a:lstStyle/>
                    <a:p>
                      <a:pPr algn="just">
                        <a:lnSpc>
                          <a:spcPct val="150000"/>
                        </a:lnSpc>
                        <a:spcAft>
                          <a:spcPts val="0"/>
                        </a:spcAft>
                      </a:pPr>
                      <a:r>
                        <a:rPr lang="ru-RU" sz="2000" b="1" dirty="0" err="1" smtClean="0">
                          <a:solidFill>
                            <a:schemeClr val="accent2">
                              <a:lumMod val="60000"/>
                              <a:lumOff val="40000"/>
                            </a:schemeClr>
                          </a:solidFill>
                          <a:latin typeface="Times New Roman"/>
                          <a:ea typeface="Times New Roman"/>
                          <a:cs typeface="Times New Roman"/>
                        </a:rPr>
                        <a:t>Soha</a:t>
                      </a:r>
                      <a:r>
                        <a:rPr lang="en-US" sz="2000" b="1" dirty="0" smtClean="0">
                          <a:solidFill>
                            <a:schemeClr val="accent2">
                              <a:lumMod val="60000"/>
                              <a:lumOff val="40000"/>
                            </a:schemeClr>
                          </a:solidFill>
                          <a:latin typeface="Times New Roman"/>
                          <a:ea typeface="Times New Roman"/>
                          <a:cs typeface="Times New Roman"/>
                        </a:rPr>
                        <a:t> </a:t>
                      </a:r>
                      <a:r>
                        <a:rPr lang="ru-RU" sz="2000" b="1" dirty="0" err="1" smtClean="0">
                          <a:solidFill>
                            <a:schemeClr val="accent2">
                              <a:lumMod val="60000"/>
                              <a:lumOff val="40000"/>
                            </a:schemeClr>
                          </a:solidFill>
                          <a:latin typeface="Times New Roman"/>
                          <a:ea typeface="Times New Roman"/>
                          <a:cs typeface="Times New Roman"/>
                        </a:rPr>
                        <a:t>bo’yash</a:t>
                      </a:r>
                      <a:r>
                        <a:rPr lang="en-US" sz="2000" b="1" dirty="0" smtClean="0">
                          <a:solidFill>
                            <a:schemeClr val="accent2">
                              <a:lumMod val="60000"/>
                              <a:lumOff val="40000"/>
                            </a:schemeClr>
                          </a:solidFill>
                          <a:latin typeface="Times New Roman"/>
                          <a:ea typeface="Times New Roman"/>
                          <a:cs typeface="Times New Roman"/>
                        </a:rPr>
                        <a:t> </a:t>
                      </a:r>
                      <a:r>
                        <a:rPr lang="ru-RU" sz="2000" b="1" dirty="0" err="1" smtClean="0">
                          <a:solidFill>
                            <a:schemeClr val="accent2">
                              <a:lumMod val="60000"/>
                              <a:lumOff val="40000"/>
                            </a:schemeClr>
                          </a:solidFill>
                          <a:latin typeface="Times New Roman"/>
                          <a:ea typeface="Times New Roman"/>
                          <a:cs typeface="Times New Roman"/>
                        </a:rPr>
                        <a:t>uslubi</a:t>
                      </a:r>
                      <a:endParaRPr lang="ru-RU" sz="1800" dirty="0">
                        <a:solidFill>
                          <a:schemeClr val="accent2">
                            <a:lumMod val="60000"/>
                            <a:lumOff val="40000"/>
                          </a:schemeClr>
                        </a:solidFill>
                        <a:latin typeface="Times New Roman"/>
                        <a:ea typeface="Times New Roman"/>
                      </a:endParaRPr>
                    </a:p>
                  </a:txBody>
                  <a:tcPr marL="0" marR="0" marT="0" marB="0">
                    <a:lnL>
                      <a:noFill/>
                    </a:lnL>
                    <a:lnR>
                      <a:noFill/>
                    </a:lnR>
                    <a:lnT>
                      <a:noFill/>
                    </a:lnT>
                    <a:lnB>
                      <a:noFill/>
                    </a:lnB>
                  </a:tcPr>
                </a:tc>
                <a:tc>
                  <a:txBody>
                    <a:bodyPr/>
                    <a:lstStyle/>
                    <a:p>
                      <a:pPr algn="just">
                        <a:lnSpc>
                          <a:spcPct val="150000"/>
                        </a:lnSpc>
                        <a:spcAft>
                          <a:spcPts val="0"/>
                        </a:spcAft>
                      </a:pPr>
                      <a:endParaRPr lang="ru-RU" sz="1200">
                        <a:latin typeface="Times New Roman"/>
                        <a:ea typeface="Times New Roman"/>
                      </a:endParaRPr>
                    </a:p>
                  </a:txBody>
                  <a:tcPr marL="0" marR="0" marT="0" marB="0">
                    <a:lnL>
                      <a:noFill/>
                    </a:lnL>
                    <a:lnR>
                      <a:noFill/>
                    </a:lnR>
                    <a:lnT>
                      <a:noFill/>
                    </a:lnT>
                    <a:lnB>
                      <a:noFill/>
                    </a:lnB>
                  </a:tcPr>
                </a:tc>
              </a:tr>
              <a:tr h="428628">
                <a:tc>
                  <a:txBody>
                    <a:bodyPr/>
                    <a:lstStyle/>
                    <a:p>
                      <a:pPr algn="just">
                        <a:lnSpc>
                          <a:spcPct val="150000"/>
                        </a:lnSpc>
                        <a:spcAft>
                          <a:spcPts val="0"/>
                        </a:spcAft>
                      </a:pPr>
                      <a:endParaRPr lang="ru-RU" sz="1800">
                        <a:solidFill>
                          <a:srgbClr val="C00000"/>
                        </a:solidFill>
                        <a:latin typeface="Times New Roman"/>
                        <a:ea typeface="Times New Roman"/>
                      </a:endParaRPr>
                    </a:p>
                  </a:txBody>
                  <a:tcPr marL="0" marR="0" marT="0" marB="0">
                    <a:lnL>
                      <a:noFill/>
                    </a:lnL>
                    <a:lnR>
                      <a:noFill/>
                    </a:lnR>
                    <a:lnT>
                      <a:noFill/>
                    </a:lnT>
                    <a:lnB>
                      <a:noFill/>
                    </a:lnB>
                  </a:tcPr>
                </a:tc>
                <a:tc>
                  <a:txBody>
                    <a:bodyPr/>
                    <a:lstStyle/>
                    <a:p>
                      <a:pPr algn="just">
                        <a:lnSpc>
                          <a:spcPct val="150000"/>
                        </a:lnSpc>
                        <a:spcAft>
                          <a:spcPts val="0"/>
                        </a:spcAft>
                      </a:pPr>
                      <a:r>
                        <a:rPr lang="ru-RU" sz="2000" b="1">
                          <a:solidFill>
                            <a:srgbClr val="C00000"/>
                          </a:solidFill>
                          <a:latin typeface="Times New Roman"/>
                          <a:ea typeface="Times New Roman"/>
                          <a:cs typeface="Times New Roman"/>
                        </a:rPr>
                        <a:t>bsSolid</a:t>
                      </a:r>
                      <a:endParaRPr lang="ru-RU" sz="1800">
                        <a:solidFill>
                          <a:srgbClr val="C00000"/>
                        </a:solidFill>
                        <a:latin typeface="Times New Roman"/>
                        <a:ea typeface="Times New Roman"/>
                      </a:endParaRPr>
                    </a:p>
                  </a:txBody>
                  <a:tcPr marL="0" marR="0" marT="0" marB="0">
                    <a:lnL>
                      <a:noFill/>
                    </a:lnL>
                    <a:lnR>
                      <a:noFill/>
                    </a:lnR>
                    <a:lnT>
                      <a:noFill/>
                    </a:lnT>
                    <a:lnB>
                      <a:noFill/>
                    </a:lnB>
                  </a:tcPr>
                </a:tc>
                <a:tc>
                  <a:txBody>
                    <a:bodyPr/>
                    <a:lstStyle/>
                    <a:p>
                      <a:pPr algn="just">
                        <a:lnSpc>
                          <a:spcPct val="150000"/>
                        </a:lnSpc>
                        <a:spcAft>
                          <a:spcPts val="0"/>
                        </a:spcAft>
                      </a:pPr>
                      <a:r>
                        <a:rPr lang="ru-RU" sz="2000" b="1" dirty="0" err="1" smtClean="0">
                          <a:solidFill>
                            <a:srgbClr val="C00000"/>
                          </a:solidFill>
                          <a:latin typeface="Times New Roman"/>
                          <a:ea typeface="Times New Roman"/>
                          <a:cs typeface="Times New Roman"/>
                        </a:rPr>
                        <a:t>Uzluksiz</a:t>
                      </a:r>
                      <a:r>
                        <a:rPr lang="en-US" sz="2000" b="1" dirty="0" smtClean="0">
                          <a:solidFill>
                            <a:srgbClr val="C00000"/>
                          </a:solidFill>
                          <a:latin typeface="Times New Roman"/>
                          <a:ea typeface="Times New Roman"/>
                          <a:cs typeface="Times New Roman"/>
                        </a:rPr>
                        <a:t> </a:t>
                      </a:r>
                      <a:r>
                        <a:rPr lang="ru-RU" sz="2000" b="1" dirty="0" err="1" smtClean="0">
                          <a:solidFill>
                            <a:srgbClr val="C00000"/>
                          </a:solidFill>
                          <a:latin typeface="Times New Roman"/>
                          <a:ea typeface="Times New Roman"/>
                          <a:cs typeface="Times New Roman"/>
                        </a:rPr>
                        <a:t>bo’yash</a:t>
                      </a:r>
                      <a:endParaRPr lang="ru-RU" sz="1800" dirty="0">
                        <a:solidFill>
                          <a:srgbClr val="C00000"/>
                        </a:solidFill>
                        <a:latin typeface="Times New Roman"/>
                        <a:ea typeface="Times New Roman"/>
                      </a:endParaRPr>
                    </a:p>
                  </a:txBody>
                  <a:tcPr marL="0" marR="0" marT="0" marB="0">
                    <a:lnL>
                      <a:noFill/>
                    </a:lnL>
                    <a:lnR>
                      <a:noFill/>
                    </a:lnR>
                    <a:lnT>
                      <a:noFill/>
                    </a:lnT>
                    <a:lnB>
                      <a:noFill/>
                    </a:lnB>
                  </a:tcPr>
                </a:tc>
                <a:tc>
                  <a:txBody>
                    <a:bodyPr/>
                    <a:lstStyle/>
                    <a:p>
                      <a:pPr algn="just">
                        <a:lnSpc>
                          <a:spcPct val="150000"/>
                        </a:lnSpc>
                        <a:spcAft>
                          <a:spcPts val="0"/>
                        </a:spcAft>
                      </a:pPr>
                      <a:endParaRPr lang="ru-RU" sz="1200">
                        <a:latin typeface="Times New Roman"/>
                        <a:ea typeface="Times New Roman"/>
                      </a:endParaRPr>
                    </a:p>
                  </a:txBody>
                  <a:tcPr marL="0" marR="0" marT="0" marB="0">
                    <a:lnL>
                      <a:noFill/>
                    </a:lnL>
                    <a:lnR>
                      <a:noFill/>
                    </a:lnR>
                    <a:lnT>
                      <a:noFill/>
                    </a:lnT>
                    <a:lnB>
                      <a:noFill/>
                    </a:lnB>
                  </a:tcPr>
                </a:tc>
              </a:tr>
              <a:tr h="428628">
                <a:tc>
                  <a:txBody>
                    <a:bodyPr/>
                    <a:lstStyle/>
                    <a:p>
                      <a:pPr algn="just">
                        <a:lnSpc>
                          <a:spcPct val="150000"/>
                        </a:lnSpc>
                        <a:spcAft>
                          <a:spcPts val="0"/>
                        </a:spcAft>
                      </a:pPr>
                      <a:endParaRPr lang="ru-RU" sz="1800">
                        <a:solidFill>
                          <a:srgbClr val="C00000"/>
                        </a:solidFill>
                        <a:latin typeface="Times New Roman"/>
                        <a:ea typeface="Times New Roman"/>
                      </a:endParaRPr>
                    </a:p>
                  </a:txBody>
                  <a:tcPr marL="0" marR="0" marT="0" marB="0">
                    <a:lnL>
                      <a:noFill/>
                    </a:lnL>
                    <a:lnR>
                      <a:noFill/>
                    </a:lnR>
                    <a:lnT>
                      <a:noFill/>
                    </a:lnT>
                    <a:lnB>
                      <a:noFill/>
                    </a:lnB>
                  </a:tcPr>
                </a:tc>
                <a:tc>
                  <a:txBody>
                    <a:bodyPr/>
                    <a:lstStyle/>
                    <a:p>
                      <a:pPr algn="just">
                        <a:lnSpc>
                          <a:spcPct val="150000"/>
                        </a:lnSpc>
                        <a:spcAft>
                          <a:spcPts val="0"/>
                        </a:spcAft>
                      </a:pPr>
                      <a:r>
                        <a:rPr lang="ru-RU" sz="2000" b="1">
                          <a:solidFill>
                            <a:srgbClr val="C00000"/>
                          </a:solidFill>
                          <a:latin typeface="Times New Roman"/>
                          <a:ea typeface="Times New Roman"/>
                          <a:cs typeface="Times New Roman"/>
                        </a:rPr>
                        <a:t>bsClear</a:t>
                      </a:r>
                      <a:endParaRPr lang="ru-RU" sz="1800">
                        <a:solidFill>
                          <a:srgbClr val="C00000"/>
                        </a:solidFill>
                        <a:latin typeface="Times New Roman"/>
                        <a:ea typeface="Times New Roman"/>
                      </a:endParaRPr>
                    </a:p>
                  </a:txBody>
                  <a:tcPr marL="0" marR="0" marT="0" marB="0">
                    <a:lnL>
                      <a:noFill/>
                    </a:lnL>
                    <a:lnR>
                      <a:noFill/>
                    </a:lnR>
                    <a:lnT>
                      <a:noFill/>
                    </a:lnT>
                    <a:lnB>
                      <a:noFill/>
                    </a:lnB>
                  </a:tcPr>
                </a:tc>
                <a:tc>
                  <a:txBody>
                    <a:bodyPr/>
                    <a:lstStyle/>
                    <a:p>
                      <a:pPr algn="just">
                        <a:lnSpc>
                          <a:spcPct val="150000"/>
                        </a:lnSpc>
                        <a:spcAft>
                          <a:spcPts val="0"/>
                        </a:spcAft>
                      </a:pPr>
                      <a:r>
                        <a:rPr lang="ru-RU" sz="2000" b="1" dirty="0" err="1" smtClean="0">
                          <a:solidFill>
                            <a:srgbClr val="C00000"/>
                          </a:solidFill>
                          <a:latin typeface="Times New Roman"/>
                          <a:ea typeface="Times New Roman"/>
                          <a:cs typeface="Times New Roman"/>
                        </a:rPr>
                        <a:t>Soha</a:t>
                      </a:r>
                      <a:r>
                        <a:rPr lang="en-US" sz="2000" b="1" dirty="0" smtClean="0">
                          <a:solidFill>
                            <a:srgbClr val="C00000"/>
                          </a:solidFill>
                          <a:latin typeface="Times New Roman"/>
                          <a:ea typeface="Times New Roman"/>
                          <a:cs typeface="Times New Roman"/>
                        </a:rPr>
                        <a:t> </a:t>
                      </a:r>
                      <a:r>
                        <a:rPr lang="ru-RU" sz="2000" b="1" dirty="0" err="1" smtClean="0">
                          <a:solidFill>
                            <a:srgbClr val="C00000"/>
                          </a:solidFill>
                          <a:latin typeface="Times New Roman"/>
                          <a:ea typeface="Times New Roman"/>
                          <a:cs typeface="Times New Roman"/>
                        </a:rPr>
                        <a:t>bo’yalmaydi</a:t>
                      </a:r>
                      <a:endParaRPr lang="ru-RU" sz="1800" dirty="0">
                        <a:solidFill>
                          <a:srgbClr val="C00000"/>
                        </a:solidFill>
                        <a:latin typeface="Times New Roman"/>
                        <a:ea typeface="Times New Roman"/>
                      </a:endParaRPr>
                    </a:p>
                  </a:txBody>
                  <a:tcPr marL="0" marR="0" marT="0" marB="0">
                    <a:lnL>
                      <a:noFill/>
                    </a:lnL>
                    <a:lnR>
                      <a:noFill/>
                    </a:lnR>
                    <a:lnT>
                      <a:noFill/>
                    </a:lnT>
                    <a:lnB>
                      <a:noFill/>
                    </a:lnB>
                  </a:tcPr>
                </a:tc>
                <a:tc>
                  <a:txBody>
                    <a:bodyPr/>
                    <a:lstStyle/>
                    <a:p>
                      <a:pPr algn="just">
                        <a:lnSpc>
                          <a:spcPct val="150000"/>
                        </a:lnSpc>
                        <a:spcAft>
                          <a:spcPts val="0"/>
                        </a:spcAft>
                      </a:pPr>
                      <a:endParaRPr lang="ru-RU" sz="1200">
                        <a:latin typeface="Times New Roman"/>
                        <a:ea typeface="Times New Roman"/>
                      </a:endParaRPr>
                    </a:p>
                  </a:txBody>
                  <a:tcPr marL="0" marR="0" marT="0" marB="0">
                    <a:lnL>
                      <a:noFill/>
                    </a:lnL>
                    <a:lnR>
                      <a:noFill/>
                    </a:lnR>
                    <a:lnT>
                      <a:noFill/>
                    </a:lnT>
                    <a:lnB>
                      <a:noFill/>
                    </a:lnB>
                  </a:tcPr>
                </a:tc>
              </a:tr>
              <a:tr h="428628">
                <a:tc>
                  <a:txBody>
                    <a:bodyPr/>
                    <a:lstStyle/>
                    <a:p>
                      <a:pPr algn="just">
                        <a:lnSpc>
                          <a:spcPct val="150000"/>
                        </a:lnSpc>
                        <a:spcAft>
                          <a:spcPts val="0"/>
                        </a:spcAft>
                      </a:pPr>
                      <a:endParaRPr lang="ru-RU" sz="1800">
                        <a:solidFill>
                          <a:srgbClr val="C00000"/>
                        </a:solidFill>
                        <a:latin typeface="Times New Roman"/>
                        <a:ea typeface="Times New Roman"/>
                      </a:endParaRPr>
                    </a:p>
                  </a:txBody>
                  <a:tcPr marL="0" marR="0" marT="0" marB="0">
                    <a:lnL>
                      <a:noFill/>
                    </a:lnL>
                    <a:lnR>
                      <a:noFill/>
                    </a:lnR>
                    <a:lnT>
                      <a:noFill/>
                    </a:lnT>
                    <a:lnB>
                      <a:noFill/>
                    </a:lnB>
                  </a:tcPr>
                </a:tc>
                <a:tc>
                  <a:txBody>
                    <a:bodyPr/>
                    <a:lstStyle/>
                    <a:p>
                      <a:pPr algn="just">
                        <a:lnSpc>
                          <a:spcPct val="150000"/>
                        </a:lnSpc>
                        <a:spcAft>
                          <a:spcPts val="0"/>
                        </a:spcAft>
                      </a:pPr>
                      <a:r>
                        <a:rPr lang="ru-RU" sz="2000" b="1">
                          <a:solidFill>
                            <a:srgbClr val="C00000"/>
                          </a:solidFill>
                          <a:latin typeface="Times New Roman"/>
                          <a:ea typeface="Times New Roman"/>
                          <a:cs typeface="Times New Roman"/>
                        </a:rPr>
                        <a:t>bsHorizontal</a:t>
                      </a:r>
                      <a:endParaRPr lang="ru-RU" sz="1800">
                        <a:solidFill>
                          <a:srgbClr val="C00000"/>
                        </a:solidFill>
                        <a:latin typeface="Times New Roman"/>
                        <a:ea typeface="Times New Roman"/>
                      </a:endParaRPr>
                    </a:p>
                  </a:txBody>
                  <a:tcPr marL="0" marR="0" marT="0" marB="0">
                    <a:lnL>
                      <a:noFill/>
                    </a:lnL>
                    <a:lnR>
                      <a:noFill/>
                    </a:lnR>
                    <a:lnT>
                      <a:noFill/>
                    </a:lnT>
                    <a:lnB>
                      <a:noFill/>
                    </a:lnB>
                  </a:tcPr>
                </a:tc>
                <a:tc>
                  <a:txBody>
                    <a:bodyPr/>
                    <a:lstStyle/>
                    <a:p>
                      <a:pPr algn="just">
                        <a:lnSpc>
                          <a:spcPct val="150000"/>
                        </a:lnSpc>
                        <a:spcAft>
                          <a:spcPts val="0"/>
                        </a:spcAft>
                      </a:pPr>
                      <a:r>
                        <a:rPr lang="ru-RU" sz="2000" b="1" dirty="0" err="1" smtClean="0">
                          <a:solidFill>
                            <a:srgbClr val="C00000"/>
                          </a:solidFill>
                          <a:latin typeface="Times New Roman"/>
                          <a:ea typeface="Times New Roman"/>
                          <a:cs typeface="Times New Roman"/>
                        </a:rPr>
                        <a:t>Gorizontal</a:t>
                      </a:r>
                      <a:r>
                        <a:rPr lang="en-US" sz="2000" b="1" dirty="0" smtClean="0">
                          <a:solidFill>
                            <a:srgbClr val="C00000"/>
                          </a:solidFill>
                          <a:latin typeface="Times New Roman"/>
                          <a:ea typeface="Times New Roman"/>
                          <a:cs typeface="Times New Roman"/>
                        </a:rPr>
                        <a:t> </a:t>
                      </a:r>
                      <a:r>
                        <a:rPr lang="ru-RU" sz="2000" b="1" dirty="0" err="1" smtClean="0">
                          <a:solidFill>
                            <a:srgbClr val="C00000"/>
                          </a:solidFill>
                          <a:latin typeface="Times New Roman"/>
                          <a:ea typeface="Times New Roman"/>
                          <a:cs typeface="Times New Roman"/>
                        </a:rPr>
                        <a:t>shtrixlash</a:t>
                      </a:r>
                      <a:endParaRPr lang="ru-RU" sz="1800" dirty="0">
                        <a:solidFill>
                          <a:srgbClr val="C00000"/>
                        </a:solidFill>
                        <a:latin typeface="Times New Roman"/>
                        <a:ea typeface="Times New Roman"/>
                      </a:endParaRPr>
                    </a:p>
                  </a:txBody>
                  <a:tcPr marL="0" marR="0" marT="0" marB="0">
                    <a:lnL>
                      <a:noFill/>
                    </a:lnL>
                    <a:lnR>
                      <a:noFill/>
                    </a:lnR>
                    <a:lnT>
                      <a:noFill/>
                    </a:lnT>
                    <a:lnB>
                      <a:noFill/>
                    </a:lnB>
                  </a:tcPr>
                </a:tc>
                <a:tc>
                  <a:txBody>
                    <a:bodyPr/>
                    <a:lstStyle/>
                    <a:p>
                      <a:pPr algn="just">
                        <a:lnSpc>
                          <a:spcPct val="150000"/>
                        </a:lnSpc>
                        <a:spcAft>
                          <a:spcPts val="0"/>
                        </a:spcAft>
                      </a:pPr>
                      <a:endParaRPr lang="ru-RU" sz="1200">
                        <a:latin typeface="Times New Roman"/>
                        <a:ea typeface="Times New Roman"/>
                      </a:endParaRPr>
                    </a:p>
                  </a:txBody>
                  <a:tcPr marL="0" marR="0" marT="0" marB="0">
                    <a:lnL>
                      <a:noFill/>
                    </a:lnL>
                    <a:lnR>
                      <a:noFill/>
                    </a:lnR>
                    <a:lnT>
                      <a:noFill/>
                    </a:lnT>
                    <a:lnB>
                      <a:noFill/>
                    </a:lnB>
                  </a:tcPr>
                </a:tc>
              </a:tr>
              <a:tr h="428628">
                <a:tc>
                  <a:txBody>
                    <a:bodyPr/>
                    <a:lstStyle/>
                    <a:p>
                      <a:pPr algn="just">
                        <a:lnSpc>
                          <a:spcPct val="150000"/>
                        </a:lnSpc>
                        <a:spcAft>
                          <a:spcPts val="0"/>
                        </a:spcAft>
                      </a:pPr>
                      <a:endParaRPr lang="ru-RU" sz="1800">
                        <a:solidFill>
                          <a:srgbClr val="C00000"/>
                        </a:solidFill>
                        <a:latin typeface="Times New Roman"/>
                        <a:ea typeface="Times New Roman"/>
                      </a:endParaRPr>
                    </a:p>
                  </a:txBody>
                  <a:tcPr marL="0" marR="0" marT="0" marB="0">
                    <a:lnL>
                      <a:noFill/>
                    </a:lnL>
                    <a:lnR>
                      <a:noFill/>
                    </a:lnR>
                    <a:lnT>
                      <a:noFill/>
                    </a:lnT>
                    <a:lnB>
                      <a:noFill/>
                    </a:lnB>
                  </a:tcPr>
                </a:tc>
                <a:tc>
                  <a:txBody>
                    <a:bodyPr/>
                    <a:lstStyle/>
                    <a:p>
                      <a:pPr algn="just">
                        <a:lnSpc>
                          <a:spcPct val="150000"/>
                        </a:lnSpc>
                        <a:spcAft>
                          <a:spcPts val="0"/>
                        </a:spcAft>
                      </a:pPr>
                      <a:r>
                        <a:rPr lang="ru-RU" sz="2000" b="1">
                          <a:solidFill>
                            <a:srgbClr val="C00000"/>
                          </a:solidFill>
                          <a:latin typeface="Times New Roman"/>
                          <a:ea typeface="Times New Roman"/>
                          <a:cs typeface="Times New Roman"/>
                        </a:rPr>
                        <a:t>bsVertical</a:t>
                      </a:r>
                      <a:endParaRPr lang="ru-RU" sz="1800">
                        <a:solidFill>
                          <a:srgbClr val="C00000"/>
                        </a:solidFill>
                        <a:latin typeface="Times New Roman"/>
                        <a:ea typeface="Times New Roman"/>
                      </a:endParaRPr>
                    </a:p>
                  </a:txBody>
                  <a:tcPr marL="0" marR="0" marT="0" marB="0">
                    <a:lnL>
                      <a:noFill/>
                    </a:lnL>
                    <a:lnR>
                      <a:noFill/>
                    </a:lnR>
                    <a:lnT>
                      <a:noFill/>
                    </a:lnT>
                    <a:lnB>
                      <a:noFill/>
                    </a:lnB>
                  </a:tcPr>
                </a:tc>
                <a:tc>
                  <a:txBody>
                    <a:bodyPr/>
                    <a:lstStyle/>
                    <a:p>
                      <a:pPr algn="just">
                        <a:lnSpc>
                          <a:spcPct val="150000"/>
                        </a:lnSpc>
                        <a:spcAft>
                          <a:spcPts val="0"/>
                        </a:spcAft>
                      </a:pPr>
                      <a:r>
                        <a:rPr lang="ru-RU" sz="2000" b="1" dirty="0" err="1" smtClean="0">
                          <a:solidFill>
                            <a:srgbClr val="C00000"/>
                          </a:solidFill>
                          <a:latin typeface="Times New Roman"/>
                          <a:ea typeface="Times New Roman"/>
                          <a:cs typeface="Times New Roman"/>
                        </a:rPr>
                        <a:t>Vertikal</a:t>
                      </a:r>
                      <a:r>
                        <a:rPr lang="en-US" sz="2000" b="1" dirty="0" smtClean="0">
                          <a:solidFill>
                            <a:srgbClr val="C00000"/>
                          </a:solidFill>
                          <a:latin typeface="Times New Roman"/>
                          <a:ea typeface="Times New Roman"/>
                          <a:cs typeface="Times New Roman"/>
                        </a:rPr>
                        <a:t> </a:t>
                      </a:r>
                      <a:r>
                        <a:rPr lang="ru-RU" sz="2000" b="1" dirty="0" err="1" smtClean="0">
                          <a:solidFill>
                            <a:srgbClr val="C00000"/>
                          </a:solidFill>
                          <a:latin typeface="Times New Roman"/>
                          <a:ea typeface="Times New Roman"/>
                          <a:cs typeface="Times New Roman"/>
                        </a:rPr>
                        <a:t>shtrixlash</a:t>
                      </a:r>
                      <a:endParaRPr lang="ru-RU" sz="1800" dirty="0">
                        <a:solidFill>
                          <a:srgbClr val="C00000"/>
                        </a:solidFill>
                        <a:latin typeface="Times New Roman"/>
                        <a:ea typeface="Times New Roman"/>
                      </a:endParaRPr>
                    </a:p>
                  </a:txBody>
                  <a:tcPr marL="0" marR="0" marT="0" marB="0">
                    <a:lnL>
                      <a:noFill/>
                    </a:lnL>
                    <a:lnR>
                      <a:noFill/>
                    </a:lnR>
                    <a:lnT>
                      <a:noFill/>
                    </a:lnT>
                    <a:lnB>
                      <a:noFill/>
                    </a:lnB>
                  </a:tcPr>
                </a:tc>
                <a:tc>
                  <a:txBody>
                    <a:bodyPr/>
                    <a:lstStyle/>
                    <a:p>
                      <a:pPr algn="just">
                        <a:lnSpc>
                          <a:spcPct val="150000"/>
                        </a:lnSpc>
                        <a:spcAft>
                          <a:spcPts val="0"/>
                        </a:spcAft>
                      </a:pPr>
                      <a:endParaRPr lang="ru-RU" sz="1200">
                        <a:latin typeface="Times New Roman"/>
                        <a:ea typeface="Times New Roman"/>
                      </a:endParaRPr>
                    </a:p>
                  </a:txBody>
                  <a:tcPr marL="0" marR="0" marT="0" marB="0">
                    <a:lnL>
                      <a:noFill/>
                    </a:lnL>
                    <a:lnR>
                      <a:noFill/>
                    </a:lnR>
                    <a:lnT>
                      <a:noFill/>
                    </a:lnT>
                    <a:lnB>
                      <a:noFill/>
                    </a:lnB>
                  </a:tcPr>
                </a:tc>
              </a:tr>
              <a:tr h="428628">
                <a:tc>
                  <a:txBody>
                    <a:bodyPr/>
                    <a:lstStyle/>
                    <a:p>
                      <a:pPr algn="just">
                        <a:lnSpc>
                          <a:spcPct val="150000"/>
                        </a:lnSpc>
                        <a:spcAft>
                          <a:spcPts val="0"/>
                        </a:spcAft>
                      </a:pPr>
                      <a:endParaRPr lang="ru-RU" sz="1800">
                        <a:solidFill>
                          <a:srgbClr val="C00000"/>
                        </a:solidFill>
                        <a:latin typeface="Times New Roman"/>
                        <a:ea typeface="Times New Roman"/>
                      </a:endParaRPr>
                    </a:p>
                  </a:txBody>
                  <a:tcPr marL="0" marR="0" marT="0" marB="0">
                    <a:lnL>
                      <a:noFill/>
                    </a:lnL>
                    <a:lnR>
                      <a:noFill/>
                    </a:lnR>
                    <a:lnT>
                      <a:noFill/>
                    </a:lnT>
                    <a:lnB>
                      <a:noFill/>
                    </a:lnB>
                  </a:tcPr>
                </a:tc>
                <a:tc>
                  <a:txBody>
                    <a:bodyPr/>
                    <a:lstStyle/>
                    <a:p>
                      <a:pPr algn="just">
                        <a:lnSpc>
                          <a:spcPct val="150000"/>
                        </a:lnSpc>
                        <a:spcAft>
                          <a:spcPts val="0"/>
                        </a:spcAft>
                      </a:pPr>
                      <a:r>
                        <a:rPr lang="ru-RU" sz="2000" b="1">
                          <a:solidFill>
                            <a:srgbClr val="C00000"/>
                          </a:solidFill>
                          <a:latin typeface="Times New Roman"/>
                          <a:ea typeface="Times New Roman"/>
                          <a:cs typeface="Times New Roman"/>
                        </a:rPr>
                        <a:t>bsFDiagonal</a:t>
                      </a:r>
                      <a:endParaRPr lang="ru-RU" sz="1800">
                        <a:solidFill>
                          <a:srgbClr val="C00000"/>
                        </a:solidFill>
                        <a:latin typeface="Times New Roman"/>
                        <a:ea typeface="Times New Roman"/>
                      </a:endParaRPr>
                    </a:p>
                  </a:txBody>
                  <a:tcPr marL="0" marR="0" marT="0" marB="0">
                    <a:lnL>
                      <a:noFill/>
                    </a:lnL>
                    <a:lnR>
                      <a:noFill/>
                    </a:lnR>
                    <a:lnT>
                      <a:noFill/>
                    </a:lnT>
                    <a:lnB>
                      <a:noFill/>
                    </a:lnB>
                  </a:tcPr>
                </a:tc>
                <a:tc>
                  <a:txBody>
                    <a:bodyPr/>
                    <a:lstStyle/>
                    <a:p>
                      <a:pPr algn="just">
                        <a:lnSpc>
                          <a:spcPct val="150000"/>
                        </a:lnSpc>
                        <a:spcAft>
                          <a:spcPts val="0"/>
                        </a:spcAft>
                      </a:pPr>
                      <a:r>
                        <a:rPr lang="ru-RU" sz="2000" b="1" dirty="0" err="1" smtClean="0">
                          <a:solidFill>
                            <a:srgbClr val="C00000"/>
                          </a:solidFill>
                          <a:latin typeface="Times New Roman"/>
                          <a:ea typeface="Times New Roman"/>
                          <a:cs typeface="Times New Roman"/>
                        </a:rPr>
                        <a:t>Diagonal</a:t>
                      </a:r>
                      <a:r>
                        <a:rPr lang="en-US" sz="2000" b="1" dirty="0" smtClean="0">
                          <a:solidFill>
                            <a:srgbClr val="C00000"/>
                          </a:solidFill>
                          <a:latin typeface="Times New Roman"/>
                          <a:ea typeface="Times New Roman"/>
                          <a:cs typeface="Times New Roman"/>
                        </a:rPr>
                        <a:t> </a:t>
                      </a:r>
                      <a:r>
                        <a:rPr lang="ru-RU" sz="2000" b="1" dirty="0" err="1" smtClean="0">
                          <a:solidFill>
                            <a:srgbClr val="C00000"/>
                          </a:solidFill>
                          <a:latin typeface="Times New Roman"/>
                          <a:ea typeface="Times New Roman"/>
                          <a:cs typeface="Times New Roman"/>
                        </a:rPr>
                        <a:t>shtrixlash</a:t>
                      </a:r>
                      <a:r>
                        <a:rPr lang="ru-RU" sz="2000" b="1" dirty="0">
                          <a:solidFill>
                            <a:srgbClr val="C00000"/>
                          </a:solidFill>
                          <a:latin typeface="Times New Roman"/>
                          <a:ea typeface="Times New Roman"/>
                          <a:cs typeface="Times New Roman"/>
                        </a:rPr>
                        <a:t>, </a:t>
                      </a:r>
                      <a:r>
                        <a:rPr lang="ru-RU" sz="2000" b="1" dirty="0" err="1">
                          <a:solidFill>
                            <a:srgbClr val="C00000"/>
                          </a:solidFill>
                          <a:latin typeface="Times New Roman"/>
                          <a:ea typeface="Times New Roman"/>
                          <a:cs typeface="Times New Roman"/>
                        </a:rPr>
                        <a:t>oldingaog’ish</a:t>
                      </a:r>
                      <a:endParaRPr lang="ru-RU" sz="1800" dirty="0">
                        <a:solidFill>
                          <a:srgbClr val="C00000"/>
                        </a:solidFill>
                        <a:latin typeface="Times New Roman"/>
                        <a:ea typeface="Times New Roman"/>
                      </a:endParaRPr>
                    </a:p>
                  </a:txBody>
                  <a:tcPr marL="0" marR="0" marT="0" marB="0">
                    <a:lnL>
                      <a:noFill/>
                    </a:lnL>
                    <a:lnR>
                      <a:noFill/>
                    </a:lnR>
                    <a:lnT>
                      <a:noFill/>
                    </a:lnT>
                    <a:lnB>
                      <a:noFill/>
                    </a:lnB>
                  </a:tcPr>
                </a:tc>
                <a:tc>
                  <a:txBody>
                    <a:bodyPr/>
                    <a:lstStyle/>
                    <a:p>
                      <a:pPr algn="just">
                        <a:lnSpc>
                          <a:spcPct val="150000"/>
                        </a:lnSpc>
                        <a:spcAft>
                          <a:spcPts val="0"/>
                        </a:spcAft>
                      </a:pPr>
                      <a:endParaRPr lang="ru-RU" sz="1200">
                        <a:latin typeface="Times New Roman"/>
                        <a:ea typeface="Times New Roman"/>
                      </a:endParaRPr>
                    </a:p>
                  </a:txBody>
                  <a:tcPr marL="0" marR="0" marT="0" marB="0">
                    <a:lnL>
                      <a:noFill/>
                    </a:lnL>
                    <a:lnR>
                      <a:noFill/>
                    </a:lnR>
                    <a:lnT>
                      <a:noFill/>
                    </a:lnT>
                    <a:lnB>
                      <a:noFill/>
                    </a:lnB>
                  </a:tcPr>
                </a:tc>
              </a:tr>
              <a:tr h="428628">
                <a:tc>
                  <a:txBody>
                    <a:bodyPr/>
                    <a:lstStyle/>
                    <a:p>
                      <a:pPr algn="just">
                        <a:lnSpc>
                          <a:spcPct val="150000"/>
                        </a:lnSpc>
                        <a:spcAft>
                          <a:spcPts val="0"/>
                        </a:spcAft>
                      </a:pPr>
                      <a:endParaRPr lang="ru-RU" sz="1800">
                        <a:solidFill>
                          <a:srgbClr val="C00000"/>
                        </a:solidFill>
                        <a:latin typeface="Times New Roman"/>
                        <a:ea typeface="Times New Roman"/>
                      </a:endParaRPr>
                    </a:p>
                  </a:txBody>
                  <a:tcPr marL="0" marR="0" marT="0" marB="0">
                    <a:lnL>
                      <a:noFill/>
                    </a:lnL>
                    <a:lnR>
                      <a:noFill/>
                    </a:lnR>
                    <a:lnT>
                      <a:noFill/>
                    </a:lnT>
                    <a:lnB>
                      <a:noFill/>
                    </a:lnB>
                  </a:tcPr>
                </a:tc>
                <a:tc>
                  <a:txBody>
                    <a:bodyPr/>
                    <a:lstStyle/>
                    <a:p>
                      <a:pPr algn="just">
                        <a:lnSpc>
                          <a:spcPct val="150000"/>
                        </a:lnSpc>
                        <a:spcAft>
                          <a:spcPts val="0"/>
                        </a:spcAft>
                      </a:pPr>
                      <a:r>
                        <a:rPr lang="ru-RU" sz="2000" b="1">
                          <a:solidFill>
                            <a:srgbClr val="C00000"/>
                          </a:solidFill>
                          <a:latin typeface="Times New Roman"/>
                          <a:ea typeface="Times New Roman"/>
                          <a:cs typeface="Times New Roman"/>
                        </a:rPr>
                        <a:t>bsBDiagonal</a:t>
                      </a:r>
                      <a:endParaRPr lang="ru-RU" sz="1800">
                        <a:solidFill>
                          <a:srgbClr val="C00000"/>
                        </a:solidFill>
                        <a:latin typeface="Times New Roman"/>
                        <a:ea typeface="Times New Roman"/>
                      </a:endParaRPr>
                    </a:p>
                  </a:txBody>
                  <a:tcPr marL="0" marR="0" marT="0" marB="0">
                    <a:lnL>
                      <a:noFill/>
                    </a:lnL>
                    <a:lnR>
                      <a:noFill/>
                    </a:lnR>
                    <a:lnT>
                      <a:noFill/>
                    </a:lnT>
                    <a:lnB>
                      <a:noFill/>
                    </a:lnB>
                  </a:tcPr>
                </a:tc>
                <a:tc>
                  <a:txBody>
                    <a:bodyPr/>
                    <a:lstStyle/>
                    <a:p>
                      <a:pPr algn="just">
                        <a:lnSpc>
                          <a:spcPct val="150000"/>
                        </a:lnSpc>
                        <a:spcAft>
                          <a:spcPts val="0"/>
                        </a:spcAft>
                      </a:pPr>
                      <a:r>
                        <a:rPr lang="ru-RU" sz="2000" b="1" dirty="0" err="1" smtClean="0">
                          <a:solidFill>
                            <a:srgbClr val="C00000"/>
                          </a:solidFill>
                          <a:latin typeface="Times New Roman"/>
                          <a:ea typeface="Times New Roman"/>
                          <a:cs typeface="Times New Roman"/>
                        </a:rPr>
                        <a:t>Diagonal</a:t>
                      </a:r>
                      <a:r>
                        <a:rPr lang="en-US" sz="2000" b="1" dirty="0" smtClean="0">
                          <a:solidFill>
                            <a:srgbClr val="C00000"/>
                          </a:solidFill>
                          <a:latin typeface="Times New Roman"/>
                          <a:ea typeface="Times New Roman"/>
                          <a:cs typeface="Times New Roman"/>
                        </a:rPr>
                        <a:t> </a:t>
                      </a:r>
                      <a:r>
                        <a:rPr lang="ru-RU" sz="2000" b="1" dirty="0" err="1" smtClean="0">
                          <a:solidFill>
                            <a:srgbClr val="C00000"/>
                          </a:solidFill>
                          <a:latin typeface="Times New Roman"/>
                          <a:ea typeface="Times New Roman"/>
                          <a:cs typeface="Times New Roman"/>
                        </a:rPr>
                        <a:t>shtrixlash</a:t>
                      </a:r>
                      <a:r>
                        <a:rPr lang="ru-RU" sz="2000" b="1" dirty="0">
                          <a:solidFill>
                            <a:srgbClr val="C00000"/>
                          </a:solidFill>
                          <a:latin typeface="Times New Roman"/>
                          <a:ea typeface="Times New Roman"/>
                          <a:cs typeface="Times New Roman"/>
                        </a:rPr>
                        <a:t>, </a:t>
                      </a:r>
                      <a:r>
                        <a:rPr lang="ru-RU" sz="2000" b="1" dirty="0" err="1" smtClean="0">
                          <a:solidFill>
                            <a:srgbClr val="C00000"/>
                          </a:solidFill>
                          <a:latin typeface="Times New Roman"/>
                          <a:ea typeface="Times New Roman"/>
                          <a:cs typeface="Times New Roman"/>
                        </a:rPr>
                        <a:t>orqaga</a:t>
                      </a:r>
                      <a:r>
                        <a:rPr lang="en-US" sz="2000" b="1" dirty="0" smtClean="0">
                          <a:solidFill>
                            <a:srgbClr val="C00000"/>
                          </a:solidFill>
                          <a:latin typeface="Times New Roman"/>
                          <a:ea typeface="Times New Roman"/>
                          <a:cs typeface="Times New Roman"/>
                        </a:rPr>
                        <a:t> </a:t>
                      </a:r>
                      <a:r>
                        <a:rPr lang="ru-RU" sz="2000" b="1" dirty="0" err="1" smtClean="0">
                          <a:solidFill>
                            <a:srgbClr val="C00000"/>
                          </a:solidFill>
                          <a:latin typeface="Times New Roman"/>
                          <a:ea typeface="Times New Roman"/>
                          <a:cs typeface="Times New Roman"/>
                        </a:rPr>
                        <a:t>og’ish</a:t>
                      </a:r>
                      <a:endParaRPr lang="ru-RU" sz="1800" dirty="0">
                        <a:solidFill>
                          <a:srgbClr val="C00000"/>
                        </a:solidFill>
                        <a:latin typeface="Times New Roman"/>
                        <a:ea typeface="Times New Roman"/>
                      </a:endParaRPr>
                    </a:p>
                  </a:txBody>
                  <a:tcPr marL="0" marR="0" marT="0" marB="0">
                    <a:lnL>
                      <a:noFill/>
                    </a:lnL>
                    <a:lnR>
                      <a:noFill/>
                    </a:lnR>
                    <a:lnT>
                      <a:noFill/>
                    </a:lnT>
                    <a:lnB>
                      <a:noFill/>
                    </a:lnB>
                  </a:tcPr>
                </a:tc>
                <a:tc>
                  <a:txBody>
                    <a:bodyPr/>
                    <a:lstStyle/>
                    <a:p>
                      <a:pPr algn="just">
                        <a:lnSpc>
                          <a:spcPct val="150000"/>
                        </a:lnSpc>
                        <a:spcAft>
                          <a:spcPts val="0"/>
                        </a:spcAft>
                      </a:pPr>
                      <a:endParaRPr lang="ru-RU" sz="1200">
                        <a:latin typeface="Times New Roman"/>
                        <a:ea typeface="Times New Roman"/>
                      </a:endParaRPr>
                    </a:p>
                  </a:txBody>
                  <a:tcPr marL="0" marR="0" marT="0" marB="0">
                    <a:lnL>
                      <a:noFill/>
                    </a:lnL>
                    <a:lnR>
                      <a:noFill/>
                    </a:lnR>
                    <a:lnT>
                      <a:noFill/>
                    </a:lnT>
                    <a:lnB>
                      <a:noFill/>
                    </a:lnB>
                  </a:tcPr>
                </a:tc>
              </a:tr>
              <a:tr h="428628">
                <a:tc>
                  <a:txBody>
                    <a:bodyPr/>
                    <a:lstStyle/>
                    <a:p>
                      <a:pPr algn="just">
                        <a:lnSpc>
                          <a:spcPct val="150000"/>
                        </a:lnSpc>
                        <a:spcAft>
                          <a:spcPts val="0"/>
                        </a:spcAft>
                      </a:pPr>
                      <a:endParaRPr lang="ru-RU" sz="1800">
                        <a:solidFill>
                          <a:srgbClr val="C00000"/>
                        </a:solidFill>
                        <a:latin typeface="Times New Roman"/>
                        <a:ea typeface="Times New Roman"/>
                      </a:endParaRPr>
                    </a:p>
                  </a:txBody>
                  <a:tcPr marL="0" marR="0" marT="0" marB="0">
                    <a:lnL>
                      <a:noFill/>
                    </a:lnL>
                    <a:lnR>
                      <a:noFill/>
                    </a:lnR>
                    <a:lnT>
                      <a:noFill/>
                    </a:lnT>
                    <a:lnB>
                      <a:noFill/>
                    </a:lnB>
                  </a:tcPr>
                </a:tc>
                <a:tc>
                  <a:txBody>
                    <a:bodyPr/>
                    <a:lstStyle/>
                    <a:p>
                      <a:pPr algn="just">
                        <a:lnSpc>
                          <a:spcPct val="150000"/>
                        </a:lnSpc>
                        <a:spcAft>
                          <a:spcPts val="0"/>
                        </a:spcAft>
                      </a:pPr>
                      <a:r>
                        <a:rPr lang="ru-RU" sz="2000" b="1">
                          <a:solidFill>
                            <a:srgbClr val="C00000"/>
                          </a:solidFill>
                          <a:latin typeface="Times New Roman"/>
                          <a:ea typeface="Times New Roman"/>
                          <a:cs typeface="Times New Roman"/>
                        </a:rPr>
                        <a:t>bsCross</a:t>
                      </a:r>
                      <a:endParaRPr lang="ru-RU" sz="1800">
                        <a:solidFill>
                          <a:srgbClr val="C00000"/>
                        </a:solidFill>
                        <a:latin typeface="Times New Roman"/>
                        <a:ea typeface="Times New Roman"/>
                      </a:endParaRPr>
                    </a:p>
                  </a:txBody>
                  <a:tcPr marL="0" marR="0" marT="0" marB="0">
                    <a:lnL>
                      <a:noFill/>
                    </a:lnL>
                    <a:lnR>
                      <a:noFill/>
                    </a:lnR>
                    <a:lnT>
                      <a:noFill/>
                    </a:lnT>
                    <a:lnB>
                      <a:noFill/>
                    </a:lnB>
                  </a:tcPr>
                </a:tc>
                <a:tc>
                  <a:txBody>
                    <a:bodyPr/>
                    <a:lstStyle/>
                    <a:p>
                      <a:pPr algn="just">
                        <a:lnSpc>
                          <a:spcPct val="150000"/>
                        </a:lnSpc>
                        <a:spcAft>
                          <a:spcPts val="0"/>
                        </a:spcAft>
                      </a:pPr>
                      <a:r>
                        <a:rPr lang="ru-RU" sz="2000" b="1" dirty="0" err="1" smtClean="0">
                          <a:solidFill>
                            <a:srgbClr val="C00000"/>
                          </a:solidFill>
                          <a:latin typeface="Times New Roman"/>
                          <a:ea typeface="Times New Roman"/>
                          <a:cs typeface="Times New Roman"/>
                        </a:rPr>
                        <a:t>Katakli</a:t>
                      </a:r>
                      <a:r>
                        <a:rPr lang="en-US" sz="2000" b="1" dirty="0" smtClean="0">
                          <a:solidFill>
                            <a:srgbClr val="C00000"/>
                          </a:solidFill>
                          <a:latin typeface="Times New Roman"/>
                          <a:ea typeface="Times New Roman"/>
                          <a:cs typeface="Times New Roman"/>
                        </a:rPr>
                        <a:t> </a:t>
                      </a:r>
                      <a:r>
                        <a:rPr lang="ru-RU" sz="2000" b="1" dirty="0" err="1" smtClean="0">
                          <a:solidFill>
                            <a:srgbClr val="C00000"/>
                          </a:solidFill>
                          <a:latin typeface="Times New Roman"/>
                          <a:ea typeface="Times New Roman"/>
                          <a:cs typeface="Times New Roman"/>
                        </a:rPr>
                        <a:t>gorizontal-vertikal</a:t>
                      </a:r>
                      <a:r>
                        <a:rPr lang="en-US" sz="2000" b="1" dirty="0" smtClean="0">
                          <a:solidFill>
                            <a:srgbClr val="C00000"/>
                          </a:solidFill>
                          <a:latin typeface="Times New Roman"/>
                          <a:ea typeface="Times New Roman"/>
                          <a:cs typeface="Times New Roman"/>
                        </a:rPr>
                        <a:t> </a:t>
                      </a:r>
                      <a:r>
                        <a:rPr lang="ru-RU" sz="2000" b="1" dirty="0" err="1" smtClean="0">
                          <a:solidFill>
                            <a:srgbClr val="C00000"/>
                          </a:solidFill>
                          <a:latin typeface="Times New Roman"/>
                          <a:ea typeface="Times New Roman"/>
                          <a:cs typeface="Times New Roman"/>
                        </a:rPr>
                        <a:t>shtrixlash</a:t>
                      </a:r>
                      <a:endParaRPr lang="ru-RU" sz="1800" dirty="0">
                        <a:solidFill>
                          <a:srgbClr val="C00000"/>
                        </a:solidFill>
                        <a:latin typeface="Times New Roman"/>
                        <a:ea typeface="Times New Roman"/>
                      </a:endParaRPr>
                    </a:p>
                  </a:txBody>
                  <a:tcPr marL="0" marR="0" marT="0" marB="0">
                    <a:lnL>
                      <a:noFill/>
                    </a:lnL>
                    <a:lnR>
                      <a:noFill/>
                    </a:lnR>
                    <a:lnT>
                      <a:noFill/>
                    </a:lnT>
                    <a:lnB>
                      <a:noFill/>
                    </a:lnB>
                  </a:tcPr>
                </a:tc>
                <a:tc>
                  <a:txBody>
                    <a:bodyPr/>
                    <a:lstStyle/>
                    <a:p>
                      <a:pPr algn="just">
                        <a:lnSpc>
                          <a:spcPct val="150000"/>
                        </a:lnSpc>
                        <a:spcAft>
                          <a:spcPts val="0"/>
                        </a:spcAft>
                      </a:pPr>
                      <a:endParaRPr lang="ru-RU" sz="1200">
                        <a:latin typeface="Times New Roman"/>
                        <a:ea typeface="Times New Roman"/>
                      </a:endParaRPr>
                    </a:p>
                  </a:txBody>
                  <a:tcPr marL="0" marR="0" marT="0" marB="0">
                    <a:lnL>
                      <a:noFill/>
                    </a:lnL>
                    <a:lnR>
                      <a:noFill/>
                    </a:lnR>
                    <a:lnT>
                      <a:noFill/>
                    </a:lnT>
                    <a:lnB>
                      <a:noFill/>
                    </a:lnB>
                  </a:tcPr>
                </a:tc>
              </a:tr>
              <a:tr h="428628">
                <a:tc>
                  <a:txBody>
                    <a:bodyPr/>
                    <a:lstStyle/>
                    <a:p>
                      <a:pPr algn="just">
                        <a:lnSpc>
                          <a:spcPct val="150000"/>
                        </a:lnSpc>
                        <a:spcAft>
                          <a:spcPts val="0"/>
                        </a:spcAft>
                      </a:pPr>
                      <a:endParaRPr lang="ru-RU" sz="1800">
                        <a:solidFill>
                          <a:srgbClr val="C00000"/>
                        </a:solidFill>
                        <a:latin typeface="Times New Roman"/>
                        <a:ea typeface="Times New Roman"/>
                      </a:endParaRPr>
                    </a:p>
                  </a:txBody>
                  <a:tcPr marL="0" marR="0" marT="0" marB="0">
                    <a:lnL>
                      <a:noFill/>
                    </a:lnL>
                    <a:lnR>
                      <a:noFill/>
                    </a:lnR>
                    <a:lnT>
                      <a:noFill/>
                    </a:lnT>
                    <a:lnB>
                      <a:noFill/>
                    </a:lnB>
                  </a:tcPr>
                </a:tc>
                <a:tc>
                  <a:txBody>
                    <a:bodyPr/>
                    <a:lstStyle/>
                    <a:p>
                      <a:pPr algn="just">
                        <a:lnSpc>
                          <a:spcPct val="150000"/>
                        </a:lnSpc>
                        <a:spcAft>
                          <a:spcPts val="0"/>
                        </a:spcAft>
                      </a:pPr>
                      <a:r>
                        <a:rPr lang="ru-RU" sz="2000" b="1">
                          <a:solidFill>
                            <a:srgbClr val="C00000"/>
                          </a:solidFill>
                          <a:latin typeface="Times New Roman"/>
                          <a:ea typeface="Times New Roman"/>
                          <a:cs typeface="Times New Roman"/>
                        </a:rPr>
                        <a:t>bsDiagCross</a:t>
                      </a:r>
                      <a:endParaRPr lang="ru-RU" sz="1800">
                        <a:solidFill>
                          <a:srgbClr val="C00000"/>
                        </a:solidFill>
                        <a:latin typeface="Times New Roman"/>
                        <a:ea typeface="Times New Roman"/>
                      </a:endParaRPr>
                    </a:p>
                  </a:txBody>
                  <a:tcPr marL="0" marR="0" marT="0" marB="0">
                    <a:lnL>
                      <a:noFill/>
                    </a:lnL>
                    <a:lnR>
                      <a:noFill/>
                    </a:lnR>
                    <a:lnT>
                      <a:noFill/>
                    </a:lnT>
                    <a:lnB>
                      <a:noFill/>
                    </a:lnB>
                  </a:tcPr>
                </a:tc>
                <a:tc>
                  <a:txBody>
                    <a:bodyPr/>
                    <a:lstStyle/>
                    <a:p>
                      <a:pPr algn="just">
                        <a:lnSpc>
                          <a:spcPct val="150000"/>
                        </a:lnSpc>
                        <a:spcAft>
                          <a:spcPts val="0"/>
                        </a:spcAft>
                      </a:pPr>
                      <a:r>
                        <a:rPr lang="ru-RU" sz="2000" b="1" dirty="0" err="1" smtClean="0">
                          <a:solidFill>
                            <a:srgbClr val="C00000"/>
                          </a:solidFill>
                          <a:latin typeface="Times New Roman"/>
                          <a:ea typeface="Times New Roman"/>
                          <a:cs typeface="Times New Roman"/>
                        </a:rPr>
                        <a:t>Katakli</a:t>
                      </a:r>
                      <a:r>
                        <a:rPr lang="en-US" sz="2000" b="1" dirty="0" smtClean="0">
                          <a:solidFill>
                            <a:srgbClr val="C00000"/>
                          </a:solidFill>
                          <a:latin typeface="Times New Roman"/>
                          <a:ea typeface="Times New Roman"/>
                          <a:cs typeface="Times New Roman"/>
                        </a:rPr>
                        <a:t> </a:t>
                      </a:r>
                      <a:r>
                        <a:rPr lang="ru-RU" sz="2000" b="1" dirty="0" err="1" smtClean="0">
                          <a:solidFill>
                            <a:srgbClr val="C00000"/>
                          </a:solidFill>
                          <a:latin typeface="Times New Roman"/>
                          <a:ea typeface="Times New Roman"/>
                          <a:cs typeface="Times New Roman"/>
                        </a:rPr>
                        <a:t>diagonal</a:t>
                      </a:r>
                      <a:r>
                        <a:rPr lang="en-US" sz="2000" b="1" dirty="0" smtClean="0">
                          <a:solidFill>
                            <a:srgbClr val="C00000"/>
                          </a:solidFill>
                          <a:latin typeface="Times New Roman"/>
                          <a:ea typeface="Times New Roman"/>
                          <a:cs typeface="Times New Roman"/>
                        </a:rPr>
                        <a:t> </a:t>
                      </a:r>
                      <a:r>
                        <a:rPr lang="ru-RU" sz="2000" b="1" dirty="0" err="1" smtClean="0">
                          <a:solidFill>
                            <a:srgbClr val="C00000"/>
                          </a:solidFill>
                          <a:latin typeface="Times New Roman"/>
                          <a:ea typeface="Times New Roman"/>
                          <a:cs typeface="Times New Roman"/>
                        </a:rPr>
                        <a:t>shtrixlash</a:t>
                      </a:r>
                      <a:endParaRPr lang="ru-RU" sz="1800" dirty="0">
                        <a:solidFill>
                          <a:srgbClr val="C00000"/>
                        </a:solidFill>
                        <a:latin typeface="Times New Roman"/>
                        <a:ea typeface="Times New Roman"/>
                      </a:endParaRPr>
                    </a:p>
                  </a:txBody>
                  <a:tcPr marL="0" marR="0" marT="0" marB="0">
                    <a:lnL>
                      <a:noFill/>
                    </a:lnL>
                    <a:lnR>
                      <a:noFill/>
                    </a:lnR>
                    <a:lnT>
                      <a:noFill/>
                    </a:lnT>
                    <a:lnB>
                      <a:noFill/>
                    </a:lnB>
                  </a:tcPr>
                </a:tc>
                <a:tc>
                  <a:txBody>
                    <a:bodyPr/>
                    <a:lstStyle/>
                    <a:p>
                      <a:pPr algn="just">
                        <a:lnSpc>
                          <a:spcPct val="150000"/>
                        </a:lnSpc>
                        <a:spcAft>
                          <a:spcPts val="0"/>
                        </a:spcAft>
                      </a:pPr>
                      <a:endParaRPr lang="ru-RU" sz="1200" dirty="0">
                        <a:latin typeface="Times New Roman"/>
                        <a:ea typeface="Times New Roman"/>
                      </a:endParaRPr>
                    </a:p>
                  </a:txBody>
                  <a:tcPr marL="0" marR="0" marT="0" marB="0">
                    <a:lnL>
                      <a:noFill/>
                    </a:lnL>
                    <a:lnR>
                      <a:noFill/>
                    </a:lnR>
                    <a:lnT>
                      <a:noFill/>
                    </a:lnT>
                    <a:lnB>
                      <a:noFill/>
                    </a:lnB>
                  </a:tcPr>
                </a:tc>
              </a:tr>
            </a:tbl>
          </a:graphicData>
        </a:graphic>
      </p:graphicFrame>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Поток">
  <a:themeElements>
    <a:clrScheme name="Поток">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Поток">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Поток">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57</TotalTime>
  <Words>359</Words>
  <Application>Microsoft Office PowerPoint</Application>
  <PresentationFormat>Экран (4:3)</PresentationFormat>
  <Paragraphs>104</Paragraphs>
  <Slides>10</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10</vt:i4>
      </vt:variant>
    </vt:vector>
  </HeadingPairs>
  <TitlesOfParts>
    <vt:vector size="11" baseType="lpstr">
      <vt:lpstr>Поток</vt:lpstr>
      <vt:lpstr>14-mavzu:Delphi  dasturlash tilining grafik vositalari</vt:lpstr>
      <vt:lpstr>Delphi dasturchiga grafik dasturlar sxema, chertej, illyustratsiyalar yaratishga imkon beradi. Dastur grafikani ob’ekt (forma yeki Image komponentasi) yuzasiga chiqaradi. Ob’ekt yuzasiga canvas xossasi mos keladi. Ob’ekt yuzasiga grafik element (to’g’richiziq, aylana, turtburchak va hokazo), chiqarishuchun bu ob’ektning canvas xossasiga mos usul qo’llash lozim. Misoluchun Form1.anvas. Rectangle (10,10,100,100) instruksiyasida stur oynasida turtburchak chizadi. CHizish sohasi. Yuqorida ko’rilgan canvas xossasi -TCanvas tipidagi ob’ektdir. Grafik primitivlarni chiqarish usullari Canvas xossasini abstrakt chizish sohasideb qaraydi. CHizish sohasi alohida nuqtalar – piksellardan iborat. Piksel holati uning gorizontal (X) va vertikal (Y) koordinatalari bilan aniqlanadi. CHap yuqori piksel koordinatalari (0,0). Koordinatalar yuqoridan pastga va chapdan o’ngga qarab o’sibboradi.</vt:lpstr>
      <vt:lpstr>Soha o’lchovlarini image komponentasining HeightI width xossalari va  formaning  Client  Height  va  Client  width  xossalari orqali aniqlash  mumkin. Qalam  geometrik  figuralarni  chizish  uchun  ishlatiladi.  CHiziq ko’rinishi  Tren  ob’ektining  quyidagi  jadvalda  ko’rsatilgan  xossalari  orqali  aniqlanadi. Tren  (qalam)  xossalari.</vt:lpstr>
      <vt:lpstr>Quyidagi  jadvalda  color  xossasi  qiymati  sifatida beriluvchi  nomlangan  konstanta  lar  sanab  o’tilgan.   Color xossasi qiymatlari. </vt:lpstr>
      <vt:lpstr>Chiziqqalinligi width xossasi orqali piksellarda beriladi.  CHiziqturini style xossasibelgilaydi. Quyidagi jadvalda chiziqturini belgilovchi nomlangan konstantalar sanab o’tilgan. Style xossasi qiymatlari. </vt:lpstr>
      <vt:lpstr>Mode xossasi chiziq rangining fon rangiga munosabatini ko’rsatadi. Odatda chiziq rangi Pen.Color xossasi qiymati bilan belgilanadi. Dastur chichiziq uchun fon rangiga nisbatan invers rang berishi mumkin. Bu holda hatto chiziq va fon rangi birxil berilgan bo’lsa ham chiziq ajralib turadi. Quyidagi jadvalda Mode xossasi qiymati sifatida ishlatish mumkin bo’lgan konstantalar berilgan. Mode xossasi qiymatlari </vt:lpstr>
      <vt:lpstr>Слайд 7</vt:lpstr>
      <vt:lpstr>Mo’yqalam (Canvas.Brush) yopiq sohalarni chizish va soha ichini bo’yash uchun mo’ljallangan usullardan foydalaniladi. Muyqalam ob’ekt jadvalda ko’rsatilgan ikki xossagaega. TBrush (muyqalam) xossalari</vt:lpstr>
      <vt:lpstr>Kontur ichidagi soha bo’yalishi yoki shtrixlanishi mumkin. Sohani to’ldirish usulini belgilovchi konstantalar quyidagi jadvalda berilgan. Brush.style xossasi qiymatlari.</vt:lpstr>
      <vt:lpstr>   Sohani bo’yash usullari dasturi oynasi </vt:lpstr>
    </vt:vector>
  </TitlesOfParts>
  <Company>Reanimator Extreme Edition</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14-mavzu:Delphi  dasturlash tilining grafik vositalari</dc:title>
  <dc:creator>Admin</dc:creator>
  <cp:lastModifiedBy>Admin</cp:lastModifiedBy>
  <cp:revision>3</cp:revision>
  <dcterms:created xsi:type="dcterms:W3CDTF">2019-12-18T05:54:12Z</dcterms:created>
  <dcterms:modified xsi:type="dcterms:W3CDTF">2019-12-18T06:51:19Z</dcterms:modified>
</cp:coreProperties>
</file>