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4" r:id="rId3"/>
    <p:sldId id="258" r:id="rId4"/>
    <p:sldId id="272" r:id="rId5"/>
    <p:sldId id="259" r:id="rId6"/>
    <p:sldId id="260" r:id="rId7"/>
    <p:sldId id="273" r:id="rId8"/>
    <p:sldId id="261" r:id="rId9"/>
    <p:sldId id="262" r:id="rId10"/>
    <p:sldId id="263" r:id="rId11"/>
    <p:sldId id="264" r:id="rId12"/>
    <p:sldId id="265" r:id="rId13"/>
    <p:sldId id="266" r:id="rId14"/>
    <p:sldId id="267" r:id="rId15"/>
    <p:sldId id="268" r:id="rId16"/>
    <p:sldId id="269" r:id="rId17"/>
    <p:sldId id="270" r:id="rId18"/>
    <p:sldId id="271"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96" y="-90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ru-RU" smtClean="0"/>
              <a:t>Образец заголовка</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bwMode="white"/>
        <p:txBody>
          <a:bodyPr/>
          <a:lstStyle/>
          <a:p>
            <a:fld id="{B4C71EC6-210F-42DE-9C53-41977AD35B3D}" type="datetimeFigureOut">
              <a:rPr lang="ru-RU" smtClean="0"/>
              <a:t>18.12.2019</a:t>
            </a:fld>
            <a:endParaRPr lang="ru-RU"/>
          </a:p>
        </p:txBody>
      </p:sp>
      <p:sp>
        <p:nvSpPr>
          <p:cNvPr id="5" name="Footer Placeholder 4"/>
          <p:cNvSpPr>
            <a:spLocks noGrp="1"/>
          </p:cNvSpPr>
          <p:nvPr>
            <p:ph type="ftr" sz="quarter" idx="11"/>
          </p:nvPr>
        </p:nvSpPr>
        <p:spPr bwMode="white"/>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12" name="Content Placeholder 11"/>
          <p:cNvSpPr>
            <a:spLocks noGrp="1"/>
          </p:cNvSpPr>
          <p:nvPr>
            <p:ph sz="quarter" idx="14"/>
          </p:nvPr>
        </p:nvSpPr>
        <p:spPr>
          <a:xfrm>
            <a:off x="4648200" y="2438400"/>
            <a:ext cx="3124200" cy="3124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18.12.2019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18.12.2019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ru-RU" smtClean="0"/>
              <a:t>Образец заголовка</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1371600" y="1676400"/>
            <a:ext cx="3276600" cy="3505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ru-RU" smtClean="0"/>
              <a:t>Образец заголовка</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B4C71EC6-210F-42DE-9C53-41977AD35B3D}" type="datetimeFigureOut">
              <a:rPr lang="ru-RU" smtClean="0"/>
              <a:t>18.12.2019</a:t>
            </a:fld>
            <a:endParaRPr lang="ru-RU"/>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ru-RU"/>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916832"/>
            <a:ext cx="8229600" cy="1368152"/>
          </a:xfrm>
        </p:spPr>
        <p:txBody>
          <a:bodyPr>
            <a:normAutofit/>
          </a:bodyPr>
          <a:lstStyle/>
          <a:p>
            <a:r>
              <a:rPr lang="en-US" sz="2400" b="1" i="1" dirty="0" smtClean="0"/>
              <a:t>5-MARUZA: DELPHI DASTURLASH TILI ISHCHI MUHITI</a:t>
            </a:r>
            <a:endParaRPr lang="ru-RU" sz="2400" b="1" i="1" dirty="0"/>
          </a:p>
        </p:txBody>
      </p:sp>
    </p:spTree>
    <p:extLst>
      <p:ext uri="{BB962C8B-B14F-4D97-AF65-F5344CB8AC3E}">
        <p14:creationId xmlns:p14="http://schemas.microsoft.com/office/powerpoint/2010/main" val="25317635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293840"/>
          </a:xfrm>
        </p:spPr>
        <p:txBody>
          <a:bodyPr>
            <a:normAutofit/>
          </a:bodyPr>
          <a:lstStyle/>
          <a:p>
            <a:r>
              <a:rPr lang="en-US" sz="1600" i="1" dirty="0"/>
              <a:t>. Code Explorer </a:t>
            </a:r>
            <a:r>
              <a:rPr lang="en-US" sz="1600" i="1" dirty="0" err="1"/>
              <a:t>darchasi</a:t>
            </a:r>
            <a:r>
              <a:rPr lang="en-US" sz="1600" i="1" dirty="0"/>
              <a:t> </a:t>
            </a:r>
            <a:r>
              <a:rPr lang="en-US" sz="1600" i="1" dirty="0" err="1"/>
              <a:t>modulda</a:t>
            </a:r>
            <a:r>
              <a:rPr lang="en-US" sz="1600" i="1" dirty="0"/>
              <a:t> </a:t>
            </a:r>
            <a:r>
              <a:rPr lang="en-US" sz="1600" i="1" dirty="0" err="1"/>
              <a:t>e’lon</a:t>
            </a:r>
            <a:r>
              <a:rPr lang="en-US" sz="1600" i="1" dirty="0"/>
              <a:t> </a:t>
            </a:r>
            <a:r>
              <a:rPr lang="en-US" sz="1600" i="1" dirty="0" err="1"/>
              <a:t>qilingan</a:t>
            </a:r>
            <a:r>
              <a:rPr lang="en-US" sz="1600" i="1" dirty="0"/>
              <a:t> </a:t>
            </a:r>
            <a:r>
              <a:rPr lang="en-US" sz="1600" i="1" dirty="0" err="1"/>
              <a:t>tiplar</a:t>
            </a:r>
            <a:r>
              <a:rPr lang="en-US" sz="1600" i="1" dirty="0"/>
              <a:t>, </a:t>
            </a:r>
            <a:r>
              <a:rPr lang="en-US" sz="1600" i="1" dirty="0" err="1"/>
              <a:t>o’zgaruvchilar</a:t>
            </a:r>
            <a:r>
              <a:rPr lang="en-US" sz="1600" i="1" dirty="0"/>
              <a:t> </a:t>
            </a:r>
            <a:r>
              <a:rPr lang="en-US" sz="1600" i="1" dirty="0" err="1"/>
              <a:t>va</a:t>
            </a:r>
            <a:r>
              <a:rPr lang="en-US" sz="1600" i="1" dirty="0"/>
              <a:t> </a:t>
            </a:r>
            <a:r>
              <a:rPr lang="en-US" sz="1600" i="1" dirty="0" err="1"/>
              <a:t>modulda</a:t>
            </a:r>
            <a:r>
              <a:rPr lang="en-US" sz="1600" i="1" dirty="0"/>
              <a:t> </a:t>
            </a:r>
            <a:r>
              <a:rPr lang="en-US" sz="1600" i="1" dirty="0" err="1"/>
              <a:t>ishlatilayotgan</a:t>
            </a:r>
            <a:r>
              <a:rPr lang="en-US" sz="1600" i="1" dirty="0"/>
              <a:t> </a:t>
            </a:r>
            <a:r>
              <a:rPr lang="en-US" sz="1600" i="1" dirty="0" err="1"/>
              <a:t>boshqa</a:t>
            </a:r>
            <a:r>
              <a:rPr lang="en-US" sz="1600" i="1" dirty="0"/>
              <a:t> </a:t>
            </a:r>
            <a:r>
              <a:rPr lang="en-US" sz="1600" i="1" dirty="0" err="1"/>
              <a:t>modullarnig</a:t>
            </a:r>
            <a:r>
              <a:rPr lang="en-US" sz="1600" i="1" dirty="0"/>
              <a:t> </a:t>
            </a:r>
            <a:r>
              <a:rPr lang="en-US" sz="1600" i="1" dirty="0" err="1"/>
              <a:t>ro’yxatini</a:t>
            </a:r>
            <a:r>
              <a:rPr lang="en-US" sz="1600" i="1" dirty="0"/>
              <a:t> </a:t>
            </a:r>
            <a:r>
              <a:rPr lang="en-US" sz="1600" i="1" dirty="0" err="1"/>
              <a:t>ko’rsatadi</a:t>
            </a:r>
            <a:r>
              <a:rPr lang="en-US" sz="1600" i="1" dirty="0"/>
              <a:t>. Code Explorer </a:t>
            </a:r>
            <a:r>
              <a:rPr lang="en-US" sz="1600" i="1" dirty="0" err="1"/>
              <a:t>Klassga</a:t>
            </a:r>
            <a:r>
              <a:rPr lang="en-US" sz="1600" i="1" dirty="0"/>
              <a:t> </a:t>
            </a:r>
            <a:r>
              <a:rPr lang="en-US" sz="1600" i="1" dirty="0" err="1"/>
              <a:t>o’xshash</a:t>
            </a:r>
            <a:r>
              <a:rPr lang="en-US" sz="1600" i="1" dirty="0"/>
              <a:t> </a:t>
            </a:r>
            <a:r>
              <a:rPr lang="en-US" sz="1600" i="1" dirty="0" err="1"/>
              <a:t>murakkab</a:t>
            </a:r>
            <a:r>
              <a:rPr lang="en-US" sz="1600" i="1" dirty="0"/>
              <a:t> </a:t>
            </a:r>
            <a:r>
              <a:rPr lang="en-US" sz="1600" i="1" dirty="0" err="1"/>
              <a:t>turlarning</a:t>
            </a:r>
            <a:r>
              <a:rPr lang="en-US" sz="1600" i="1" dirty="0"/>
              <a:t> </a:t>
            </a:r>
            <a:r>
              <a:rPr lang="en-US" sz="1600" i="1" dirty="0" err="1"/>
              <a:t>xossalari</a:t>
            </a:r>
            <a:r>
              <a:rPr lang="en-US" sz="1600" i="1" dirty="0"/>
              <a:t> (</a:t>
            </a:r>
            <a:r>
              <a:rPr lang="ru-RU" sz="1600" i="1" dirty="0"/>
              <a:t>свойств</a:t>
            </a:r>
            <a:r>
              <a:rPr lang="en-US" sz="1600" i="1" dirty="0"/>
              <a:t>), (</a:t>
            </a:r>
            <a:r>
              <a:rPr lang="en-US" sz="1600" i="1" dirty="0" err="1"/>
              <a:t>metodlar</a:t>
            </a:r>
            <a:r>
              <a:rPr lang="en-US" sz="1600" i="1" dirty="0"/>
              <a:t>)i </a:t>
            </a:r>
            <a:r>
              <a:rPr lang="en-US" sz="1600" i="1" dirty="0" err="1"/>
              <a:t>haqida</a:t>
            </a:r>
            <a:r>
              <a:rPr lang="en-US" sz="1600" i="1" dirty="0"/>
              <a:t> </a:t>
            </a:r>
            <a:r>
              <a:rPr lang="en-US" sz="1600" i="1" dirty="0" err="1"/>
              <a:t>batafsil</a:t>
            </a:r>
            <a:r>
              <a:rPr lang="en-US" sz="1600" i="1" dirty="0"/>
              <a:t> </a:t>
            </a:r>
            <a:r>
              <a:rPr lang="en-US" sz="1600" i="1" dirty="0" err="1"/>
              <a:t>ma’lumot</a:t>
            </a:r>
            <a:r>
              <a:rPr lang="en-US" sz="1600" i="1" dirty="0"/>
              <a:t> </a:t>
            </a:r>
            <a:r>
              <a:rPr lang="en-US" sz="1600" i="1" dirty="0" err="1"/>
              <a:t>berishi</a:t>
            </a:r>
            <a:r>
              <a:rPr lang="en-US" sz="1600" i="1" dirty="0"/>
              <a:t> </a:t>
            </a:r>
            <a:r>
              <a:rPr lang="en-US" sz="1600" i="1" dirty="0" err="1"/>
              <a:t>mumkin</a:t>
            </a:r>
            <a:r>
              <a:rPr lang="en-US" sz="1600" i="1" dirty="0"/>
              <a:t>. Code </a:t>
            </a:r>
            <a:r>
              <a:rPr lang="en-US" sz="1600" i="1" dirty="0" err="1"/>
              <a:t>Exploryerdagi</a:t>
            </a:r>
            <a:r>
              <a:rPr lang="en-US" sz="1600" i="1" dirty="0"/>
              <a:t> </a:t>
            </a:r>
            <a:r>
              <a:rPr lang="en-US" sz="1600" i="1" dirty="0" err="1"/>
              <a:t>ma’lumotlar</a:t>
            </a:r>
            <a:r>
              <a:rPr lang="en-US" sz="1600" i="1" dirty="0"/>
              <a:t> </a:t>
            </a:r>
            <a:r>
              <a:rPr lang="en-US" sz="1600" i="1" dirty="0" err="1"/>
              <a:t>kod</a:t>
            </a:r>
            <a:r>
              <a:rPr lang="en-US" sz="1600" i="1" dirty="0"/>
              <a:t> </a:t>
            </a:r>
            <a:r>
              <a:rPr lang="en-US" sz="1600" i="1" dirty="0" err="1"/>
              <a:t>yozish</a:t>
            </a:r>
            <a:r>
              <a:rPr lang="en-US" sz="1600" i="1" dirty="0"/>
              <a:t> </a:t>
            </a:r>
            <a:r>
              <a:rPr lang="en-US" sz="1600" i="1" dirty="0" err="1"/>
              <a:t>davomida</a:t>
            </a:r>
            <a:r>
              <a:rPr lang="en-US" sz="1600" i="1" dirty="0"/>
              <a:t> </a:t>
            </a:r>
            <a:r>
              <a:rPr lang="en-US" sz="1600" i="1" dirty="0" err="1"/>
              <a:t>avtomat</a:t>
            </a:r>
            <a:r>
              <a:rPr lang="en-US" sz="1600" i="1" dirty="0"/>
              <a:t> </a:t>
            </a:r>
            <a:r>
              <a:rPr lang="en-US" sz="1600" i="1" dirty="0" err="1"/>
              <a:t>ravishda</a:t>
            </a:r>
            <a:r>
              <a:rPr lang="en-US" sz="1600" i="1" dirty="0"/>
              <a:t> </a:t>
            </a:r>
            <a:r>
              <a:rPr lang="en-US" sz="1600" i="1" dirty="0" err="1"/>
              <a:t>yangilanib</a:t>
            </a:r>
            <a:r>
              <a:rPr lang="en-US" sz="1600" i="1" dirty="0"/>
              <a:t> </a:t>
            </a:r>
            <a:r>
              <a:rPr lang="en-US" sz="1600" i="1" dirty="0" err="1"/>
              <a:t>turadi</a:t>
            </a:r>
            <a:r>
              <a:rPr lang="en-US" sz="1600" i="1" dirty="0"/>
              <a:t>. </a:t>
            </a:r>
            <a:r>
              <a:rPr lang="en-US" sz="1600" i="1" dirty="0" err="1"/>
              <a:t>Bundan</a:t>
            </a:r>
            <a:r>
              <a:rPr lang="en-US" sz="1600" i="1" dirty="0"/>
              <a:t> </a:t>
            </a:r>
            <a:r>
              <a:rPr lang="en-US" sz="1600" i="1" dirty="0" err="1"/>
              <a:t>tashqari</a:t>
            </a:r>
            <a:r>
              <a:rPr lang="en-US" sz="1600" i="1" dirty="0"/>
              <a:t> Code Explorer </a:t>
            </a:r>
            <a:r>
              <a:rPr lang="en-US" sz="1600" i="1" dirty="0" err="1"/>
              <a:t>yordamida</a:t>
            </a:r>
            <a:r>
              <a:rPr lang="en-US" sz="1600" i="1" dirty="0"/>
              <a:t> </a:t>
            </a:r>
            <a:r>
              <a:rPr lang="en-US" sz="1600" i="1" dirty="0" err="1"/>
              <a:t>siz</a:t>
            </a:r>
            <a:r>
              <a:rPr lang="en-US" sz="1600" i="1" dirty="0"/>
              <a:t> </a:t>
            </a:r>
            <a:r>
              <a:rPr lang="en-US" sz="1600" i="1" dirty="0" err="1"/>
              <a:t>kerakli</a:t>
            </a:r>
            <a:r>
              <a:rPr lang="en-US" sz="1600" i="1" dirty="0"/>
              <a:t> </a:t>
            </a:r>
            <a:r>
              <a:rPr lang="en-US" sz="1600" i="1" dirty="0" err="1"/>
              <a:t>obyekt</a:t>
            </a:r>
            <a:r>
              <a:rPr lang="en-US" sz="1600" i="1" dirty="0"/>
              <a:t> </a:t>
            </a:r>
            <a:r>
              <a:rPr lang="en-US" sz="1600" i="1" dirty="0" err="1"/>
              <a:t>yoki</a:t>
            </a:r>
            <a:r>
              <a:rPr lang="en-US" sz="1600" i="1" dirty="0"/>
              <a:t> </a:t>
            </a:r>
            <a:r>
              <a:rPr lang="en-US" sz="1600" i="1" dirty="0" err="1"/>
              <a:t>o’zgaruvchilarni</a:t>
            </a:r>
            <a:r>
              <a:rPr lang="en-US" sz="1600" i="1" dirty="0"/>
              <a:t> </a:t>
            </a:r>
            <a:r>
              <a:rPr lang="en-US" sz="1600" i="1" dirty="0" err="1"/>
              <a:t>topishda</a:t>
            </a:r>
            <a:r>
              <a:rPr lang="en-US" sz="1600" i="1" dirty="0"/>
              <a:t> </a:t>
            </a:r>
            <a:r>
              <a:rPr lang="en-US" sz="1600" i="1" dirty="0" err="1"/>
              <a:t>foydalanishingiz</a:t>
            </a:r>
            <a:r>
              <a:rPr lang="en-US" sz="1600" i="1" dirty="0"/>
              <a:t> </a:t>
            </a:r>
            <a:r>
              <a:rPr lang="en-US" sz="1600" i="1" dirty="0" err="1"/>
              <a:t>mumkin</a:t>
            </a:r>
            <a:r>
              <a:rPr lang="en-US" sz="1600" i="1" dirty="0"/>
              <a:t>. </a:t>
            </a:r>
            <a:r>
              <a:rPr lang="en-US" sz="1600" i="1" dirty="0" err="1"/>
              <a:t>Buning</a:t>
            </a:r>
            <a:r>
              <a:rPr lang="en-US" sz="1600" i="1" dirty="0"/>
              <a:t> </a:t>
            </a:r>
            <a:r>
              <a:rPr lang="en-US" sz="1600" i="1" dirty="0" err="1"/>
              <a:t>uchun</a:t>
            </a:r>
            <a:r>
              <a:rPr lang="en-US" sz="1600" i="1" dirty="0"/>
              <a:t> </a:t>
            </a:r>
            <a:r>
              <a:rPr lang="en-US" sz="1600" i="1" dirty="0" err="1"/>
              <a:t>sichqoncha</a:t>
            </a:r>
            <a:r>
              <a:rPr lang="en-US" sz="1600" i="1" dirty="0"/>
              <a:t> </a:t>
            </a:r>
            <a:r>
              <a:rPr lang="en-US" sz="1600" i="1" dirty="0" err="1"/>
              <a:t>ko’rsatkichi</a:t>
            </a:r>
            <a:r>
              <a:rPr lang="en-US" sz="1600" i="1" dirty="0"/>
              <a:t> </a:t>
            </a:r>
            <a:r>
              <a:rPr lang="en-US" sz="1600" i="1" dirty="0" err="1"/>
              <a:t>bilan</a:t>
            </a:r>
            <a:r>
              <a:rPr lang="en-US" sz="1600" i="1" dirty="0"/>
              <a:t> </a:t>
            </a:r>
            <a:r>
              <a:rPr lang="en-US" sz="1600" i="1" dirty="0" err="1"/>
              <a:t>kerakli</a:t>
            </a:r>
            <a:r>
              <a:rPr lang="en-US" sz="1600" i="1" dirty="0"/>
              <a:t> </a:t>
            </a:r>
            <a:r>
              <a:rPr lang="en-US" sz="1600" i="1" dirty="0" err="1"/>
              <a:t>obyekt</a:t>
            </a:r>
            <a:r>
              <a:rPr lang="en-US" sz="1600" i="1" dirty="0"/>
              <a:t> </a:t>
            </a:r>
            <a:r>
              <a:rPr lang="en-US" sz="1600" i="1" dirty="0" err="1"/>
              <a:t>nomini</a:t>
            </a:r>
            <a:r>
              <a:rPr lang="en-US" sz="1600" i="1" dirty="0"/>
              <a:t> </a:t>
            </a:r>
            <a:r>
              <a:rPr lang="en-US" sz="1600" i="1" dirty="0" err="1"/>
              <a:t>ikki</a:t>
            </a:r>
            <a:r>
              <a:rPr lang="en-US" sz="1600" i="1" dirty="0"/>
              <a:t> </a:t>
            </a:r>
            <a:r>
              <a:rPr lang="en-US" sz="1600" i="1" dirty="0" err="1"/>
              <a:t>marta</a:t>
            </a:r>
            <a:r>
              <a:rPr lang="en-US" sz="1600" i="1" dirty="0"/>
              <a:t> </a:t>
            </a:r>
            <a:r>
              <a:rPr lang="en-US" sz="1600" i="1" dirty="0" err="1"/>
              <a:t>chertish</a:t>
            </a:r>
            <a:r>
              <a:rPr lang="en-US" sz="1600" i="1" dirty="0"/>
              <a:t> </a:t>
            </a:r>
            <a:r>
              <a:rPr lang="en-US" sz="1600" i="1" dirty="0" err="1"/>
              <a:t>kifoya</a:t>
            </a:r>
            <a:r>
              <a:rPr lang="en-US" sz="1600" i="1" dirty="0"/>
              <a:t>.</a:t>
            </a:r>
            <a:endParaRPr lang="ru-RU" sz="1600" i="1" dirty="0"/>
          </a:p>
        </p:txBody>
      </p:sp>
    </p:spTree>
    <p:extLst>
      <p:ext uri="{BB962C8B-B14F-4D97-AF65-F5344CB8AC3E}">
        <p14:creationId xmlns:p14="http://schemas.microsoft.com/office/powerpoint/2010/main" val="1627221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1124744"/>
            <a:ext cx="6400800" cy="4365848"/>
          </a:xfrm>
        </p:spPr>
        <p:txBody>
          <a:bodyPr>
            <a:noAutofit/>
          </a:bodyPr>
          <a:lstStyle/>
          <a:p>
            <a:r>
              <a:rPr lang="en-US" sz="1400" i="1" dirty="0"/>
              <a:t>Code Insight. Delphi 4 da Code Insight («</a:t>
            </a:r>
            <a:r>
              <a:rPr lang="en-US" sz="1400" i="1" dirty="0" err="1"/>
              <a:t>Kod</a:t>
            </a:r>
            <a:r>
              <a:rPr lang="en-US" sz="1400" i="1" dirty="0"/>
              <a:t>—</a:t>
            </a:r>
            <a:r>
              <a:rPr lang="en-US" sz="1400" i="1" dirty="0" err="1"/>
              <a:t>ichidan</a:t>
            </a:r>
            <a:r>
              <a:rPr lang="en-US" sz="1400" i="1" dirty="0"/>
              <a:t>») </a:t>
            </a:r>
            <a:r>
              <a:rPr lang="en-US" sz="1400" i="1" dirty="0" err="1"/>
              <a:t>texnologiyasining</a:t>
            </a:r>
            <a:r>
              <a:rPr lang="en-US" sz="1400" i="1" dirty="0"/>
              <a:t> </a:t>
            </a:r>
            <a:r>
              <a:rPr lang="en-US" sz="1400" i="1" dirty="0" err="1"/>
              <a:t>yangilangan</a:t>
            </a:r>
            <a:r>
              <a:rPr lang="en-US" sz="1400" i="1" dirty="0"/>
              <a:t> </a:t>
            </a:r>
            <a:r>
              <a:rPr lang="en-US" sz="1400" i="1" dirty="0" err="1"/>
              <a:t>shakli</a:t>
            </a:r>
            <a:r>
              <a:rPr lang="en-US" sz="1400" i="1" dirty="0"/>
              <a:t> </a:t>
            </a:r>
            <a:r>
              <a:rPr lang="en-US" sz="1400" i="1" dirty="0" err="1"/>
              <a:t>qo’llaniladi.Code</a:t>
            </a:r>
            <a:r>
              <a:rPr lang="en-US" sz="1400" i="1" dirty="0"/>
              <a:t> Insight </a:t>
            </a:r>
            <a:r>
              <a:rPr lang="en-US" sz="1400" i="1" dirty="0" err="1"/>
              <a:t>ning</a:t>
            </a:r>
            <a:r>
              <a:rPr lang="en-US" sz="1400" i="1" dirty="0"/>
              <a:t> </a:t>
            </a:r>
            <a:r>
              <a:rPr lang="en-US" sz="1400" i="1" dirty="0" err="1"/>
              <a:t>hamma</a:t>
            </a:r>
            <a:r>
              <a:rPr lang="en-US" sz="1400" i="1" dirty="0"/>
              <a:t> </a:t>
            </a:r>
            <a:r>
              <a:rPr lang="en-US" sz="1400" i="1" dirty="0" err="1"/>
              <a:t>imkoniyatlari</a:t>
            </a:r>
            <a:r>
              <a:rPr lang="en-US" sz="1400" i="1" dirty="0"/>
              <a:t> </a:t>
            </a:r>
            <a:r>
              <a:rPr lang="en-US" sz="1400" i="1" dirty="0" err="1"/>
              <a:t>yozilayotgan</a:t>
            </a:r>
            <a:r>
              <a:rPr lang="en-US" sz="1400" i="1" dirty="0"/>
              <a:t> </a:t>
            </a:r>
            <a:r>
              <a:rPr lang="en-US" sz="1400" i="1" dirty="0" err="1"/>
              <a:t>kodni</a:t>
            </a:r>
            <a:r>
              <a:rPr lang="en-US" sz="1400" i="1" dirty="0"/>
              <a:t> </a:t>
            </a:r>
            <a:r>
              <a:rPr lang="en-US" sz="1400" i="1" dirty="0" err="1"/>
              <a:t>va</a:t>
            </a:r>
            <a:r>
              <a:rPr lang="en-US" sz="1400" i="1" dirty="0"/>
              <a:t> </a:t>
            </a:r>
            <a:r>
              <a:rPr lang="en-US" sz="1400" i="1" dirty="0" err="1"/>
              <a:t>unga</a:t>
            </a:r>
            <a:r>
              <a:rPr lang="en-US" sz="1400" i="1" dirty="0"/>
              <a:t> </a:t>
            </a:r>
            <a:r>
              <a:rPr lang="en-US" sz="1400" i="1" dirty="0" err="1"/>
              <a:t>qo’shilgan</a:t>
            </a:r>
            <a:r>
              <a:rPr lang="en-US" sz="1400" i="1" dirty="0"/>
              <a:t> VCL </a:t>
            </a:r>
            <a:r>
              <a:rPr lang="en-US" sz="1400" i="1" dirty="0" err="1"/>
              <a:t>metodlarining</a:t>
            </a:r>
            <a:r>
              <a:rPr lang="en-US" sz="1400" i="1" dirty="0"/>
              <a:t> </a:t>
            </a:r>
            <a:r>
              <a:rPr lang="en-US" sz="1400" i="1" dirty="0" err="1"/>
              <a:t>kodlarini</a:t>
            </a:r>
            <a:r>
              <a:rPr lang="en-US" sz="1400" i="1" dirty="0"/>
              <a:t> </a:t>
            </a:r>
            <a:r>
              <a:rPr lang="en-US" sz="1400" i="1" dirty="0" err="1"/>
              <a:t>to’xtovsiz</a:t>
            </a:r>
            <a:r>
              <a:rPr lang="en-US" sz="1400" i="1" dirty="0"/>
              <a:t> </a:t>
            </a:r>
            <a:r>
              <a:rPr lang="en-US" sz="1400" i="1" dirty="0" err="1"/>
              <a:t>sintaksik</a:t>
            </a:r>
            <a:r>
              <a:rPr lang="en-US" sz="1400" i="1" dirty="0"/>
              <a:t> </a:t>
            </a:r>
            <a:r>
              <a:rPr lang="en-US" sz="1400" i="1" dirty="0" err="1"/>
              <a:t>analiz</a:t>
            </a:r>
            <a:r>
              <a:rPr lang="en-US" sz="1400" i="1" dirty="0"/>
              <a:t> </a:t>
            </a:r>
            <a:r>
              <a:rPr lang="en-US" sz="1400" i="1" dirty="0" err="1"/>
              <a:t>qilishshga</a:t>
            </a:r>
            <a:r>
              <a:rPr lang="en-US" sz="1400" i="1" dirty="0"/>
              <a:t> </a:t>
            </a:r>
            <a:r>
              <a:rPr lang="en-US" sz="1400" i="1" dirty="0" err="1"/>
              <a:t>asoslangan</a:t>
            </a:r>
            <a:r>
              <a:rPr lang="en-US" sz="1400" i="1" dirty="0"/>
              <a:t>. Bu </a:t>
            </a:r>
            <a:r>
              <a:rPr lang="en-US" sz="1400" i="1" dirty="0" err="1"/>
              <a:t>texnologiyaning</a:t>
            </a:r>
            <a:r>
              <a:rPr lang="en-US" sz="1400" i="1" dirty="0"/>
              <a:t> </a:t>
            </a:r>
            <a:r>
              <a:rPr lang="en-US" sz="1400" i="1" dirty="0" err="1"/>
              <a:t>asosiy</a:t>
            </a:r>
            <a:r>
              <a:rPr lang="en-US" sz="1400" i="1" dirty="0"/>
              <a:t> </a:t>
            </a:r>
            <a:r>
              <a:rPr lang="en-US" sz="1400" i="1" dirty="0" err="1"/>
              <a:t>mezoni</a:t>
            </a:r>
            <a:r>
              <a:rPr lang="en-US" sz="1400" i="1" dirty="0"/>
              <a:t> </a:t>
            </a:r>
            <a:r>
              <a:rPr lang="en-US" sz="1400" i="1" dirty="0" err="1"/>
              <a:t>boshlovchilar</a:t>
            </a:r>
            <a:r>
              <a:rPr lang="en-US" sz="1400" i="1" dirty="0"/>
              <a:t> </a:t>
            </a:r>
            <a:r>
              <a:rPr lang="en-US" sz="1400" i="1" dirty="0" err="1"/>
              <a:t>va</a:t>
            </a:r>
            <a:r>
              <a:rPr lang="en-US" sz="1400" i="1" dirty="0"/>
              <a:t> </a:t>
            </a:r>
            <a:r>
              <a:rPr lang="en-US" sz="1400" i="1" dirty="0" err="1"/>
              <a:t>tajribali</a:t>
            </a:r>
            <a:r>
              <a:rPr lang="en-US" sz="1400" i="1" dirty="0"/>
              <a:t> </a:t>
            </a:r>
            <a:r>
              <a:rPr lang="en-US" sz="1400" i="1" dirty="0" err="1"/>
              <a:t>dasturchilarning</a:t>
            </a:r>
            <a:r>
              <a:rPr lang="en-US" sz="1400" i="1" dirty="0"/>
              <a:t> </a:t>
            </a:r>
            <a:r>
              <a:rPr lang="en-US" sz="1400" i="1" dirty="0" err="1"/>
              <a:t>ishini</a:t>
            </a:r>
            <a:r>
              <a:rPr lang="en-US" sz="1400" i="1" dirty="0"/>
              <a:t> </a:t>
            </a:r>
            <a:r>
              <a:rPr lang="en-US" sz="1400" i="1" dirty="0" err="1"/>
              <a:t>yengillatishdan</a:t>
            </a:r>
            <a:r>
              <a:rPr lang="en-US" sz="1400" i="1" dirty="0"/>
              <a:t> </a:t>
            </a:r>
            <a:r>
              <a:rPr lang="en-US" sz="1400" i="1" dirty="0" err="1"/>
              <a:t>iborat</a:t>
            </a:r>
            <a:r>
              <a:rPr lang="en-US" sz="1400" i="1" dirty="0"/>
              <a:t>. Code Insight </a:t>
            </a:r>
            <a:r>
              <a:rPr lang="en-US" sz="1400" i="1" dirty="0" err="1"/>
              <a:t>quyidagi</a:t>
            </a:r>
            <a:r>
              <a:rPr lang="en-US" sz="1400" i="1" dirty="0"/>
              <a:t> </a:t>
            </a:r>
            <a:r>
              <a:rPr lang="en-US" sz="1400" i="1" dirty="0" err="1"/>
              <a:t>imkoniyatlarga</a:t>
            </a:r>
            <a:r>
              <a:rPr lang="en-US" sz="1400" i="1" dirty="0"/>
              <a:t> </a:t>
            </a:r>
            <a:r>
              <a:rPr lang="en-US" sz="1400" i="1" dirty="0" err="1"/>
              <a:t>ega</a:t>
            </a:r>
            <a:r>
              <a:rPr lang="en-US" sz="1400" i="1" dirty="0"/>
              <a:t>: Code Completion (</a:t>
            </a:r>
            <a:r>
              <a:rPr lang="en-US" sz="1400" i="1" dirty="0" err="1"/>
              <a:t>kodni</a:t>
            </a:r>
            <a:r>
              <a:rPr lang="en-US" sz="1400" i="1" dirty="0"/>
              <a:t> </a:t>
            </a:r>
            <a:r>
              <a:rPr lang="en-US" sz="1400" i="1" dirty="0" err="1"/>
              <a:t>to’ldirish</a:t>
            </a:r>
            <a:r>
              <a:rPr lang="en-US" sz="1400" i="1" dirty="0"/>
              <a:t>) </a:t>
            </a:r>
            <a:r>
              <a:rPr lang="en-US" sz="1400" i="1" dirty="0" err="1"/>
              <a:t>Dasturlashtirishni</a:t>
            </a:r>
            <a:r>
              <a:rPr lang="en-US" sz="1400" i="1" dirty="0"/>
              <a:t> </a:t>
            </a:r>
            <a:r>
              <a:rPr lang="en-US" sz="1400" i="1" dirty="0" err="1"/>
              <a:t>yangi</a:t>
            </a:r>
            <a:r>
              <a:rPr lang="en-US" sz="1400" i="1" dirty="0"/>
              <a:t> </a:t>
            </a:r>
            <a:r>
              <a:rPr lang="en-US" sz="1400" i="1" dirty="0" err="1"/>
              <a:t>o’rganayotganlar</a:t>
            </a:r>
            <a:r>
              <a:rPr lang="en-US" sz="1400" i="1" dirty="0"/>
              <a:t> </a:t>
            </a:r>
            <a:r>
              <a:rPr lang="en-US" sz="1400" i="1" dirty="0" err="1"/>
              <a:t>uchun</a:t>
            </a:r>
            <a:r>
              <a:rPr lang="en-US" sz="1400" i="1" dirty="0"/>
              <a:t> </a:t>
            </a:r>
            <a:r>
              <a:rPr lang="en-US" sz="1400" i="1" dirty="0" err="1"/>
              <a:t>juda</a:t>
            </a:r>
            <a:r>
              <a:rPr lang="en-US" sz="1400" i="1" dirty="0"/>
              <a:t> </a:t>
            </a:r>
            <a:r>
              <a:rPr lang="en-US" sz="1400" i="1" dirty="0" err="1"/>
              <a:t>qo’l</a:t>
            </a:r>
            <a:r>
              <a:rPr lang="en-US" sz="1400" i="1" dirty="0"/>
              <a:t> </a:t>
            </a:r>
            <a:r>
              <a:rPr lang="en-US" sz="1400" i="1" dirty="0" err="1"/>
              <a:t>keladi</a:t>
            </a:r>
            <a:r>
              <a:rPr lang="en-US" sz="1400" i="1" dirty="0"/>
              <a:t>. </a:t>
            </a:r>
            <a:r>
              <a:rPr lang="en-US" sz="1400" i="1" dirty="0" err="1"/>
              <a:t>Bunda</a:t>
            </a:r>
            <a:r>
              <a:rPr lang="en-US" sz="1400" i="1" dirty="0"/>
              <a:t> </a:t>
            </a:r>
            <a:r>
              <a:rPr lang="en-US" sz="1400" i="1" dirty="0" err="1"/>
              <a:t>biror</a:t>
            </a:r>
            <a:r>
              <a:rPr lang="en-US" sz="1400" i="1" dirty="0"/>
              <a:t> </a:t>
            </a:r>
            <a:r>
              <a:rPr lang="en-US" sz="1400" i="1" dirty="0" err="1"/>
              <a:t>obyektning</a:t>
            </a:r>
            <a:r>
              <a:rPr lang="en-US" sz="1400" i="1" dirty="0"/>
              <a:t> </a:t>
            </a:r>
            <a:r>
              <a:rPr lang="en-US" sz="1400" i="1" dirty="0" err="1"/>
              <a:t>nomi</a:t>
            </a:r>
            <a:r>
              <a:rPr lang="en-US" sz="1400" i="1" dirty="0"/>
              <a:t> </a:t>
            </a:r>
            <a:r>
              <a:rPr lang="en-US" sz="1400" i="1" dirty="0" err="1"/>
              <a:t>terilib</a:t>
            </a:r>
            <a:r>
              <a:rPr lang="en-US" sz="1400" i="1" dirty="0"/>
              <a:t> </a:t>
            </a:r>
            <a:r>
              <a:rPr lang="en-US" sz="1400" i="1" dirty="0" err="1"/>
              <a:t>nuqta</a:t>
            </a:r>
            <a:r>
              <a:rPr lang="en-US" sz="1400" i="1" dirty="0"/>
              <a:t> </a:t>
            </a:r>
            <a:r>
              <a:rPr lang="en-US" sz="1400" i="1" dirty="0" err="1"/>
              <a:t>qo’yilgandan</a:t>
            </a:r>
            <a:r>
              <a:rPr lang="en-US" sz="1400" i="1" dirty="0"/>
              <a:t> </a:t>
            </a:r>
            <a:r>
              <a:rPr lang="en-US" sz="1400" i="1" dirty="0" err="1"/>
              <a:t>keyin</a:t>
            </a:r>
            <a:r>
              <a:rPr lang="en-US" sz="1400" i="1" dirty="0"/>
              <a:t> </a:t>
            </a:r>
            <a:r>
              <a:rPr lang="en-US" sz="1400" i="1" dirty="0" err="1"/>
              <a:t>metod</a:t>
            </a:r>
            <a:r>
              <a:rPr lang="en-US" sz="1400" i="1" dirty="0"/>
              <a:t> </a:t>
            </a:r>
            <a:r>
              <a:rPr lang="en-US" sz="1400" i="1" dirty="0" err="1"/>
              <a:t>yoki</a:t>
            </a:r>
            <a:r>
              <a:rPr lang="en-US" sz="1400" i="1" dirty="0"/>
              <a:t> </a:t>
            </a:r>
            <a:r>
              <a:rPr lang="en-US" sz="1400" i="1" dirty="0" err="1"/>
              <a:t>o’zgaruvchilarning</a:t>
            </a:r>
            <a:r>
              <a:rPr lang="en-US" sz="1400" i="1" dirty="0"/>
              <a:t> bosh </a:t>
            </a:r>
            <a:r>
              <a:rPr lang="en-US" sz="1400" i="1" dirty="0" err="1"/>
              <a:t>harflari</a:t>
            </a:r>
            <a:r>
              <a:rPr lang="en-US" sz="1400" i="1" dirty="0"/>
              <a:t> </a:t>
            </a:r>
            <a:r>
              <a:rPr lang="en-US" sz="1400" i="1" dirty="0" err="1"/>
              <a:t>terilishi</a:t>
            </a:r>
            <a:r>
              <a:rPr lang="en-US" sz="1400" i="1" dirty="0"/>
              <a:t> </a:t>
            </a:r>
            <a:r>
              <a:rPr lang="en-US" sz="1400" i="1" dirty="0" err="1"/>
              <a:t>bilan</a:t>
            </a:r>
            <a:r>
              <a:rPr lang="en-US" sz="1400" i="1" dirty="0"/>
              <a:t> </a:t>
            </a:r>
            <a:r>
              <a:rPr lang="en-US" sz="1400" i="1" dirty="0" err="1"/>
              <a:t>o’sha</a:t>
            </a:r>
            <a:r>
              <a:rPr lang="en-US" sz="1400" i="1" dirty="0"/>
              <a:t> </a:t>
            </a:r>
            <a:r>
              <a:rPr lang="en-US" sz="1400" i="1" dirty="0" err="1"/>
              <a:t>harflar</a:t>
            </a:r>
            <a:r>
              <a:rPr lang="en-US" sz="1400" i="1" dirty="0"/>
              <a:t> </a:t>
            </a:r>
            <a:r>
              <a:rPr lang="en-US" sz="1400" i="1" dirty="0" err="1"/>
              <a:t>bilan</a:t>
            </a:r>
            <a:r>
              <a:rPr lang="en-US" sz="1400" i="1" dirty="0"/>
              <a:t> </a:t>
            </a:r>
            <a:r>
              <a:rPr lang="en-US" sz="1400" i="1" dirty="0" err="1"/>
              <a:t>boshlanadigan</a:t>
            </a:r>
            <a:r>
              <a:rPr lang="en-US" sz="1400" i="1" dirty="0"/>
              <a:t> </a:t>
            </a:r>
            <a:r>
              <a:rPr lang="en-US" sz="1400" i="1" dirty="0" err="1"/>
              <a:t>barcha</a:t>
            </a:r>
            <a:r>
              <a:rPr lang="en-US" sz="1400" i="1" dirty="0"/>
              <a:t> </a:t>
            </a:r>
            <a:r>
              <a:rPr lang="en-US" sz="1400" i="1" dirty="0" err="1"/>
              <a:t>elementlar</a:t>
            </a:r>
            <a:r>
              <a:rPr lang="en-US" sz="1400" i="1" dirty="0"/>
              <a:t> </a:t>
            </a:r>
            <a:r>
              <a:rPr lang="en-US" sz="1400" i="1" dirty="0" err="1"/>
              <a:t>ro’yxati</a:t>
            </a:r>
            <a:r>
              <a:rPr lang="en-US" sz="1400" i="1" dirty="0"/>
              <a:t> </a:t>
            </a:r>
            <a:r>
              <a:rPr lang="en-US" sz="1400" i="1" dirty="0" err="1"/>
              <a:t>chiqariladi</a:t>
            </a:r>
            <a:r>
              <a:rPr lang="en-US" sz="1400" dirty="0"/>
              <a:t>. </a:t>
            </a:r>
            <a:endParaRPr lang="ru-RU" sz="1400" dirty="0"/>
          </a:p>
        </p:txBody>
      </p:sp>
    </p:spTree>
    <p:extLst>
      <p:ext uri="{BB962C8B-B14F-4D97-AF65-F5344CB8AC3E}">
        <p14:creationId xmlns:p14="http://schemas.microsoft.com/office/powerpoint/2010/main" val="6779746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293840"/>
          </a:xfrm>
        </p:spPr>
        <p:txBody>
          <a:bodyPr>
            <a:normAutofit fontScale="90000"/>
          </a:bodyPr>
          <a:lstStyle/>
          <a:p>
            <a:r>
              <a:rPr lang="en-US" sz="1800" i="1" dirty="0" smtClean="0"/>
              <a:t> </a:t>
            </a:r>
            <a:r>
              <a:rPr lang="en-US" sz="1800" i="1" dirty="0"/>
              <a:t>Bu </a:t>
            </a:r>
            <a:r>
              <a:rPr lang="en-US" sz="1800" i="1" dirty="0" err="1"/>
              <a:t>ruyxatni</a:t>
            </a:r>
            <a:r>
              <a:rPr lang="en-US" sz="1800" i="1" dirty="0"/>
              <a:t> Ctrl Q </a:t>
            </a:r>
            <a:r>
              <a:rPr lang="en-US" sz="1800" i="1" dirty="0" err="1"/>
              <a:t>probel</a:t>
            </a:r>
            <a:r>
              <a:rPr lang="en-US" sz="1800" i="1" dirty="0"/>
              <a:t> </a:t>
            </a:r>
            <a:r>
              <a:rPr lang="en-US" sz="1800" i="1" dirty="0" err="1"/>
              <a:t>ni</a:t>
            </a:r>
            <a:r>
              <a:rPr lang="en-US" sz="1800" i="1" dirty="0"/>
              <a:t> </a:t>
            </a:r>
            <a:r>
              <a:rPr lang="en-US" sz="1800" i="1" dirty="0" err="1"/>
              <a:t>bosib</a:t>
            </a:r>
            <a:r>
              <a:rPr lang="en-US" sz="1800" i="1" dirty="0"/>
              <a:t> ham </a:t>
            </a:r>
            <a:r>
              <a:rPr lang="en-US" sz="1800" i="1" dirty="0" err="1"/>
              <a:t>chiqarish</a:t>
            </a:r>
            <a:r>
              <a:rPr lang="en-US" sz="1800" i="1" dirty="0"/>
              <a:t> </a:t>
            </a:r>
            <a:r>
              <a:rPr lang="en-US" sz="1800" i="1" dirty="0" err="1"/>
              <a:t>mumkin</a:t>
            </a:r>
            <a:r>
              <a:rPr lang="en-US" sz="1800" i="1" dirty="0"/>
              <a:t>.:q </a:t>
            </a:r>
            <a:r>
              <a:rPr lang="en-US" sz="1800" i="1" dirty="0" err="1"/>
              <a:t>belgisi</a:t>
            </a:r>
            <a:r>
              <a:rPr lang="en-US" sz="1800" i="1" dirty="0"/>
              <a:t> </a:t>
            </a:r>
            <a:r>
              <a:rPr lang="en-US" sz="1800" i="1" dirty="0" err="1"/>
              <a:t>qo’yilgandan</a:t>
            </a:r>
            <a:r>
              <a:rPr lang="en-US" sz="1800" i="1" dirty="0"/>
              <a:t> </a:t>
            </a:r>
            <a:r>
              <a:rPr lang="en-US" sz="1800" i="1" dirty="0" err="1"/>
              <a:t>esa</a:t>
            </a:r>
            <a:r>
              <a:rPr lang="en-US" sz="1800" i="1" dirty="0"/>
              <a:t>, </a:t>
            </a:r>
            <a:r>
              <a:rPr lang="en-US" sz="1800" i="1" dirty="0" err="1"/>
              <a:t>mana</a:t>
            </a:r>
            <a:r>
              <a:rPr lang="en-US" sz="1800" i="1" dirty="0"/>
              <a:t> </a:t>
            </a:r>
            <a:r>
              <a:rPr lang="en-US" sz="1800" i="1" dirty="0" err="1"/>
              <a:t>shu</a:t>
            </a:r>
            <a:r>
              <a:rPr lang="en-US" sz="1800" i="1" dirty="0"/>
              <a:t> </a:t>
            </a:r>
            <a:r>
              <a:rPr lang="en-US" sz="1800" i="1" dirty="0" err="1"/>
              <a:t>obyekt</a:t>
            </a:r>
            <a:r>
              <a:rPr lang="en-US" sz="1800" i="1" dirty="0"/>
              <a:t> </a:t>
            </a:r>
            <a:r>
              <a:rPr lang="en-US" sz="1800" i="1" dirty="0" err="1"/>
              <a:t>yoki</a:t>
            </a:r>
            <a:r>
              <a:rPr lang="en-US" sz="1800" i="1" dirty="0"/>
              <a:t> </a:t>
            </a:r>
            <a:r>
              <a:rPr lang="en-US" sz="1800" i="1" dirty="0" err="1"/>
              <a:t>o’zgaruvchining</a:t>
            </a:r>
            <a:r>
              <a:rPr lang="en-US" sz="1800" i="1" dirty="0"/>
              <a:t> </a:t>
            </a:r>
            <a:r>
              <a:rPr lang="en-US" sz="1800" i="1" dirty="0" err="1"/>
              <a:t>tipiga</a:t>
            </a:r>
            <a:r>
              <a:rPr lang="en-US" sz="1800" i="1" dirty="0"/>
              <a:t> </a:t>
            </a:r>
            <a:r>
              <a:rPr lang="en-US" sz="1800" i="1" dirty="0" err="1"/>
              <a:t>mos</a:t>
            </a:r>
            <a:r>
              <a:rPr lang="en-US" sz="1800" i="1" dirty="0"/>
              <a:t> </a:t>
            </a:r>
            <a:r>
              <a:rPr lang="en-US" sz="1800" i="1" dirty="0" err="1"/>
              <a:t>barcha</a:t>
            </a:r>
            <a:r>
              <a:rPr lang="en-US" sz="1800" i="1" dirty="0"/>
              <a:t> </a:t>
            </a:r>
            <a:r>
              <a:rPr lang="en-US" sz="1800" i="1" dirty="0" err="1"/>
              <a:t>obyekt</a:t>
            </a:r>
            <a:r>
              <a:rPr lang="en-US" sz="1800" i="1" dirty="0"/>
              <a:t> </a:t>
            </a:r>
            <a:r>
              <a:rPr lang="en-US" sz="1800" i="1" dirty="0" err="1"/>
              <a:t>yoki</a:t>
            </a:r>
            <a:r>
              <a:rPr lang="en-US" sz="1800" i="1" dirty="0"/>
              <a:t> </a:t>
            </a:r>
            <a:r>
              <a:rPr lang="en-US" sz="1800" i="1" dirty="0" err="1"/>
              <a:t>o’zgaruvchilar</a:t>
            </a:r>
            <a:r>
              <a:rPr lang="en-US" sz="1800" i="1" dirty="0"/>
              <a:t> </a:t>
            </a:r>
            <a:r>
              <a:rPr lang="en-US" sz="1800" i="1" dirty="0" err="1"/>
              <a:t>ro’yxati</a:t>
            </a:r>
            <a:r>
              <a:rPr lang="en-US" sz="1800" i="1" dirty="0"/>
              <a:t> </a:t>
            </a:r>
            <a:r>
              <a:rPr lang="en-US" sz="1800" i="1" dirty="0" err="1"/>
              <a:t>chiqariladi</a:t>
            </a:r>
            <a:r>
              <a:rPr lang="en-US" sz="1800" i="1" dirty="0"/>
              <a:t>. Code Templates (</a:t>
            </a:r>
            <a:r>
              <a:rPr lang="en-US" sz="1800" i="1" dirty="0" err="1"/>
              <a:t>Kod</a:t>
            </a:r>
            <a:r>
              <a:rPr lang="en-US" sz="1800" i="1" dirty="0"/>
              <a:t> </a:t>
            </a:r>
            <a:r>
              <a:rPr lang="en-US" sz="1800" i="1" dirty="0" err="1"/>
              <a:t>andozasi</a:t>
            </a:r>
            <a:r>
              <a:rPr lang="en-US" sz="1800" i="1" dirty="0"/>
              <a:t>) </a:t>
            </a:r>
            <a:r>
              <a:rPr lang="en-US" sz="1800" i="1" dirty="0" err="1"/>
              <a:t>kodlarni</a:t>
            </a:r>
            <a:r>
              <a:rPr lang="en-US" sz="1800" i="1" dirty="0"/>
              <a:t> </a:t>
            </a:r>
            <a:r>
              <a:rPr lang="en-US" sz="1800" i="1" dirty="0" err="1"/>
              <a:t>kompyuterga</a:t>
            </a:r>
            <a:r>
              <a:rPr lang="en-US" sz="1800" i="1" dirty="0"/>
              <a:t> </a:t>
            </a:r>
            <a:r>
              <a:rPr lang="en-US" sz="1800" i="1" dirty="0" err="1"/>
              <a:t>kiritishda</a:t>
            </a:r>
            <a:r>
              <a:rPr lang="en-US" sz="1800" i="1" dirty="0"/>
              <a:t> </a:t>
            </a:r>
            <a:r>
              <a:rPr lang="en-US" sz="1800" i="1" dirty="0" err="1"/>
              <a:t>bir</a:t>
            </a:r>
            <a:r>
              <a:rPr lang="en-US" sz="1800" i="1" dirty="0"/>
              <a:t> </a:t>
            </a:r>
            <a:r>
              <a:rPr lang="en-US" sz="1800" i="1" dirty="0" err="1"/>
              <a:t>xil</a:t>
            </a:r>
            <a:r>
              <a:rPr lang="en-US" sz="1800" i="1" dirty="0"/>
              <a:t> </a:t>
            </a:r>
            <a:r>
              <a:rPr lang="en-US" sz="1800" i="1" dirty="0" err="1"/>
              <a:t>qaytariladigan</a:t>
            </a:r>
            <a:r>
              <a:rPr lang="en-US" sz="1800" i="1" dirty="0"/>
              <a:t> </a:t>
            </a:r>
            <a:r>
              <a:rPr lang="en-US" sz="1800" i="1" dirty="0" err="1"/>
              <a:t>kodlarni</a:t>
            </a:r>
            <a:r>
              <a:rPr lang="en-US" sz="1800" i="1" dirty="0"/>
              <a:t> </a:t>
            </a:r>
            <a:r>
              <a:rPr lang="en-US" sz="1800" i="1" dirty="0" err="1"/>
              <a:t>avtomatik</a:t>
            </a:r>
            <a:r>
              <a:rPr lang="en-US" sz="1800" i="1" dirty="0"/>
              <a:t> </a:t>
            </a:r>
            <a:r>
              <a:rPr lang="en-US" sz="1800" i="1" dirty="0" err="1"/>
              <a:t>ravishda</a:t>
            </a:r>
            <a:r>
              <a:rPr lang="en-US" sz="1800" i="1" dirty="0"/>
              <a:t> </a:t>
            </a:r>
            <a:r>
              <a:rPr lang="en-US" sz="1800" i="1" dirty="0" err="1"/>
              <a:t>kiritish</a:t>
            </a:r>
            <a:r>
              <a:rPr lang="en-US" sz="1800" i="1" dirty="0"/>
              <a:t> </a:t>
            </a:r>
            <a:r>
              <a:rPr lang="en-US" sz="1800" i="1" dirty="0" err="1"/>
              <a:t>imkonini</a:t>
            </a:r>
            <a:r>
              <a:rPr lang="en-US" sz="1800" i="1" dirty="0"/>
              <a:t> </a:t>
            </a:r>
            <a:r>
              <a:rPr lang="en-US" sz="1800" i="1" dirty="0" err="1"/>
              <a:t>beradi</a:t>
            </a:r>
            <a:r>
              <a:rPr lang="en-US" sz="1800" i="1" dirty="0"/>
              <a:t>. </a:t>
            </a:r>
            <a:r>
              <a:rPr lang="en-US" sz="1800" i="1" dirty="0" err="1"/>
              <a:t>Masalan</a:t>
            </a:r>
            <a:r>
              <a:rPr lang="en-US" sz="1800" i="1" dirty="0"/>
              <a:t>, </a:t>
            </a:r>
            <a:r>
              <a:rPr lang="en-US" sz="1800" i="1" dirty="0" err="1"/>
              <a:t>kodlarda</a:t>
            </a:r>
            <a:r>
              <a:rPr lang="en-US" sz="1800" i="1" dirty="0"/>
              <a:t> if... then begin ... end else begin ... end; </a:t>
            </a:r>
            <a:r>
              <a:rPr lang="en-US" sz="1800" i="1" dirty="0" err="1"/>
              <a:t>konstruksiyasi</a:t>
            </a:r>
            <a:r>
              <a:rPr lang="en-US" sz="1800" i="1" dirty="0"/>
              <a:t> </a:t>
            </a:r>
            <a:r>
              <a:rPr lang="en-US" sz="1800" i="1" dirty="0" err="1"/>
              <a:t>juda</a:t>
            </a:r>
            <a:r>
              <a:rPr lang="en-US" sz="1800" i="1" dirty="0"/>
              <a:t> </a:t>
            </a:r>
            <a:r>
              <a:rPr lang="en-US" sz="1800" i="1" dirty="0" err="1"/>
              <a:t>ko’p</a:t>
            </a:r>
            <a:r>
              <a:rPr lang="en-US" sz="1800" i="1" dirty="0"/>
              <a:t> </a:t>
            </a:r>
            <a:r>
              <a:rPr lang="en-US" sz="1800" i="1" dirty="0" err="1"/>
              <a:t>uchraydi</a:t>
            </a:r>
            <a:r>
              <a:rPr lang="en-US" sz="1800" i="1" dirty="0"/>
              <a:t>. </a:t>
            </a:r>
            <a:r>
              <a:rPr lang="en-US" sz="1800" i="1" dirty="0" err="1"/>
              <a:t>Bunday</a:t>
            </a:r>
            <a:r>
              <a:rPr lang="en-US" sz="1800" i="1" dirty="0"/>
              <a:t> </a:t>
            </a:r>
            <a:r>
              <a:rPr lang="en-US" sz="1800" i="1" dirty="0" err="1"/>
              <a:t>konstruksiyani</a:t>
            </a:r>
            <a:r>
              <a:rPr lang="en-US" sz="1800" i="1" dirty="0"/>
              <a:t> </a:t>
            </a:r>
            <a:r>
              <a:rPr lang="en-US" sz="1800" i="1" dirty="0" err="1"/>
              <a:t>qayta-qayta</a:t>
            </a:r>
            <a:r>
              <a:rPr lang="en-US" sz="1800" i="1" dirty="0"/>
              <a:t> </a:t>
            </a:r>
            <a:r>
              <a:rPr lang="en-US" sz="1800" i="1" dirty="0" err="1"/>
              <a:t>terib</a:t>
            </a:r>
            <a:r>
              <a:rPr lang="en-US" sz="1800" i="1" dirty="0"/>
              <a:t> </a:t>
            </a:r>
            <a:r>
              <a:rPr lang="en-US" sz="1800" i="1" dirty="0" err="1"/>
              <a:t>o’tirmaslik</a:t>
            </a:r>
            <a:r>
              <a:rPr lang="en-US" sz="1800" i="1" dirty="0"/>
              <a:t> </a:t>
            </a:r>
            <a:r>
              <a:rPr lang="en-US" sz="1800" i="1" dirty="0" err="1"/>
              <a:t>uchun</a:t>
            </a:r>
            <a:r>
              <a:rPr lang="en-US" sz="1800" i="1" dirty="0"/>
              <a:t> </a:t>
            </a:r>
            <a:r>
              <a:rPr lang="en-US" sz="1800" i="1" dirty="0" err="1"/>
              <a:t>Ctl+Q</a:t>
            </a:r>
            <a:r>
              <a:rPr lang="en-US" sz="1800" i="1" dirty="0"/>
              <a:t> </a:t>
            </a:r>
            <a:r>
              <a:rPr lang="en-US" sz="1800" i="1" dirty="0" err="1"/>
              <a:t>ni</a:t>
            </a:r>
            <a:r>
              <a:rPr lang="en-US" sz="1800" i="1" dirty="0"/>
              <a:t> </a:t>
            </a:r>
            <a:r>
              <a:rPr lang="en-US" sz="1800" i="1" dirty="0" err="1"/>
              <a:t>bosish</a:t>
            </a:r>
            <a:r>
              <a:rPr lang="en-US" sz="1800" i="1" dirty="0"/>
              <a:t> </a:t>
            </a:r>
            <a:r>
              <a:rPr lang="en-US" sz="1800" i="1" dirty="0" err="1"/>
              <a:t>va</a:t>
            </a:r>
            <a:r>
              <a:rPr lang="en-US" sz="1800" i="1" dirty="0"/>
              <a:t> </a:t>
            </a:r>
            <a:r>
              <a:rPr lang="en-US" sz="1800" i="1" dirty="0" err="1"/>
              <a:t>chiqarilgan</a:t>
            </a:r>
            <a:r>
              <a:rPr lang="en-US" sz="1800" i="1" dirty="0"/>
              <a:t> </a:t>
            </a:r>
            <a:r>
              <a:rPr lang="en-US" sz="1800" i="1" dirty="0" err="1"/>
              <a:t>ro’yxatdan</a:t>
            </a:r>
            <a:r>
              <a:rPr lang="en-US" sz="1800" i="1" dirty="0"/>
              <a:t> </a:t>
            </a:r>
            <a:r>
              <a:rPr lang="en-US" sz="1800" i="1" dirty="0" err="1"/>
              <a:t>kerakli</a:t>
            </a:r>
            <a:r>
              <a:rPr lang="en-US" sz="1800" i="1" dirty="0"/>
              <a:t> </a:t>
            </a:r>
            <a:r>
              <a:rPr lang="en-US" sz="1800" i="1" dirty="0" err="1"/>
              <a:t>konstruksiyani</a:t>
            </a:r>
            <a:r>
              <a:rPr lang="en-US" sz="1800" i="1" dirty="0"/>
              <a:t> </a:t>
            </a:r>
            <a:r>
              <a:rPr lang="en-US" sz="1800" i="1" dirty="0" err="1"/>
              <a:t>tanlash</a:t>
            </a:r>
            <a:r>
              <a:rPr lang="en-US" sz="1800" i="1" dirty="0"/>
              <a:t> </a:t>
            </a:r>
            <a:r>
              <a:rPr lang="en-US" sz="1800" i="1" dirty="0" err="1"/>
              <a:t>kifoya</a:t>
            </a:r>
            <a:r>
              <a:rPr lang="en-US" sz="1800" i="1" dirty="0"/>
              <a:t>. </a:t>
            </a:r>
            <a:r>
              <a:rPr lang="en-US" sz="1800" i="1" dirty="0" err="1"/>
              <a:t>Bunday</a:t>
            </a:r>
            <a:r>
              <a:rPr lang="en-US" sz="1800" i="1" dirty="0"/>
              <a:t> </a:t>
            </a:r>
            <a:r>
              <a:rPr lang="en-US" sz="1800" i="1" dirty="0" err="1"/>
              <a:t>andozalarni</a:t>
            </a:r>
            <a:r>
              <a:rPr lang="en-US" sz="1800" i="1" dirty="0"/>
              <a:t> </a:t>
            </a:r>
            <a:r>
              <a:rPr lang="en-US" sz="1800" i="1" dirty="0" err="1"/>
              <a:t>istagancha</a:t>
            </a:r>
            <a:r>
              <a:rPr lang="en-US" sz="1800" i="1" dirty="0"/>
              <a:t> </a:t>
            </a:r>
            <a:r>
              <a:rPr lang="en-US" sz="1800" i="1" dirty="0" err="1"/>
              <a:t>hosil</a:t>
            </a:r>
            <a:r>
              <a:rPr lang="en-US" sz="1800" i="1" dirty="0"/>
              <a:t> </a:t>
            </a:r>
            <a:r>
              <a:rPr lang="en-US" sz="1800" i="1" dirty="0" err="1"/>
              <a:t>qilish</a:t>
            </a:r>
            <a:r>
              <a:rPr lang="en-US" sz="1800" i="1" dirty="0"/>
              <a:t> </a:t>
            </a:r>
            <a:r>
              <a:rPr lang="en-US" sz="1800" i="1" dirty="0" err="1"/>
              <a:t>mumkin</a:t>
            </a:r>
            <a:r>
              <a:rPr lang="en-US" sz="1800" dirty="0"/>
              <a:t>. </a:t>
            </a:r>
            <a:endParaRPr lang="ru-RU" sz="1800" dirty="0"/>
          </a:p>
        </p:txBody>
      </p:sp>
    </p:spTree>
    <p:extLst>
      <p:ext uri="{BB962C8B-B14F-4D97-AF65-F5344CB8AC3E}">
        <p14:creationId xmlns:p14="http://schemas.microsoft.com/office/powerpoint/2010/main" val="30841232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293840"/>
          </a:xfrm>
        </p:spPr>
        <p:txBody>
          <a:bodyPr>
            <a:normAutofit/>
          </a:bodyPr>
          <a:lstStyle/>
          <a:p>
            <a:r>
              <a:rPr lang="en-US" sz="1200" i="1" dirty="0"/>
              <a:t>Code Parameters (</a:t>
            </a:r>
            <a:r>
              <a:rPr lang="en-US" sz="1200" i="1" dirty="0" err="1"/>
              <a:t>funksiya</a:t>
            </a:r>
            <a:r>
              <a:rPr lang="en-US" sz="1200" i="1" dirty="0"/>
              <a:t> </a:t>
            </a:r>
            <a:r>
              <a:rPr lang="en-US" sz="1200" i="1" dirty="0" err="1"/>
              <a:t>parametrlari</a:t>
            </a:r>
            <a:r>
              <a:rPr lang="en-US" sz="1200" i="1" dirty="0"/>
              <a:t>) </a:t>
            </a:r>
            <a:r>
              <a:rPr lang="en-US" sz="1200" i="1" dirty="0" err="1"/>
              <a:t>funksiya</a:t>
            </a:r>
            <a:r>
              <a:rPr lang="en-US" sz="1200" i="1" dirty="0"/>
              <a:t> </a:t>
            </a:r>
            <a:r>
              <a:rPr lang="en-US" sz="1200" i="1" dirty="0" err="1"/>
              <a:t>nomi</a:t>
            </a:r>
            <a:r>
              <a:rPr lang="en-US" sz="1200" i="1" dirty="0"/>
              <a:t> </a:t>
            </a:r>
            <a:r>
              <a:rPr lang="en-US" sz="1200" i="1" dirty="0" err="1"/>
              <a:t>terilib</a:t>
            </a:r>
            <a:r>
              <a:rPr lang="en-US" sz="1200" i="1" dirty="0"/>
              <a:t>, </a:t>
            </a:r>
            <a:r>
              <a:rPr lang="en-US" sz="1200" i="1" dirty="0" err="1"/>
              <a:t>qavs</a:t>
            </a:r>
            <a:r>
              <a:rPr lang="en-US" sz="1200" i="1" dirty="0"/>
              <a:t> </a:t>
            </a:r>
            <a:r>
              <a:rPr lang="en-US" sz="1200" i="1" dirty="0" err="1"/>
              <a:t>belgisi</a:t>
            </a:r>
            <a:r>
              <a:rPr lang="en-US" sz="1200" i="1" dirty="0"/>
              <a:t> </a:t>
            </a:r>
            <a:r>
              <a:rPr lang="en-US" sz="1200" i="1" dirty="0" err="1"/>
              <a:t>qo’yilgandan</a:t>
            </a:r>
            <a:r>
              <a:rPr lang="en-US" sz="1200" i="1" dirty="0"/>
              <a:t> </a:t>
            </a:r>
            <a:r>
              <a:rPr lang="en-US" sz="1200" i="1" dirty="0" err="1"/>
              <a:t>keyin</a:t>
            </a:r>
            <a:r>
              <a:rPr lang="en-US" sz="1200" i="1" dirty="0"/>
              <a:t> </a:t>
            </a:r>
            <a:r>
              <a:rPr lang="en-US" sz="1200" i="1" dirty="0" err="1"/>
              <a:t>ushbu</a:t>
            </a:r>
            <a:r>
              <a:rPr lang="en-US" sz="1200" i="1" dirty="0"/>
              <a:t> </a:t>
            </a:r>
            <a:r>
              <a:rPr lang="en-US" sz="1200" i="1" dirty="0" err="1"/>
              <a:t>funksiyaning</a:t>
            </a:r>
            <a:r>
              <a:rPr lang="en-US" sz="1200" i="1" dirty="0"/>
              <a:t> </a:t>
            </a:r>
            <a:r>
              <a:rPr lang="en-US" sz="1200" i="1" dirty="0" err="1"/>
              <a:t>parametrlari</a:t>
            </a:r>
            <a:r>
              <a:rPr lang="en-US" sz="1200" i="1" dirty="0"/>
              <a:t> </a:t>
            </a:r>
            <a:r>
              <a:rPr lang="en-US" sz="1200" i="1" dirty="0" err="1"/>
              <a:t>ro’yxatini</a:t>
            </a:r>
            <a:r>
              <a:rPr lang="en-US" sz="1200" i="1" dirty="0"/>
              <a:t> </a:t>
            </a:r>
            <a:r>
              <a:rPr lang="en-US" sz="1200" i="1" dirty="0" err="1"/>
              <a:t>suzib</a:t>
            </a:r>
            <a:r>
              <a:rPr lang="en-US" sz="1200" i="1" dirty="0"/>
              <a:t> </a:t>
            </a:r>
            <a:r>
              <a:rPr lang="en-US" sz="1200" i="1" dirty="0" err="1"/>
              <a:t>chiquvchi</a:t>
            </a:r>
            <a:r>
              <a:rPr lang="en-US" sz="1200" i="1" dirty="0"/>
              <a:t> </a:t>
            </a:r>
            <a:r>
              <a:rPr lang="en-US" sz="1200" i="1" dirty="0" err="1"/>
              <a:t>xabar</a:t>
            </a:r>
            <a:r>
              <a:rPr lang="en-US" sz="1200" i="1" dirty="0"/>
              <a:t> </a:t>
            </a:r>
            <a:r>
              <a:rPr lang="en-US" sz="1200" i="1" dirty="0" err="1"/>
              <a:t>ko’rinishida</a:t>
            </a:r>
            <a:r>
              <a:rPr lang="en-US" sz="1200" i="1" dirty="0"/>
              <a:t> </a:t>
            </a:r>
            <a:r>
              <a:rPr lang="en-US" sz="1200" i="1" dirty="0" err="1"/>
              <a:t>chiqaradi</a:t>
            </a:r>
            <a:r>
              <a:rPr lang="en-US" sz="1200" i="1" dirty="0"/>
              <a:t>. </a:t>
            </a:r>
            <a:r>
              <a:rPr lang="en-US" sz="1200" i="1" dirty="0" err="1"/>
              <a:t>Bunda</a:t>
            </a:r>
            <a:r>
              <a:rPr lang="en-US" sz="1200" i="1" dirty="0"/>
              <a:t> </a:t>
            </a:r>
            <a:r>
              <a:rPr lang="en-US" sz="1200" i="1" dirty="0" err="1"/>
              <a:t>joriy</a:t>
            </a:r>
            <a:r>
              <a:rPr lang="en-US" sz="1200" i="1" dirty="0"/>
              <a:t> </a:t>
            </a:r>
            <a:r>
              <a:rPr lang="en-US" sz="1200" i="1" dirty="0" err="1"/>
              <a:t>parametr</a:t>
            </a:r>
            <a:r>
              <a:rPr lang="en-US" sz="1200" i="1" dirty="0"/>
              <a:t> </a:t>
            </a:r>
            <a:r>
              <a:rPr lang="en-US" sz="1200" i="1" dirty="0" err="1"/>
              <a:t>ajratib</a:t>
            </a:r>
            <a:r>
              <a:rPr lang="en-US" sz="1200" i="1" dirty="0"/>
              <a:t> </a:t>
            </a:r>
            <a:r>
              <a:rPr lang="en-US" sz="1200" i="1" dirty="0" err="1"/>
              <a:t>ko’rsatiladi</a:t>
            </a:r>
            <a:r>
              <a:rPr lang="en-US" sz="1200" i="1" dirty="0"/>
              <a:t>. </a:t>
            </a:r>
            <a:r>
              <a:rPr lang="en-US" sz="1200" i="1" dirty="0" err="1"/>
              <a:t>Bundan</a:t>
            </a:r>
            <a:r>
              <a:rPr lang="en-US" sz="1200" i="1" dirty="0"/>
              <a:t> </a:t>
            </a:r>
            <a:r>
              <a:rPr lang="en-US" sz="1200" i="1" dirty="0" err="1"/>
              <a:t>tashqari</a:t>
            </a:r>
            <a:r>
              <a:rPr lang="en-US" sz="1200" i="1" dirty="0"/>
              <a:t> Delphi 4 da Code </a:t>
            </a:r>
            <a:r>
              <a:rPr lang="en-US" sz="1200" i="1" dirty="0" err="1"/>
              <a:t>Parametrs</a:t>
            </a:r>
            <a:r>
              <a:rPr lang="en-US" sz="1200" i="1" dirty="0"/>
              <a:t> </a:t>
            </a:r>
            <a:r>
              <a:rPr lang="en-US" sz="1200" i="1" dirty="0" err="1"/>
              <a:t>o’zgaruvchilarning</a:t>
            </a:r>
            <a:r>
              <a:rPr lang="en-US" sz="1200" i="1" dirty="0"/>
              <a:t> </a:t>
            </a:r>
            <a:r>
              <a:rPr lang="en-US" sz="1200" i="1" dirty="0" err="1"/>
              <a:t>indalmagandagi</a:t>
            </a:r>
            <a:r>
              <a:rPr lang="en-US" sz="1200" i="1" dirty="0"/>
              <a:t>, </a:t>
            </a:r>
            <a:r>
              <a:rPr lang="en-US" sz="1200" i="1" dirty="0" err="1"/>
              <a:t>berilmagan</a:t>
            </a:r>
            <a:r>
              <a:rPr lang="en-US" sz="1200" i="1" dirty="0"/>
              <a:t> </a:t>
            </a:r>
            <a:r>
              <a:rPr lang="en-US" sz="1200" i="1" dirty="0" err="1"/>
              <a:t>qiymatlarini</a:t>
            </a:r>
            <a:r>
              <a:rPr lang="en-US" sz="1200" i="1" dirty="0"/>
              <a:t> </a:t>
            </a:r>
            <a:r>
              <a:rPr lang="en-US" sz="1200" i="1" dirty="0" err="1"/>
              <a:t>va</a:t>
            </a:r>
            <a:r>
              <a:rPr lang="en-US" sz="1200" i="1" dirty="0"/>
              <a:t> </a:t>
            </a:r>
            <a:r>
              <a:rPr lang="en-US" sz="1200" i="1" dirty="0" err="1"/>
              <a:t>qayta</a:t>
            </a:r>
            <a:r>
              <a:rPr lang="en-US" sz="1200" i="1" dirty="0"/>
              <a:t> </a:t>
            </a:r>
            <a:r>
              <a:rPr lang="en-US" sz="1200" i="1" dirty="0" err="1"/>
              <a:t>yuklanuvchi</a:t>
            </a:r>
            <a:r>
              <a:rPr lang="en-US" sz="1200" i="1" dirty="0"/>
              <a:t> (overloading) </a:t>
            </a:r>
            <a:r>
              <a:rPr lang="en-US" sz="1200" i="1" dirty="0" err="1"/>
              <a:t>usullarini</a:t>
            </a:r>
            <a:r>
              <a:rPr lang="en-US" sz="1200" i="1" dirty="0"/>
              <a:t> ham </a:t>
            </a:r>
            <a:r>
              <a:rPr lang="en-US" sz="1200" i="1" dirty="0" err="1"/>
              <a:t>ishlatishni</a:t>
            </a:r>
            <a:r>
              <a:rPr lang="en-US" sz="1200" i="1" dirty="0"/>
              <a:t> </a:t>
            </a:r>
            <a:r>
              <a:rPr lang="en-US" sz="1200" i="1" dirty="0" err="1"/>
              <a:t>ta’minlaydi</a:t>
            </a:r>
            <a:r>
              <a:rPr lang="en-US" sz="1200" i="1" dirty="0"/>
              <a:t>. </a:t>
            </a:r>
            <a:r>
              <a:rPr lang="en-US" sz="1200" i="1" dirty="0" err="1"/>
              <a:t>Formalar</a:t>
            </a:r>
            <a:r>
              <a:rPr lang="en-US" sz="1200" i="1" dirty="0"/>
              <a:t> (</a:t>
            </a:r>
            <a:r>
              <a:rPr lang="en-US" sz="1200" i="1" dirty="0" err="1"/>
              <a:t>shakllar</a:t>
            </a:r>
            <a:r>
              <a:rPr lang="en-US" sz="1200" i="1" dirty="0"/>
              <a:t>) </a:t>
            </a:r>
            <a:r>
              <a:rPr lang="en-US" sz="1200" i="1" dirty="0" err="1"/>
              <a:t>konstruktori</a:t>
            </a:r>
            <a:r>
              <a:rPr lang="en-US" sz="1200" i="1" dirty="0"/>
              <a:t> </a:t>
            </a:r>
            <a:r>
              <a:rPr lang="en-US" sz="1200" i="1" dirty="0" err="1"/>
              <a:t>Delphining</a:t>
            </a:r>
            <a:r>
              <a:rPr lang="en-US" sz="1200" i="1" dirty="0"/>
              <a:t> </a:t>
            </a:r>
            <a:r>
              <a:rPr lang="en-US" sz="1200" i="1" dirty="0" err="1"/>
              <a:t>asosiy</a:t>
            </a:r>
            <a:r>
              <a:rPr lang="en-US" sz="1200" i="1" dirty="0"/>
              <a:t> </a:t>
            </a:r>
            <a:r>
              <a:rPr lang="en-US" sz="1200" i="1" dirty="0" err="1"/>
              <a:t>darchalaridan</a:t>
            </a:r>
            <a:r>
              <a:rPr lang="en-US" sz="1200" i="1" dirty="0"/>
              <a:t> </a:t>
            </a:r>
            <a:r>
              <a:rPr lang="en-US" sz="1200" i="1" dirty="0" err="1"/>
              <a:t>birinchisi</a:t>
            </a:r>
            <a:r>
              <a:rPr lang="en-US" sz="1200" i="1" dirty="0"/>
              <a:t> </a:t>
            </a:r>
            <a:r>
              <a:rPr lang="en-US" sz="1200" i="1" dirty="0" err="1"/>
              <a:t>kod</a:t>
            </a:r>
            <a:r>
              <a:rPr lang="en-US" sz="1200" i="1" dirty="0"/>
              <a:t> </a:t>
            </a:r>
            <a:r>
              <a:rPr lang="en-US" sz="1200" i="1" dirty="0" err="1"/>
              <a:t>tahrirlagichi</a:t>
            </a:r>
            <a:r>
              <a:rPr lang="en-US" sz="1200" i="1" dirty="0"/>
              <a:t> </a:t>
            </a:r>
            <a:r>
              <a:rPr lang="en-US" sz="1200" i="1" dirty="0" err="1"/>
              <a:t>bo’lsa</a:t>
            </a:r>
            <a:r>
              <a:rPr lang="en-US" sz="1200" i="1" dirty="0"/>
              <a:t>, </a:t>
            </a:r>
            <a:r>
              <a:rPr lang="en-US" sz="1200" i="1" dirty="0" err="1"/>
              <a:t>ikkinchisi</a:t>
            </a:r>
            <a:r>
              <a:rPr lang="en-US" sz="1200" i="1" dirty="0"/>
              <a:t> </a:t>
            </a:r>
            <a:r>
              <a:rPr lang="en-US" sz="1200" i="1" dirty="0" err="1"/>
              <a:t>shubhasiz</a:t>
            </a:r>
            <a:r>
              <a:rPr lang="en-US" sz="1200" i="1" dirty="0"/>
              <a:t>, </a:t>
            </a:r>
            <a:r>
              <a:rPr lang="en-US" sz="1200" i="1" dirty="0" err="1"/>
              <a:t>formalar</a:t>
            </a:r>
            <a:r>
              <a:rPr lang="en-US" sz="1200" i="1" dirty="0"/>
              <a:t> </a:t>
            </a:r>
            <a:r>
              <a:rPr lang="en-US" sz="1200" i="1" dirty="0" err="1"/>
              <a:t>konstruktoridir</a:t>
            </a:r>
            <a:r>
              <a:rPr lang="en-US" sz="1200" i="1" dirty="0"/>
              <a:t>. </a:t>
            </a:r>
            <a:r>
              <a:rPr lang="en-US" sz="1200" i="1" dirty="0" err="1"/>
              <a:t>Delphining</a:t>
            </a:r>
            <a:r>
              <a:rPr lang="en-US" sz="1200" i="1" dirty="0"/>
              <a:t> </a:t>
            </a:r>
            <a:r>
              <a:rPr lang="en-US" sz="1200" i="1" dirty="0" err="1"/>
              <a:t>formalar</a:t>
            </a:r>
            <a:r>
              <a:rPr lang="en-US" sz="1200" i="1" dirty="0"/>
              <a:t> </a:t>
            </a:r>
            <a:r>
              <a:rPr lang="en-US" sz="1200" i="1" dirty="0" err="1"/>
              <a:t>konstruktori</a:t>
            </a:r>
            <a:r>
              <a:rPr lang="en-US" sz="1200" i="1" dirty="0"/>
              <a:t> </a:t>
            </a:r>
            <a:r>
              <a:rPr lang="en-US" sz="1200" i="1" dirty="0" err="1"/>
              <a:t>komponentlar</a:t>
            </a:r>
            <a:r>
              <a:rPr lang="en-US" sz="1200" i="1" dirty="0"/>
              <a:t> </a:t>
            </a:r>
            <a:r>
              <a:rPr lang="en-US" sz="1200" i="1" dirty="0" err="1"/>
              <a:t>palitrasidan</a:t>
            </a:r>
            <a:r>
              <a:rPr lang="en-US" sz="1200" i="1" dirty="0"/>
              <a:t> </a:t>
            </a:r>
            <a:r>
              <a:rPr lang="en-US" sz="1200" i="1" dirty="0" err="1"/>
              <a:t>foydalanib</a:t>
            </a:r>
            <a:r>
              <a:rPr lang="en-US" sz="1200" i="1" dirty="0"/>
              <a:t>, </a:t>
            </a:r>
            <a:r>
              <a:rPr lang="en-US" sz="1200" i="1" dirty="0" err="1"/>
              <a:t>formaga</a:t>
            </a:r>
            <a:r>
              <a:rPr lang="en-US" sz="1200" i="1" dirty="0"/>
              <a:t> </a:t>
            </a:r>
            <a:r>
              <a:rPr lang="en-US" sz="1200" i="1" dirty="0" err="1"/>
              <a:t>istalgan</a:t>
            </a:r>
            <a:r>
              <a:rPr lang="en-US" sz="1200" i="1" dirty="0"/>
              <a:t> </a:t>
            </a:r>
            <a:r>
              <a:rPr lang="en-US" sz="1200" i="1" dirty="0" err="1"/>
              <a:t>obyektni</a:t>
            </a:r>
            <a:r>
              <a:rPr lang="en-US" sz="1200" i="1" dirty="0"/>
              <a:t> </a:t>
            </a:r>
            <a:r>
              <a:rPr lang="en-US" sz="1200" i="1" dirty="0" err="1"/>
              <a:t>qo’yishi</a:t>
            </a:r>
            <a:r>
              <a:rPr lang="en-US" sz="1200" i="1" dirty="0"/>
              <a:t> </a:t>
            </a:r>
            <a:r>
              <a:rPr lang="en-US" sz="1200" i="1" dirty="0" err="1"/>
              <a:t>mumkin</a:t>
            </a:r>
            <a:r>
              <a:rPr lang="en-US" sz="1200" i="1" dirty="0"/>
              <a:t> (</a:t>
            </a:r>
            <a:r>
              <a:rPr lang="en-US" sz="1200" i="1" dirty="0" err="1"/>
              <a:t>komponentlar</a:t>
            </a:r>
            <a:r>
              <a:rPr lang="en-US" sz="1200" i="1" dirty="0"/>
              <a:t> </a:t>
            </a:r>
            <a:r>
              <a:rPr lang="en-US" sz="1200" i="1" dirty="0" err="1"/>
              <a:t>palitrasidan</a:t>
            </a:r>
            <a:r>
              <a:rPr lang="en-US" sz="1200" i="1" dirty="0"/>
              <a:t> </a:t>
            </a:r>
            <a:r>
              <a:rPr lang="en-US" sz="1200" i="1" dirty="0" err="1"/>
              <a:t>kerakli</a:t>
            </a:r>
            <a:r>
              <a:rPr lang="en-US" sz="1200" i="1" dirty="0"/>
              <a:t> </a:t>
            </a:r>
            <a:r>
              <a:rPr lang="en-US" sz="1200" i="1" dirty="0" err="1"/>
              <a:t>obyekt</a:t>
            </a:r>
            <a:r>
              <a:rPr lang="en-US" sz="1200" i="1" dirty="0"/>
              <a:t> </a:t>
            </a:r>
            <a:r>
              <a:rPr lang="en-US" sz="1200" i="1" dirty="0" err="1"/>
              <a:t>tanlanadi</a:t>
            </a:r>
            <a:r>
              <a:rPr lang="en-US" sz="1200" i="1" dirty="0"/>
              <a:t>, </a:t>
            </a:r>
            <a:r>
              <a:rPr lang="en-US" sz="1200" i="1" dirty="0" err="1"/>
              <a:t>formaga</a:t>
            </a:r>
            <a:r>
              <a:rPr lang="en-US" sz="1200" i="1" dirty="0"/>
              <a:t> </a:t>
            </a:r>
            <a:r>
              <a:rPr lang="en-US" sz="1200" i="1" dirty="0" err="1"/>
              <a:t>chertiladi</a:t>
            </a:r>
            <a:r>
              <a:rPr lang="en-US" sz="1200" i="1" dirty="0"/>
              <a:t>, </a:t>
            </a:r>
            <a:r>
              <a:rPr lang="en-US" sz="1200" i="1" dirty="0" err="1"/>
              <a:t>formada</a:t>
            </a:r>
            <a:r>
              <a:rPr lang="en-US" sz="1200" i="1" dirty="0"/>
              <a:t> </a:t>
            </a:r>
            <a:r>
              <a:rPr lang="en-US" sz="1200" i="1" dirty="0" err="1"/>
              <a:t>kerakli</a:t>
            </a:r>
            <a:r>
              <a:rPr lang="en-US" sz="1200" i="1" dirty="0"/>
              <a:t> </a:t>
            </a:r>
            <a:r>
              <a:rPr lang="en-US" sz="1200" i="1" dirty="0" err="1"/>
              <a:t>obyekt</a:t>
            </a:r>
            <a:r>
              <a:rPr lang="en-US" sz="1200" i="1" dirty="0"/>
              <a:t> </a:t>
            </a:r>
            <a:r>
              <a:rPr lang="en-US" sz="1200" i="1" dirty="0" err="1"/>
              <a:t>standart</a:t>
            </a:r>
            <a:r>
              <a:rPr lang="en-US" sz="1200" i="1" dirty="0"/>
              <a:t> </a:t>
            </a:r>
            <a:r>
              <a:rPr lang="en-US" sz="1200" i="1" dirty="0" err="1"/>
              <a:t>o’lchamlari</a:t>
            </a:r>
            <a:r>
              <a:rPr lang="en-US" sz="1200" i="1" dirty="0"/>
              <a:t> </a:t>
            </a:r>
            <a:r>
              <a:rPr lang="en-US" sz="1200" i="1" dirty="0" err="1"/>
              <a:t>bilan</a:t>
            </a:r>
            <a:r>
              <a:rPr lang="en-US" sz="1200" i="1" dirty="0"/>
              <a:t> </a:t>
            </a:r>
            <a:r>
              <a:rPr lang="en-US" sz="1200" i="1" dirty="0" err="1"/>
              <a:t>paydo</a:t>
            </a:r>
            <a:r>
              <a:rPr lang="en-US" sz="1200" i="1" dirty="0"/>
              <a:t> </a:t>
            </a:r>
            <a:r>
              <a:rPr lang="en-US" sz="1200" i="1" dirty="0" err="1"/>
              <a:t>bo’ladi</a:t>
            </a:r>
            <a:r>
              <a:rPr lang="en-US" sz="1200" i="1" dirty="0"/>
              <a:t>.). </a:t>
            </a:r>
            <a:r>
              <a:rPr lang="en-US" sz="1200" i="1" dirty="0" err="1"/>
              <a:t>Bunda</a:t>
            </a:r>
            <a:r>
              <a:rPr lang="en-US" sz="1200" i="1" dirty="0"/>
              <a:t> </a:t>
            </a:r>
            <a:r>
              <a:rPr lang="en-US" sz="1200" i="1" dirty="0" err="1"/>
              <a:t>yangi</a:t>
            </a:r>
            <a:r>
              <a:rPr lang="en-US" sz="1200" i="1" dirty="0"/>
              <a:t> </a:t>
            </a:r>
            <a:r>
              <a:rPr lang="en-US" sz="1200" i="1" dirty="0" err="1"/>
              <a:t>hosil</a:t>
            </a:r>
            <a:r>
              <a:rPr lang="en-US" sz="1200" i="1" dirty="0"/>
              <a:t> </a:t>
            </a:r>
            <a:r>
              <a:rPr lang="en-US" sz="1200" i="1" dirty="0" err="1"/>
              <a:t>bo’lgan</a:t>
            </a:r>
            <a:r>
              <a:rPr lang="en-US" sz="1200" i="1" dirty="0"/>
              <a:t> </a:t>
            </a:r>
            <a:r>
              <a:rPr lang="en-US" sz="1200" i="1" dirty="0" err="1"/>
              <a:t>obyektning</a:t>
            </a:r>
            <a:r>
              <a:rPr lang="en-US" sz="1200" i="1" dirty="0"/>
              <a:t> </a:t>
            </a:r>
            <a:r>
              <a:rPr lang="en-US" sz="1200" i="1" dirty="0" err="1"/>
              <a:t>kodi</a:t>
            </a:r>
            <a:r>
              <a:rPr lang="en-US" sz="1200" i="1" dirty="0"/>
              <a:t> </a:t>
            </a:r>
            <a:r>
              <a:rPr lang="en-US" sz="1200" i="1" dirty="0" err="1"/>
              <a:t>avtomatik</a:t>
            </a:r>
            <a:r>
              <a:rPr lang="en-US" sz="1200" i="1" dirty="0"/>
              <a:t> </a:t>
            </a:r>
            <a:r>
              <a:rPr lang="en-US" sz="1200" i="1" dirty="0" err="1"/>
              <a:t>ravishda</a:t>
            </a:r>
            <a:r>
              <a:rPr lang="en-US" sz="1200" i="1" dirty="0"/>
              <a:t> </a:t>
            </a:r>
            <a:r>
              <a:rPr lang="en-US" sz="1200" i="1" dirty="0" err="1"/>
              <a:t>kod</a:t>
            </a:r>
            <a:r>
              <a:rPr lang="en-US" sz="1200" i="1" dirty="0"/>
              <a:t> </a:t>
            </a:r>
            <a:r>
              <a:rPr lang="en-US" sz="1200" i="1" dirty="0" err="1"/>
              <a:t>tahrirlagichi</a:t>
            </a:r>
            <a:r>
              <a:rPr lang="en-US" sz="1200" i="1" dirty="0"/>
              <a:t> </a:t>
            </a:r>
            <a:r>
              <a:rPr lang="en-US" sz="1200" i="1" dirty="0" err="1"/>
              <a:t>yordamida</a:t>
            </a:r>
            <a:r>
              <a:rPr lang="en-US" sz="1200" i="1" dirty="0"/>
              <a:t> </a:t>
            </a:r>
            <a:r>
              <a:rPr lang="en-US" sz="1200" i="1" dirty="0" err="1"/>
              <a:t>modulga</a:t>
            </a:r>
            <a:r>
              <a:rPr lang="en-US" sz="1200" i="1" dirty="0"/>
              <a:t> </a:t>
            </a:r>
            <a:r>
              <a:rPr lang="en-US" sz="1200" i="1" dirty="0" err="1"/>
              <a:t>qo’shib</a:t>
            </a:r>
            <a:r>
              <a:rPr lang="en-US" sz="1200" i="1" dirty="0"/>
              <a:t> </a:t>
            </a:r>
            <a:r>
              <a:rPr lang="en-US" sz="1200" i="1" dirty="0" err="1"/>
              <a:t>qo’yiladi</a:t>
            </a:r>
            <a:r>
              <a:rPr lang="en-US" sz="1200" dirty="0"/>
              <a:t>. </a:t>
            </a:r>
            <a:endParaRPr lang="ru-RU" sz="1200" dirty="0"/>
          </a:p>
        </p:txBody>
      </p:sp>
    </p:spTree>
    <p:extLst>
      <p:ext uri="{BB962C8B-B14F-4D97-AF65-F5344CB8AC3E}">
        <p14:creationId xmlns:p14="http://schemas.microsoft.com/office/powerpoint/2010/main" val="27622352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293840"/>
          </a:xfrm>
        </p:spPr>
        <p:txBody>
          <a:bodyPr>
            <a:noAutofit/>
          </a:bodyPr>
          <a:lstStyle/>
          <a:p>
            <a:r>
              <a:rPr lang="en-US" sz="1400" i="1" dirty="0" err="1"/>
              <a:t>Formaga</a:t>
            </a:r>
            <a:r>
              <a:rPr lang="en-US" sz="1400" i="1" dirty="0"/>
              <a:t> </a:t>
            </a:r>
            <a:r>
              <a:rPr lang="en-US" sz="1400" i="1" dirty="0" err="1"/>
              <a:t>joylashtirilgan</a:t>
            </a:r>
            <a:r>
              <a:rPr lang="en-US" sz="1400" i="1" dirty="0"/>
              <a:t> </a:t>
            </a:r>
            <a:r>
              <a:rPr lang="en-US" sz="1400" i="1" dirty="0" err="1"/>
              <a:t>komponentlarni</a:t>
            </a:r>
            <a:r>
              <a:rPr lang="en-US" sz="1400" i="1" dirty="0"/>
              <a:t> Projects </a:t>
            </a:r>
            <a:r>
              <a:rPr lang="en-US" sz="1400" i="1" dirty="0" err="1"/>
              <a:t>sahifasidagi</a:t>
            </a:r>
            <a:r>
              <a:rPr lang="en-US" sz="1400" i="1" dirty="0"/>
              <a:t> Object Inspector </a:t>
            </a:r>
            <a:r>
              <a:rPr lang="en-US" sz="1400" i="1" dirty="0" err="1"/>
              <a:t>darchasi</a:t>
            </a:r>
            <a:r>
              <a:rPr lang="en-US" sz="1400" i="1" dirty="0"/>
              <a:t> </a:t>
            </a:r>
            <a:r>
              <a:rPr lang="en-US" sz="1400" i="1" dirty="0" err="1"/>
              <a:t>yordamida</a:t>
            </a:r>
            <a:r>
              <a:rPr lang="en-US" sz="1400" i="1" dirty="0"/>
              <a:t> </a:t>
            </a:r>
            <a:r>
              <a:rPr lang="en-US" sz="1400" i="1" dirty="0" err="1"/>
              <a:t>boshqarish</a:t>
            </a:r>
            <a:r>
              <a:rPr lang="en-US" sz="1400" i="1" dirty="0"/>
              <a:t> </a:t>
            </a:r>
            <a:r>
              <a:rPr lang="en-US" sz="1400" i="1" dirty="0" err="1"/>
              <a:t>imkonini</a:t>
            </a:r>
            <a:r>
              <a:rPr lang="en-US" sz="1400" i="1" dirty="0"/>
              <a:t> </a:t>
            </a:r>
            <a:r>
              <a:rPr lang="en-US" sz="1400" i="1" dirty="0" err="1"/>
              <a:t>beradi</a:t>
            </a:r>
            <a:r>
              <a:rPr lang="en-US" sz="1400" i="1" dirty="0"/>
              <a:t>. </a:t>
            </a:r>
            <a:r>
              <a:rPr lang="en-US" sz="1400" i="1" dirty="0" err="1"/>
              <a:t>Boshlang’ich</a:t>
            </a:r>
            <a:r>
              <a:rPr lang="en-US" sz="1400" i="1" dirty="0"/>
              <a:t> </a:t>
            </a:r>
            <a:r>
              <a:rPr lang="en-US" sz="1400" i="1" dirty="0" err="1"/>
              <a:t>koddan</a:t>
            </a:r>
            <a:r>
              <a:rPr lang="en-US" sz="1400" i="1" dirty="0"/>
              <a:t> </a:t>
            </a:r>
            <a:r>
              <a:rPr lang="en-US" sz="1400" i="1" dirty="0" err="1"/>
              <a:t>hodisaga</a:t>
            </a:r>
            <a:r>
              <a:rPr lang="en-US" sz="1400" i="1" dirty="0"/>
              <a:t> </a:t>
            </a:r>
            <a:r>
              <a:rPr lang="en-US" sz="1400" i="1" dirty="0" err="1"/>
              <a:t>javob</a:t>
            </a:r>
            <a:r>
              <a:rPr lang="en-US" sz="1400" i="1" dirty="0"/>
              <a:t> </a:t>
            </a:r>
            <a:r>
              <a:rPr lang="en-US" sz="1400" i="1" dirty="0" err="1"/>
              <a:t>beruvchi</a:t>
            </a:r>
            <a:r>
              <a:rPr lang="en-US" sz="1400" i="1" dirty="0"/>
              <a:t> </a:t>
            </a:r>
            <a:r>
              <a:rPr lang="en-US" sz="1400" i="1" dirty="0" err="1"/>
              <a:t>usulni</a:t>
            </a:r>
            <a:r>
              <a:rPr lang="en-US" sz="1400" i="1" dirty="0"/>
              <a:t> </a:t>
            </a:r>
            <a:r>
              <a:rPr lang="en-US" sz="1400" i="1" dirty="0" err="1"/>
              <a:t>olib</a:t>
            </a:r>
            <a:r>
              <a:rPr lang="en-US" sz="1400" i="1" dirty="0"/>
              <a:t> </a:t>
            </a:r>
            <a:r>
              <a:rPr lang="en-US" sz="1400" i="1" dirty="0" err="1"/>
              <a:t>tashlashning</a:t>
            </a:r>
            <a:r>
              <a:rPr lang="en-US" sz="1400" i="1" dirty="0"/>
              <a:t> </a:t>
            </a:r>
            <a:r>
              <a:rPr lang="en-US" sz="1400" i="1" dirty="0" err="1"/>
              <a:t>eng</a:t>
            </a:r>
            <a:r>
              <a:rPr lang="en-US" sz="1400" i="1" dirty="0"/>
              <a:t> </a:t>
            </a:r>
            <a:r>
              <a:rPr lang="en-US" sz="1400" i="1" dirty="0" err="1"/>
              <a:t>yaxshi</a:t>
            </a:r>
            <a:r>
              <a:rPr lang="en-US" sz="1400" i="1" dirty="0"/>
              <a:t> </a:t>
            </a:r>
            <a:r>
              <a:rPr lang="en-US" sz="1400" i="1" dirty="0" err="1"/>
              <a:t>yo’li</a:t>
            </a:r>
            <a:r>
              <a:rPr lang="en-US" sz="1400" i="1" dirty="0"/>
              <a:t> </a:t>
            </a:r>
            <a:r>
              <a:rPr lang="en-US" sz="1400" i="1" dirty="0" err="1"/>
              <a:t>bu</a:t>
            </a:r>
            <a:r>
              <a:rPr lang="en-US" sz="1400" i="1" dirty="0"/>
              <a:t> </a:t>
            </a:r>
            <a:r>
              <a:rPr lang="en-US" sz="1400" i="1" dirty="0" err="1"/>
              <a:t>usha</a:t>
            </a:r>
            <a:r>
              <a:rPr lang="en-US" sz="1400" i="1" dirty="0"/>
              <a:t> </a:t>
            </a:r>
            <a:r>
              <a:rPr lang="en-US" sz="1400" i="1" dirty="0" err="1"/>
              <a:t>amalning</a:t>
            </a:r>
            <a:r>
              <a:rPr lang="en-US" sz="1400" i="1" dirty="0"/>
              <a:t> </a:t>
            </a:r>
            <a:r>
              <a:rPr lang="en-US" sz="1400" i="1" dirty="0" err="1"/>
              <a:t>sarlavhasi</a:t>
            </a:r>
            <a:r>
              <a:rPr lang="en-US" sz="1400" i="1" dirty="0"/>
              <a:t> </a:t>
            </a:r>
            <a:r>
              <a:rPr lang="en-US" sz="1400" i="1" dirty="0" err="1"/>
              <a:t>va</a:t>
            </a:r>
            <a:r>
              <a:rPr lang="en-US" sz="1400" i="1" dirty="0"/>
              <a:t> </a:t>
            </a:r>
            <a:r>
              <a:rPr lang="en-US" sz="1400" i="1" dirty="0" err="1"/>
              <a:t>kalit</a:t>
            </a:r>
            <a:r>
              <a:rPr lang="en-US" sz="1400" i="1" dirty="0"/>
              <a:t> </a:t>
            </a:r>
            <a:r>
              <a:rPr lang="en-US" sz="1400" i="1" dirty="0" err="1"/>
              <a:t>so’zlar</a:t>
            </a:r>
            <a:r>
              <a:rPr lang="en-US" sz="1400" i="1" dirty="0"/>
              <a:t> begin </a:t>
            </a:r>
            <a:r>
              <a:rPr lang="en-US" sz="1400" i="1" dirty="0" err="1"/>
              <a:t>va</a:t>
            </a:r>
            <a:r>
              <a:rPr lang="en-US" sz="1400" i="1" dirty="0"/>
              <a:t> end </a:t>
            </a:r>
            <a:r>
              <a:rPr lang="en-US" sz="1400" i="1" dirty="0" err="1"/>
              <a:t>dan</a:t>
            </a:r>
            <a:r>
              <a:rPr lang="en-US" sz="1400" i="1" dirty="0"/>
              <a:t> </a:t>
            </a:r>
            <a:r>
              <a:rPr lang="en-US" sz="1400" i="1" dirty="0" err="1"/>
              <a:t>boshqa</a:t>
            </a:r>
            <a:r>
              <a:rPr lang="en-US" sz="1400" i="1" dirty="0"/>
              <a:t> </a:t>
            </a:r>
            <a:r>
              <a:rPr lang="en-US" sz="1400" i="1" dirty="0" err="1"/>
              <a:t>hamma</a:t>
            </a:r>
            <a:r>
              <a:rPr lang="en-US" sz="1400" i="1" dirty="0"/>
              <a:t> </a:t>
            </a:r>
            <a:r>
              <a:rPr lang="en-US" sz="1400" i="1" dirty="0" err="1"/>
              <a:t>kodni</a:t>
            </a:r>
            <a:r>
              <a:rPr lang="en-US" sz="1400" i="1" dirty="0"/>
              <a:t> </a:t>
            </a:r>
            <a:r>
              <a:rPr lang="en-US" sz="1400" i="1" dirty="0" err="1"/>
              <a:t>olib</a:t>
            </a:r>
            <a:r>
              <a:rPr lang="en-US" sz="1400" i="1" dirty="0"/>
              <a:t> </a:t>
            </a:r>
            <a:r>
              <a:rPr lang="en-US" sz="1400" i="1" dirty="0" err="1"/>
              <a:t>tashlashdir</a:t>
            </a:r>
            <a:r>
              <a:rPr lang="en-US" sz="1400" i="1" dirty="0"/>
              <a:t>. </a:t>
            </a:r>
            <a:r>
              <a:rPr lang="en-US" sz="1400" i="1" dirty="0" err="1"/>
              <a:t>Proyektlarni</a:t>
            </a:r>
            <a:r>
              <a:rPr lang="en-US" sz="1400" i="1" dirty="0"/>
              <a:t> </a:t>
            </a:r>
            <a:r>
              <a:rPr lang="en-US" sz="1400" i="1" dirty="0" err="1"/>
              <a:t>boshqarish</a:t>
            </a:r>
            <a:r>
              <a:rPr lang="en-US" sz="1400" i="1" dirty="0"/>
              <a:t> Object Inspector </a:t>
            </a:r>
            <a:r>
              <a:rPr lang="en-US" sz="1400" i="1" dirty="0" err="1"/>
              <a:t>ning</a:t>
            </a:r>
            <a:r>
              <a:rPr lang="en-US" sz="1400" i="1" dirty="0"/>
              <a:t> Events </a:t>
            </a:r>
            <a:r>
              <a:rPr lang="en-US" sz="1400" i="1" dirty="0" err="1"/>
              <a:t>sahifasi</a:t>
            </a:r>
            <a:r>
              <a:rPr lang="en-US" sz="1400" i="1" dirty="0"/>
              <a:t> </a:t>
            </a:r>
            <a:r>
              <a:rPr lang="en-US" sz="1400" i="1" dirty="0" err="1"/>
              <a:t>yordamida</a:t>
            </a:r>
            <a:r>
              <a:rPr lang="en-US" sz="1400" i="1" dirty="0"/>
              <a:t> </a:t>
            </a:r>
            <a:r>
              <a:rPr lang="en-US" sz="1400" i="1" dirty="0" err="1"/>
              <a:t>tanlangan</a:t>
            </a:r>
            <a:r>
              <a:rPr lang="en-US" sz="1400" i="1" dirty="0"/>
              <a:t> </a:t>
            </a:r>
            <a:r>
              <a:rPr lang="en-US" sz="1400" i="1" dirty="0" err="1"/>
              <a:t>komponentlar</a:t>
            </a:r>
            <a:r>
              <a:rPr lang="en-US" sz="1400" i="1" dirty="0"/>
              <a:t> </a:t>
            </a:r>
            <a:r>
              <a:rPr lang="en-US" sz="1400" i="1" dirty="0" err="1"/>
              <a:t>bilan</a:t>
            </a:r>
            <a:r>
              <a:rPr lang="en-US" sz="1400" i="1" dirty="0"/>
              <a:t> </a:t>
            </a:r>
            <a:r>
              <a:rPr lang="en-US" sz="1400" i="1" dirty="0" err="1"/>
              <a:t>hodisalar</a:t>
            </a:r>
            <a:r>
              <a:rPr lang="en-US" sz="1400" i="1" dirty="0"/>
              <a:t> </a:t>
            </a:r>
            <a:r>
              <a:rPr lang="en-US" sz="1400" i="1" dirty="0" err="1"/>
              <a:t>bog’lanadi</a:t>
            </a:r>
            <a:r>
              <a:rPr lang="en-US" sz="1400" i="1" dirty="0"/>
              <a:t>. </a:t>
            </a:r>
            <a:r>
              <a:rPr lang="en-US" sz="1400" i="1" dirty="0" err="1"/>
              <a:t>Buning</a:t>
            </a:r>
            <a:r>
              <a:rPr lang="en-US" sz="1400" i="1" dirty="0"/>
              <a:t> </a:t>
            </a:r>
            <a:r>
              <a:rPr lang="en-US" sz="1400" i="1" dirty="0" err="1"/>
              <a:t>uchun</a:t>
            </a:r>
            <a:r>
              <a:rPr lang="en-US" sz="1400" i="1" dirty="0"/>
              <a:t> </a:t>
            </a:r>
            <a:r>
              <a:rPr lang="en-US" sz="1400" i="1" dirty="0" err="1"/>
              <a:t>bir</a:t>
            </a:r>
            <a:r>
              <a:rPr lang="en-US" sz="1400" i="1" dirty="0"/>
              <a:t> </a:t>
            </a:r>
            <a:r>
              <a:rPr lang="en-US" sz="1400" i="1" dirty="0" err="1"/>
              <a:t>qancha</a:t>
            </a:r>
            <a:r>
              <a:rPr lang="en-US" sz="1400" i="1" dirty="0"/>
              <a:t> </a:t>
            </a:r>
            <a:r>
              <a:rPr lang="en-US" sz="1400" i="1" dirty="0" err="1"/>
              <a:t>usullardan</a:t>
            </a:r>
            <a:r>
              <a:rPr lang="en-US" sz="1400" i="1" dirty="0"/>
              <a:t> </a:t>
            </a:r>
            <a:r>
              <a:rPr lang="en-US" sz="1400" i="1" dirty="0" err="1"/>
              <a:t>foydalanish</a:t>
            </a:r>
            <a:r>
              <a:rPr lang="en-US" sz="1400" i="1" dirty="0"/>
              <a:t> </a:t>
            </a:r>
            <a:r>
              <a:rPr lang="en-US" sz="1400" i="1" dirty="0" err="1"/>
              <a:t>mumkin</a:t>
            </a:r>
            <a:r>
              <a:rPr lang="en-US" sz="1400" i="1" dirty="0"/>
              <a:t>. Delphi 4 </a:t>
            </a:r>
            <a:r>
              <a:rPr lang="en-US" sz="1400" i="1" dirty="0" err="1"/>
              <a:t>ning</a:t>
            </a:r>
            <a:r>
              <a:rPr lang="en-US" sz="1400" i="1" dirty="0"/>
              <a:t> </a:t>
            </a:r>
            <a:r>
              <a:rPr lang="en-US" sz="1400" i="1" dirty="0" err="1"/>
              <a:t>yangiliklaridan</a:t>
            </a:r>
            <a:r>
              <a:rPr lang="en-US" sz="1400" i="1" dirty="0"/>
              <a:t> </a:t>
            </a:r>
            <a:r>
              <a:rPr lang="en-US" sz="1400" i="1" dirty="0" err="1"/>
              <a:t>biri</a:t>
            </a:r>
            <a:r>
              <a:rPr lang="en-US" sz="1400" i="1" dirty="0"/>
              <a:t>- </a:t>
            </a:r>
            <a:r>
              <a:rPr lang="en-US" sz="1400" i="1" dirty="0" err="1"/>
              <a:t>bu</a:t>
            </a:r>
            <a:r>
              <a:rPr lang="en-US" sz="1400" i="1" dirty="0"/>
              <a:t> </a:t>
            </a:r>
            <a:r>
              <a:rPr lang="en-US" sz="1400" i="1" dirty="0" err="1"/>
              <a:t>bir</a:t>
            </a:r>
            <a:r>
              <a:rPr lang="en-US" sz="1400" i="1" dirty="0"/>
              <a:t> </a:t>
            </a:r>
            <a:r>
              <a:rPr lang="en-US" sz="1400" i="1" dirty="0" err="1"/>
              <a:t>vaqning</a:t>
            </a:r>
            <a:r>
              <a:rPr lang="en-US" sz="1400" i="1" dirty="0"/>
              <a:t> </a:t>
            </a:r>
            <a:r>
              <a:rPr lang="en-US" sz="1400" i="1" dirty="0" err="1"/>
              <a:t>o’zida</a:t>
            </a:r>
            <a:r>
              <a:rPr lang="en-US" sz="1400" i="1" dirty="0"/>
              <a:t> </a:t>
            </a:r>
            <a:r>
              <a:rPr lang="en-US" sz="1400" i="1" dirty="0" err="1"/>
              <a:t>bir</a:t>
            </a:r>
            <a:r>
              <a:rPr lang="en-US" sz="1400" i="1" dirty="0"/>
              <a:t> </a:t>
            </a:r>
            <a:r>
              <a:rPr lang="en-US" sz="1400" i="1" dirty="0" err="1"/>
              <a:t>necha</a:t>
            </a:r>
            <a:r>
              <a:rPr lang="en-US" sz="1400" i="1" dirty="0"/>
              <a:t> </a:t>
            </a:r>
            <a:r>
              <a:rPr lang="en-US" sz="1400" i="1" dirty="0" err="1"/>
              <a:t>proyekt</a:t>
            </a:r>
            <a:r>
              <a:rPr lang="en-US" sz="1400" i="1" dirty="0"/>
              <a:t> (</a:t>
            </a:r>
            <a:r>
              <a:rPr lang="en-US" sz="1400" i="1" dirty="0" err="1"/>
              <a:t>loyiha</a:t>
            </a:r>
            <a:r>
              <a:rPr lang="en-US" sz="1400" i="1" dirty="0"/>
              <a:t>)</a:t>
            </a:r>
            <a:r>
              <a:rPr lang="en-US" sz="1400" i="1" dirty="0" err="1"/>
              <a:t>lar</a:t>
            </a:r>
            <a:r>
              <a:rPr lang="en-US" sz="1400" i="1" dirty="0"/>
              <a:t> </a:t>
            </a:r>
            <a:r>
              <a:rPr lang="en-US" sz="1400" i="1" dirty="0" err="1"/>
              <a:t>bilan</a:t>
            </a:r>
            <a:r>
              <a:rPr lang="en-US" sz="1400" i="1" dirty="0"/>
              <a:t> </a:t>
            </a:r>
            <a:r>
              <a:rPr lang="en-US" sz="1400" i="1" dirty="0" err="1"/>
              <a:t>ishlash</a:t>
            </a:r>
            <a:r>
              <a:rPr lang="en-US" sz="1400" i="1" dirty="0"/>
              <a:t> </a:t>
            </a:r>
            <a:r>
              <a:rPr lang="en-US" sz="1400" i="1" dirty="0" err="1"/>
              <a:t>imkoniyatining</a:t>
            </a:r>
            <a:r>
              <a:rPr lang="en-US" sz="1400" i="1" dirty="0"/>
              <a:t> </a:t>
            </a:r>
            <a:r>
              <a:rPr lang="en-US" sz="1400" i="1" dirty="0" err="1"/>
              <a:t>mavjudligidir</a:t>
            </a:r>
            <a:r>
              <a:rPr lang="en-US" sz="1400" dirty="0"/>
              <a:t>. </a:t>
            </a:r>
            <a:endParaRPr lang="ru-RU" sz="1400" dirty="0"/>
          </a:p>
        </p:txBody>
      </p:sp>
    </p:spTree>
    <p:extLst>
      <p:ext uri="{BB962C8B-B14F-4D97-AF65-F5344CB8AC3E}">
        <p14:creationId xmlns:p14="http://schemas.microsoft.com/office/powerpoint/2010/main" val="14973263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293840"/>
          </a:xfrm>
        </p:spPr>
        <p:txBody>
          <a:bodyPr>
            <a:normAutofit/>
          </a:bodyPr>
          <a:lstStyle/>
          <a:p>
            <a:r>
              <a:rPr lang="en-US" sz="1400" i="1" dirty="0"/>
              <a:t>Bu View </a:t>
            </a:r>
            <a:r>
              <a:rPr lang="ru-RU" sz="1400" i="1" dirty="0">
                <a:sym typeface="Symbol"/>
              </a:rPr>
              <a:t></a:t>
            </a:r>
            <a:r>
              <a:rPr lang="en-US" sz="1400" i="1" dirty="0"/>
              <a:t> Project Manager </a:t>
            </a:r>
            <a:r>
              <a:rPr lang="en-US" sz="1400" i="1" dirty="0" err="1"/>
              <a:t>buyrug’i</a:t>
            </a:r>
            <a:r>
              <a:rPr lang="en-US" sz="1400" i="1" dirty="0"/>
              <a:t> </a:t>
            </a:r>
            <a:r>
              <a:rPr lang="en-US" sz="1400" i="1" dirty="0" err="1"/>
              <a:t>yordamida</a:t>
            </a:r>
            <a:r>
              <a:rPr lang="en-US" sz="1400" i="1" dirty="0"/>
              <a:t> </a:t>
            </a:r>
            <a:r>
              <a:rPr lang="en-US" sz="1400" i="1" dirty="0" err="1"/>
              <a:t>bajariladi</a:t>
            </a:r>
            <a:r>
              <a:rPr lang="en-US" sz="1400" i="1" dirty="0"/>
              <a:t>. </a:t>
            </a:r>
            <a:r>
              <a:rPr lang="en-US" sz="1400" i="1" dirty="0" err="1"/>
              <a:t>Proyektni</a:t>
            </a:r>
            <a:r>
              <a:rPr lang="en-US" sz="1400" i="1" dirty="0"/>
              <a:t> </a:t>
            </a:r>
            <a:r>
              <a:rPr lang="en-US" sz="1400" i="1" dirty="0" err="1"/>
              <a:t>kompilatsiya</a:t>
            </a:r>
            <a:r>
              <a:rPr lang="en-US" sz="1400" i="1" dirty="0"/>
              <a:t> </a:t>
            </a:r>
            <a:r>
              <a:rPr lang="en-US" sz="1400" i="1" dirty="0" err="1"/>
              <a:t>qilish</a:t>
            </a:r>
            <a:r>
              <a:rPr lang="en-US" sz="1400" i="1" dirty="0"/>
              <a:t> </a:t>
            </a:r>
            <a:r>
              <a:rPr lang="en-US" sz="1400" i="1" dirty="0" err="1"/>
              <a:t>va</a:t>
            </a:r>
            <a:r>
              <a:rPr lang="en-US" sz="1400" i="1" dirty="0"/>
              <a:t> </a:t>
            </a:r>
            <a:r>
              <a:rPr lang="en-US" sz="1400" i="1" dirty="0" err="1"/>
              <a:t>yig’ish</a:t>
            </a:r>
            <a:r>
              <a:rPr lang="en-US" sz="1400" i="1" dirty="0"/>
              <a:t> </a:t>
            </a:r>
            <a:r>
              <a:rPr lang="en-US" sz="1400" i="1" dirty="0" err="1"/>
              <a:t>Proyektni</a:t>
            </a:r>
            <a:r>
              <a:rPr lang="en-US" sz="1400" i="1" dirty="0"/>
              <a:t> </a:t>
            </a:r>
            <a:r>
              <a:rPr lang="en-US" sz="1400" i="1" dirty="0" err="1"/>
              <a:t>bir</a:t>
            </a:r>
            <a:r>
              <a:rPr lang="en-US" sz="1400" i="1" dirty="0"/>
              <a:t> </a:t>
            </a:r>
            <a:r>
              <a:rPr lang="en-US" sz="1400" i="1" dirty="0" err="1"/>
              <a:t>necha</a:t>
            </a:r>
            <a:r>
              <a:rPr lang="en-US" sz="1400" i="1" dirty="0"/>
              <a:t> </a:t>
            </a:r>
            <a:r>
              <a:rPr lang="en-US" sz="1400" i="1" dirty="0" err="1"/>
              <a:t>usul</a:t>
            </a:r>
            <a:r>
              <a:rPr lang="en-US" sz="1400" i="1" dirty="0"/>
              <a:t> </a:t>
            </a:r>
            <a:r>
              <a:rPr lang="en-US" sz="1400" i="1" dirty="0" err="1"/>
              <a:t>bilan</a:t>
            </a:r>
            <a:r>
              <a:rPr lang="en-US" sz="1400" i="1" dirty="0"/>
              <a:t> </a:t>
            </a:r>
            <a:r>
              <a:rPr lang="en-US" sz="1400" i="1" dirty="0" err="1"/>
              <a:t>kompilatsiya</a:t>
            </a:r>
            <a:r>
              <a:rPr lang="en-US" sz="1400" i="1" dirty="0"/>
              <a:t> </a:t>
            </a:r>
            <a:r>
              <a:rPr lang="en-US" sz="1400" i="1" dirty="0" err="1"/>
              <a:t>qilish</a:t>
            </a:r>
            <a:r>
              <a:rPr lang="en-US" sz="1400" i="1" dirty="0"/>
              <a:t> </a:t>
            </a:r>
            <a:r>
              <a:rPr lang="en-US" sz="1400" i="1" dirty="0" err="1"/>
              <a:t>mumkin</a:t>
            </a:r>
            <a:r>
              <a:rPr lang="en-US" sz="1400" i="1" dirty="0"/>
              <a:t>. Agar Run </a:t>
            </a:r>
            <a:r>
              <a:rPr lang="ru-RU" sz="1400" i="1" dirty="0">
                <a:sym typeface="Symbol"/>
              </a:rPr>
              <a:t></a:t>
            </a:r>
            <a:r>
              <a:rPr lang="en-US" sz="1400" i="1" dirty="0"/>
              <a:t> Run </a:t>
            </a:r>
            <a:r>
              <a:rPr lang="en-US" sz="1400" i="1" dirty="0" err="1"/>
              <a:t>buyrug’i</a:t>
            </a:r>
            <a:r>
              <a:rPr lang="en-US" sz="1400" i="1" dirty="0"/>
              <a:t> </a:t>
            </a:r>
            <a:r>
              <a:rPr lang="en-US" sz="1400" i="1" dirty="0" err="1"/>
              <a:t>ishga</a:t>
            </a:r>
            <a:r>
              <a:rPr lang="en-US" sz="1400" i="1" dirty="0"/>
              <a:t> </a:t>
            </a:r>
            <a:r>
              <a:rPr lang="en-US" sz="1400" i="1" dirty="0" err="1"/>
              <a:t>tushirilsa</a:t>
            </a:r>
            <a:r>
              <a:rPr lang="en-US" sz="1400" i="1" dirty="0"/>
              <a:t>, </a:t>
            </a:r>
            <a:r>
              <a:rPr lang="en-US" sz="1400" i="1" dirty="0" err="1"/>
              <a:t>proyekt</a:t>
            </a:r>
            <a:r>
              <a:rPr lang="en-US" sz="1400" i="1" dirty="0"/>
              <a:t> </a:t>
            </a:r>
            <a:r>
              <a:rPr lang="en-US" sz="1400" i="1" dirty="0" err="1"/>
              <a:t>bajarilishidan</a:t>
            </a:r>
            <a:r>
              <a:rPr lang="en-US" sz="1400" i="1" dirty="0"/>
              <a:t> </a:t>
            </a:r>
            <a:r>
              <a:rPr lang="en-US" sz="1400" i="1" dirty="0" err="1"/>
              <a:t>oldin</a:t>
            </a:r>
            <a:r>
              <a:rPr lang="en-US" sz="1400" i="1" dirty="0"/>
              <a:t> </a:t>
            </a:r>
            <a:r>
              <a:rPr lang="en-US" sz="1400" i="1" dirty="0" err="1"/>
              <a:t>kompilatsiya</a:t>
            </a:r>
            <a:r>
              <a:rPr lang="en-US" sz="1400" i="1" dirty="0"/>
              <a:t> </a:t>
            </a:r>
            <a:r>
              <a:rPr lang="en-US" sz="1400" i="1" dirty="0" err="1"/>
              <a:t>qilinadi</a:t>
            </a:r>
            <a:r>
              <a:rPr lang="en-US" sz="1400" i="1" dirty="0"/>
              <a:t>. </a:t>
            </a:r>
            <a:r>
              <a:rPr lang="en-US" sz="1400" i="1" dirty="0" err="1"/>
              <a:t>Bunda</a:t>
            </a:r>
            <a:r>
              <a:rPr lang="en-US" sz="1400" i="1" dirty="0"/>
              <a:t> </a:t>
            </a:r>
            <a:r>
              <a:rPr lang="en-US" sz="1400" i="1" dirty="0" err="1"/>
              <a:t>faqat</a:t>
            </a:r>
            <a:r>
              <a:rPr lang="en-US" sz="1400" i="1" dirty="0"/>
              <a:t> </a:t>
            </a:r>
            <a:r>
              <a:rPr lang="en-US" sz="1400" i="1" dirty="0" err="1"/>
              <a:t>o’zgartirilgan</a:t>
            </a:r>
            <a:r>
              <a:rPr lang="en-US" sz="1400" i="1" dirty="0"/>
              <a:t> </a:t>
            </a:r>
            <a:r>
              <a:rPr lang="en-US" sz="1400" i="1" dirty="0" err="1"/>
              <a:t>modullargina</a:t>
            </a:r>
            <a:r>
              <a:rPr lang="en-US" sz="1400" i="1" dirty="0"/>
              <a:t> </a:t>
            </a:r>
            <a:r>
              <a:rPr lang="en-US" sz="1400" i="1" dirty="0" err="1"/>
              <a:t>kompilatsiya</a:t>
            </a:r>
            <a:r>
              <a:rPr lang="en-US" sz="1400" i="1" dirty="0"/>
              <a:t> </a:t>
            </a:r>
            <a:r>
              <a:rPr lang="en-US" sz="1400" i="1" dirty="0" err="1"/>
              <a:t>qilinadi</a:t>
            </a:r>
            <a:r>
              <a:rPr lang="en-US" sz="1400" i="1" dirty="0"/>
              <a:t>. Agar </a:t>
            </a:r>
            <a:r>
              <a:rPr lang="en-US" sz="1400" i="1" dirty="0" err="1"/>
              <a:t>Complite</a:t>
            </a:r>
            <a:r>
              <a:rPr lang="ru-RU" sz="1400" i="1" dirty="0">
                <a:sym typeface="Symbol"/>
              </a:rPr>
              <a:t></a:t>
            </a:r>
            <a:r>
              <a:rPr lang="en-US" sz="1400" i="1" dirty="0"/>
              <a:t> Build All </a:t>
            </a:r>
            <a:r>
              <a:rPr lang="en-US" sz="1400" i="1" dirty="0" err="1"/>
              <a:t>tanlansa</a:t>
            </a:r>
            <a:r>
              <a:rPr lang="en-US" sz="1400" i="1" dirty="0"/>
              <a:t>, </a:t>
            </a:r>
            <a:r>
              <a:rPr lang="en-US" sz="1400" i="1" dirty="0" err="1"/>
              <a:t>proyektga</a:t>
            </a:r>
            <a:r>
              <a:rPr lang="en-US" sz="1400" i="1" dirty="0"/>
              <a:t> </a:t>
            </a:r>
            <a:r>
              <a:rPr lang="en-US" sz="1400" i="1" dirty="0" err="1"/>
              <a:t>qo’shilgan</a:t>
            </a:r>
            <a:r>
              <a:rPr lang="en-US" sz="1400" i="1" dirty="0"/>
              <a:t> </a:t>
            </a:r>
            <a:r>
              <a:rPr lang="en-US" sz="1400" i="1" dirty="0" err="1"/>
              <a:t>modullar</a:t>
            </a:r>
            <a:r>
              <a:rPr lang="en-US" sz="1400" i="1" dirty="0"/>
              <a:t> </a:t>
            </a:r>
            <a:r>
              <a:rPr lang="en-US" sz="1400" i="1" dirty="0" err="1"/>
              <a:t>o’zgargan-o’zgarmaganidan</a:t>
            </a:r>
            <a:r>
              <a:rPr lang="en-US" sz="1400" i="1" dirty="0"/>
              <a:t> </a:t>
            </a:r>
            <a:r>
              <a:rPr lang="en-US" sz="1400" i="1" dirty="0" err="1"/>
              <a:t>qat’iy</a:t>
            </a:r>
            <a:r>
              <a:rPr lang="en-US" sz="1400" i="1" dirty="0"/>
              <a:t> </a:t>
            </a:r>
            <a:r>
              <a:rPr lang="en-US" sz="1400" i="1" dirty="0" err="1"/>
              <a:t>nazar</a:t>
            </a:r>
            <a:r>
              <a:rPr lang="en-US" sz="1400" i="1" dirty="0"/>
              <a:t>, </a:t>
            </a:r>
            <a:r>
              <a:rPr lang="en-US" sz="1400" i="1" dirty="0" err="1"/>
              <a:t>kompilatsiya</a:t>
            </a:r>
            <a:r>
              <a:rPr lang="en-US" sz="1400" i="1" dirty="0"/>
              <a:t> </a:t>
            </a:r>
            <a:r>
              <a:rPr lang="en-US" sz="1400" i="1" dirty="0" err="1"/>
              <a:t>qilinadi</a:t>
            </a:r>
            <a:r>
              <a:rPr lang="en-US" sz="1400" i="1" dirty="0"/>
              <a:t>. </a:t>
            </a:r>
            <a:r>
              <a:rPr lang="en-US" sz="1400" i="1" dirty="0" err="1"/>
              <a:t>Proyekt</a:t>
            </a:r>
            <a:r>
              <a:rPr lang="en-US" sz="1400" i="1" dirty="0"/>
              <a:t> </a:t>
            </a:r>
            <a:r>
              <a:rPr lang="en-US" sz="1400" i="1" dirty="0" err="1"/>
              <a:t>yig’ilishi</a:t>
            </a:r>
            <a:r>
              <a:rPr lang="en-US" sz="1400" i="1" dirty="0"/>
              <a:t> </a:t>
            </a:r>
            <a:r>
              <a:rPr lang="en-US" sz="1400" i="1" dirty="0" err="1"/>
              <a:t>uchun</a:t>
            </a:r>
            <a:r>
              <a:rPr lang="en-US" sz="1400" i="1" dirty="0"/>
              <a:t> </a:t>
            </a:r>
            <a:r>
              <a:rPr lang="en-US" sz="1400" i="1" dirty="0" err="1"/>
              <a:t>undagi</a:t>
            </a:r>
            <a:r>
              <a:rPr lang="en-US" sz="1400" i="1" dirty="0"/>
              <a:t> </a:t>
            </a:r>
            <a:r>
              <a:rPr lang="en-US" sz="1400" i="1" dirty="0" err="1"/>
              <a:t>har</a:t>
            </a:r>
            <a:r>
              <a:rPr lang="en-US" sz="1400" i="1" dirty="0"/>
              <a:t> </a:t>
            </a:r>
            <a:r>
              <a:rPr lang="en-US" sz="1400" i="1" dirty="0" err="1"/>
              <a:t>bir</a:t>
            </a:r>
            <a:r>
              <a:rPr lang="en-US" sz="1400" i="1" dirty="0"/>
              <a:t> </a:t>
            </a:r>
            <a:r>
              <a:rPr lang="en-US" sz="1400" i="1" dirty="0" err="1"/>
              <a:t>boshlang’ich</a:t>
            </a:r>
            <a:r>
              <a:rPr lang="en-US" sz="1400" i="1" dirty="0"/>
              <a:t> </a:t>
            </a:r>
            <a:r>
              <a:rPr lang="en-US" sz="1400" i="1" dirty="0" err="1"/>
              <a:t>fayl</a:t>
            </a:r>
            <a:r>
              <a:rPr lang="en-US" sz="1400" i="1" dirty="0"/>
              <a:t> </a:t>
            </a:r>
            <a:r>
              <a:rPr lang="en-US" sz="1400" i="1" dirty="0" err="1"/>
              <a:t>Delphining</a:t>
            </a:r>
            <a:r>
              <a:rPr lang="en-US" sz="1400" i="1" dirty="0"/>
              <a:t> </a:t>
            </a:r>
            <a:r>
              <a:rPr lang="en-US" sz="1400" i="1" dirty="0" err="1"/>
              <a:t>kompilatsiya</a:t>
            </a:r>
            <a:r>
              <a:rPr lang="en-US" sz="1400" i="1" dirty="0"/>
              <a:t> </a:t>
            </a:r>
            <a:r>
              <a:rPr lang="en-US" sz="1400" i="1" dirty="0" err="1"/>
              <a:t>qilingan</a:t>
            </a:r>
            <a:r>
              <a:rPr lang="en-US" sz="1400" i="1" dirty="0"/>
              <a:t> moduli (Document </a:t>
            </a:r>
            <a:r>
              <a:rPr lang="en-US" sz="1400" i="1" dirty="0" err="1"/>
              <a:t>Complited</a:t>
            </a:r>
            <a:r>
              <a:rPr lang="en-US" sz="1400" i="1" dirty="0"/>
              <a:t> Unit, DCU)</a:t>
            </a:r>
            <a:r>
              <a:rPr lang="en-US" sz="1400" i="1" dirty="0" err="1"/>
              <a:t>ga</a:t>
            </a:r>
            <a:r>
              <a:rPr lang="en-US" sz="1400" i="1" dirty="0"/>
              <a:t> </a:t>
            </a:r>
            <a:r>
              <a:rPr lang="en-US" sz="1400" i="1" dirty="0" err="1"/>
              <a:t>aylantiriladi</a:t>
            </a:r>
            <a:r>
              <a:rPr lang="en-US" sz="1400" i="1" dirty="0"/>
              <a:t>. </a:t>
            </a:r>
            <a:r>
              <a:rPr lang="en-US" sz="1400" i="1" dirty="0" err="1"/>
              <a:t>Bunda</a:t>
            </a:r>
            <a:r>
              <a:rPr lang="en-US" sz="1400" i="1" dirty="0"/>
              <a:t> </a:t>
            </a:r>
            <a:r>
              <a:rPr lang="en-US" sz="1400" i="1" dirty="0" err="1"/>
              <a:t>fayl</a:t>
            </a:r>
            <a:r>
              <a:rPr lang="en-US" sz="1400" i="1" dirty="0"/>
              <a:t> Pascal </a:t>
            </a:r>
            <a:r>
              <a:rPr lang="en-US" sz="1400" i="1" dirty="0" err="1"/>
              <a:t>boshlang’ich</a:t>
            </a:r>
            <a:r>
              <a:rPr lang="en-US" sz="1400" i="1" dirty="0"/>
              <a:t> </a:t>
            </a:r>
            <a:r>
              <a:rPr lang="en-US" sz="1400" i="1" dirty="0" err="1"/>
              <a:t>faylining</a:t>
            </a:r>
            <a:r>
              <a:rPr lang="en-US" sz="1400" i="1" dirty="0"/>
              <a:t> </a:t>
            </a:r>
            <a:r>
              <a:rPr lang="en-US" sz="1400" i="1" dirty="0" err="1"/>
              <a:t>nomi</a:t>
            </a:r>
            <a:r>
              <a:rPr lang="en-US" sz="1400" i="1" dirty="0"/>
              <a:t> </a:t>
            </a:r>
            <a:r>
              <a:rPr lang="en-US" sz="1400" i="1" dirty="0" err="1"/>
              <a:t>bilan</a:t>
            </a:r>
            <a:r>
              <a:rPr lang="en-US" sz="1400" i="1" dirty="0"/>
              <a:t> .</a:t>
            </a:r>
            <a:r>
              <a:rPr lang="en-US" sz="1400" i="1" dirty="0" err="1"/>
              <a:t>dcu</a:t>
            </a:r>
            <a:r>
              <a:rPr lang="en-US" sz="1400" i="1" dirty="0"/>
              <a:t> </a:t>
            </a:r>
            <a:r>
              <a:rPr lang="en-US" sz="1400" i="1" dirty="0" err="1"/>
              <a:t>kengaytmasi</a:t>
            </a:r>
            <a:r>
              <a:rPr lang="en-US" sz="1400" i="1" dirty="0"/>
              <a:t> </a:t>
            </a:r>
            <a:r>
              <a:rPr lang="en-US" sz="1400" i="1" dirty="0" err="1"/>
              <a:t>bilan</a:t>
            </a:r>
            <a:r>
              <a:rPr lang="en-US" sz="1400" i="1" dirty="0"/>
              <a:t> </a:t>
            </a:r>
            <a:r>
              <a:rPr lang="en-US" sz="1400" i="1" dirty="0" err="1"/>
              <a:t>saqlanadi</a:t>
            </a:r>
            <a:r>
              <a:rPr lang="en-US" sz="1400" i="1" dirty="0"/>
              <a:t>. </a:t>
            </a:r>
            <a:endParaRPr lang="ru-RU" sz="1400" i="1" dirty="0"/>
          </a:p>
        </p:txBody>
      </p:sp>
    </p:spTree>
    <p:extLst>
      <p:ext uri="{BB962C8B-B14F-4D97-AF65-F5344CB8AC3E}">
        <p14:creationId xmlns:p14="http://schemas.microsoft.com/office/powerpoint/2010/main" val="19475790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293840"/>
          </a:xfrm>
        </p:spPr>
        <p:txBody>
          <a:bodyPr>
            <a:normAutofit/>
          </a:bodyPr>
          <a:lstStyle/>
          <a:p>
            <a:r>
              <a:rPr lang="en-US" sz="1800" i="1" dirty="0" err="1"/>
              <a:t>Proyektning</a:t>
            </a:r>
            <a:r>
              <a:rPr lang="en-US" sz="1800" i="1" dirty="0"/>
              <a:t> </a:t>
            </a:r>
            <a:r>
              <a:rPr lang="en-US" sz="1800" i="1" dirty="0" err="1"/>
              <a:t>boshlang’ich</a:t>
            </a:r>
            <a:r>
              <a:rPr lang="en-US" sz="1800" i="1" dirty="0"/>
              <a:t> </a:t>
            </a:r>
            <a:r>
              <a:rPr lang="en-US" sz="1800" i="1" dirty="0" err="1"/>
              <a:t>kodi</a:t>
            </a:r>
            <a:r>
              <a:rPr lang="en-US" sz="1800" i="1" dirty="0"/>
              <a:t> </a:t>
            </a:r>
            <a:r>
              <a:rPr lang="en-US" sz="1800" i="1" dirty="0" err="1"/>
              <a:t>kompilatsiya</a:t>
            </a:r>
            <a:r>
              <a:rPr lang="en-US" sz="1800" i="1" dirty="0"/>
              <a:t> </a:t>
            </a:r>
            <a:r>
              <a:rPr lang="en-US" sz="1800" i="1" dirty="0" err="1"/>
              <a:t>qilinganda</a:t>
            </a:r>
            <a:r>
              <a:rPr lang="en-US" sz="1800" i="1" dirty="0"/>
              <a:t> </a:t>
            </a:r>
            <a:r>
              <a:rPr lang="en-US" sz="1800" i="1" dirty="0" err="1"/>
              <a:t>proyekt</a:t>
            </a:r>
            <a:r>
              <a:rPr lang="en-US" sz="1800" i="1" dirty="0"/>
              <a:t> </a:t>
            </a:r>
            <a:r>
              <a:rPr lang="en-US" sz="1800" i="1" dirty="0" err="1"/>
              <a:t>modullarining</a:t>
            </a:r>
            <a:r>
              <a:rPr lang="en-US" sz="1800" i="1" dirty="0"/>
              <a:t> </a:t>
            </a:r>
            <a:r>
              <a:rPr lang="en-US" sz="1800" i="1" dirty="0" err="1"/>
              <a:t>kodlari</a:t>
            </a:r>
            <a:r>
              <a:rPr lang="en-US" sz="1800" i="1" dirty="0"/>
              <a:t> VCL </a:t>
            </a:r>
            <a:r>
              <a:rPr lang="en-US" sz="1800" i="1" dirty="0" err="1"/>
              <a:t>kutubxonasi</a:t>
            </a:r>
            <a:r>
              <a:rPr lang="en-US" sz="1800" i="1" dirty="0"/>
              <a:t> </a:t>
            </a:r>
            <a:r>
              <a:rPr lang="en-US" sz="1800" i="1" dirty="0" err="1"/>
              <a:t>kodlari</a:t>
            </a:r>
            <a:r>
              <a:rPr lang="en-US" sz="1800" i="1" dirty="0"/>
              <a:t> </a:t>
            </a:r>
            <a:r>
              <a:rPr lang="en-US" sz="1800" i="1" dirty="0" err="1"/>
              <a:t>bilan</a:t>
            </a:r>
            <a:r>
              <a:rPr lang="en-US" sz="1800" i="1" dirty="0"/>
              <a:t> </a:t>
            </a:r>
            <a:r>
              <a:rPr lang="en-US" sz="1800" i="1" dirty="0" err="1"/>
              <a:t>birgalikda</a:t>
            </a:r>
            <a:r>
              <a:rPr lang="en-US" sz="1800" i="1" dirty="0"/>
              <a:t> </a:t>
            </a:r>
            <a:r>
              <a:rPr lang="en-US" sz="1800" i="1" dirty="0" err="1"/>
              <a:t>bajariluvchi</a:t>
            </a:r>
            <a:r>
              <a:rPr lang="en-US" sz="1800" i="1" dirty="0"/>
              <a:t> </a:t>
            </a:r>
            <a:r>
              <a:rPr lang="en-US" sz="1800" i="1" dirty="0" err="1"/>
              <a:t>faylga</a:t>
            </a:r>
            <a:r>
              <a:rPr lang="en-US" sz="1800" i="1" dirty="0"/>
              <a:t> </a:t>
            </a:r>
            <a:r>
              <a:rPr lang="en-US" sz="1800" i="1" dirty="0" err="1"/>
              <a:t>kompilatsiya</a:t>
            </a:r>
            <a:r>
              <a:rPr lang="en-US" sz="1800" i="1" dirty="0"/>
              <a:t> </a:t>
            </a:r>
            <a:r>
              <a:rPr lang="en-US" sz="1800" i="1" dirty="0" err="1"/>
              <a:t>qilinadi</a:t>
            </a:r>
            <a:r>
              <a:rPr lang="en-US" sz="1800" i="1" dirty="0"/>
              <a:t>. </a:t>
            </a:r>
            <a:r>
              <a:rPr lang="en-US" sz="1800" i="1" dirty="0" err="1"/>
              <a:t>Complite</a:t>
            </a:r>
            <a:r>
              <a:rPr lang="en-US" sz="1800" i="1" dirty="0"/>
              <a:t> </a:t>
            </a:r>
            <a:r>
              <a:rPr lang="en-US" sz="1800" i="1" dirty="0" err="1"/>
              <a:t>buyrug’i</a:t>
            </a:r>
            <a:r>
              <a:rPr lang="en-US" sz="1800" i="1" dirty="0"/>
              <a:t> </a:t>
            </a:r>
            <a:r>
              <a:rPr lang="en-US" sz="1800" i="1" dirty="0" err="1"/>
              <a:t>AppBrowser</a:t>
            </a:r>
            <a:r>
              <a:rPr lang="en-US" sz="1800" i="1" dirty="0"/>
              <a:t> </a:t>
            </a:r>
            <a:r>
              <a:rPr lang="en-US" sz="1800" i="1" dirty="0" err="1"/>
              <a:t>tahrirlagichiga</a:t>
            </a:r>
            <a:r>
              <a:rPr lang="en-US" sz="1800" i="1" dirty="0"/>
              <a:t> </a:t>
            </a:r>
            <a:r>
              <a:rPr lang="en-US" sz="1800" i="1" dirty="0" err="1"/>
              <a:t>proyekt</a:t>
            </a:r>
            <a:r>
              <a:rPr lang="en-US" sz="1800" i="1" dirty="0"/>
              <a:t> </a:t>
            </a:r>
            <a:r>
              <a:rPr lang="en-US" sz="1800" i="1" dirty="0" err="1"/>
              <a:t>yuklangan</a:t>
            </a:r>
            <a:r>
              <a:rPr lang="en-US" sz="1800" i="1" dirty="0"/>
              <a:t> </a:t>
            </a:r>
            <a:r>
              <a:rPr lang="en-US" sz="1800" i="1" dirty="0" err="1"/>
              <a:t>paytdagina</a:t>
            </a:r>
            <a:r>
              <a:rPr lang="en-US" sz="1800" i="1" dirty="0"/>
              <a:t> </a:t>
            </a:r>
            <a:r>
              <a:rPr lang="en-US" sz="1800" i="1" dirty="0" err="1"/>
              <a:t>bajarilishi</a:t>
            </a:r>
            <a:r>
              <a:rPr lang="en-US" sz="1800" i="1" dirty="0"/>
              <a:t> </a:t>
            </a:r>
            <a:r>
              <a:rPr lang="en-US" sz="1800" i="1" dirty="0" err="1"/>
              <a:t>mumkin</a:t>
            </a:r>
            <a:r>
              <a:rPr lang="en-US" sz="1800" i="1" dirty="0"/>
              <a:t>. Agar </a:t>
            </a:r>
            <a:r>
              <a:rPr lang="en-US" sz="1800" i="1" dirty="0" err="1"/>
              <a:t>faol</a:t>
            </a:r>
            <a:r>
              <a:rPr lang="en-US" sz="1800" i="1" dirty="0"/>
              <a:t> </a:t>
            </a:r>
            <a:r>
              <a:rPr lang="en-US" sz="1800" i="1" dirty="0" err="1"/>
              <a:t>proyektlar</a:t>
            </a:r>
            <a:r>
              <a:rPr lang="en-US" sz="1800" i="1" dirty="0"/>
              <a:t> </a:t>
            </a:r>
            <a:r>
              <a:rPr lang="en-US" sz="1800" i="1" dirty="0" err="1"/>
              <a:t>bo’lmasa</a:t>
            </a:r>
            <a:r>
              <a:rPr lang="en-US" sz="1800" i="1" dirty="0"/>
              <a:t>, Open Project </a:t>
            </a:r>
            <a:r>
              <a:rPr lang="en-US" sz="1800" i="1" dirty="0" err="1"/>
              <a:t>komandasi</a:t>
            </a:r>
            <a:r>
              <a:rPr lang="en-US" sz="1800" i="1" dirty="0"/>
              <a:t> </a:t>
            </a:r>
            <a:r>
              <a:rPr lang="en-US" sz="1800" i="1" dirty="0" err="1"/>
              <a:t>yordamida</a:t>
            </a:r>
            <a:r>
              <a:rPr lang="en-US" sz="1800" i="1" dirty="0"/>
              <a:t> .PAS </a:t>
            </a:r>
            <a:r>
              <a:rPr lang="en-US" sz="1800" i="1" dirty="0" err="1"/>
              <a:t>kengaytmali</a:t>
            </a:r>
            <a:r>
              <a:rPr lang="en-US" sz="1800" i="1" dirty="0"/>
              <a:t> </a:t>
            </a:r>
            <a:r>
              <a:rPr lang="en-US" sz="1800" i="1" dirty="0" err="1"/>
              <a:t>faylni</a:t>
            </a:r>
            <a:r>
              <a:rPr lang="en-US" sz="1800" i="1" dirty="0"/>
              <a:t> </a:t>
            </a:r>
            <a:r>
              <a:rPr lang="en-US" sz="1800" i="1" dirty="0" err="1"/>
              <a:t>ochish</a:t>
            </a:r>
            <a:r>
              <a:rPr lang="en-US" sz="1800" i="1" dirty="0"/>
              <a:t> </a:t>
            </a:r>
            <a:r>
              <a:rPr lang="en-US" sz="1800" i="1" dirty="0" err="1"/>
              <a:t>va</a:t>
            </a:r>
            <a:r>
              <a:rPr lang="en-US" sz="1800" i="1" dirty="0"/>
              <a:t> </a:t>
            </a:r>
            <a:r>
              <a:rPr lang="en-US" sz="1800" i="1" dirty="0" err="1"/>
              <a:t>uni</a:t>
            </a:r>
            <a:r>
              <a:rPr lang="en-US" sz="1800" i="1" dirty="0"/>
              <a:t> </a:t>
            </a:r>
            <a:r>
              <a:rPr lang="en-US" sz="1800" i="1" dirty="0" err="1"/>
              <a:t>sintaksisini</a:t>
            </a:r>
            <a:r>
              <a:rPr lang="en-US" sz="1800" i="1" dirty="0"/>
              <a:t> </a:t>
            </a:r>
            <a:r>
              <a:rPr lang="en-US" sz="1800" i="1" dirty="0" err="1"/>
              <a:t>tekshirib</a:t>
            </a:r>
            <a:r>
              <a:rPr lang="en-US" sz="1800" i="1" dirty="0"/>
              <a:t>, DCU </a:t>
            </a:r>
            <a:r>
              <a:rPr lang="en-US" sz="1800" i="1" dirty="0" err="1"/>
              <a:t>ga</a:t>
            </a:r>
            <a:r>
              <a:rPr lang="en-US" sz="1800" i="1" dirty="0"/>
              <a:t> </a:t>
            </a:r>
            <a:r>
              <a:rPr lang="en-US" sz="1800" i="1" dirty="0" err="1"/>
              <a:t>kompilatsiya</a:t>
            </a:r>
            <a:r>
              <a:rPr lang="en-US" sz="1800" i="1" dirty="0"/>
              <a:t> </a:t>
            </a:r>
            <a:r>
              <a:rPr lang="en-US" sz="1800" i="1" dirty="0" err="1"/>
              <a:t>qilish</a:t>
            </a:r>
            <a:r>
              <a:rPr lang="en-US" sz="1800" i="1" dirty="0"/>
              <a:t> </a:t>
            </a:r>
            <a:r>
              <a:rPr lang="en-US" sz="1800" i="1" dirty="0" err="1" smtClean="0"/>
              <a:t>mumkin</a:t>
            </a:r>
            <a:r>
              <a:rPr lang="en-US" sz="1800" dirty="0"/>
              <a:t>.</a:t>
            </a:r>
            <a:endParaRPr lang="ru-RU" sz="1800" dirty="0"/>
          </a:p>
        </p:txBody>
      </p:sp>
    </p:spTree>
    <p:extLst>
      <p:ext uri="{BB962C8B-B14F-4D97-AF65-F5344CB8AC3E}">
        <p14:creationId xmlns:p14="http://schemas.microsoft.com/office/powerpoint/2010/main" val="38924343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293840"/>
          </a:xfrm>
        </p:spPr>
        <p:txBody>
          <a:bodyPr>
            <a:noAutofit/>
          </a:bodyPr>
          <a:lstStyle/>
          <a:p>
            <a:r>
              <a:rPr lang="en-US" sz="1800" dirty="0" smtClean="0"/>
              <a:t> </a:t>
            </a:r>
            <a:r>
              <a:rPr lang="en-US" sz="1800" i="1" dirty="0" err="1"/>
              <a:t>Delphining</a:t>
            </a:r>
            <a:r>
              <a:rPr lang="en-US" sz="1800" i="1" dirty="0"/>
              <a:t> </a:t>
            </a:r>
            <a:r>
              <a:rPr lang="en-US" sz="1800" i="1" dirty="0" err="1"/>
              <a:t>boshlang’ich</a:t>
            </a:r>
            <a:r>
              <a:rPr lang="en-US" sz="1800" i="1" dirty="0"/>
              <a:t> </a:t>
            </a:r>
            <a:r>
              <a:rPr lang="en-US" sz="1800" i="1" dirty="0" err="1"/>
              <a:t>fayllari</a:t>
            </a:r>
            <a:r>
              <a:rPr lang="en-US" sz="1800" i="1" dirty="0"/>
              <a:t> </a:t>
            </a:r>
            <a:r>
              <a:rPr lang="en-US" sz="1800" i="1" dirty="0" err="1"/>
              <a:t>Formaning</a:t>
            </a:r>
            <a:r>
              <a:rPr lang="en-US" sz="1800" i="1" dirty="0"/>
              <a:t> Pascal </a:t>
            </a:r>
            <a:r>
              <a:rPr lang="en-US" sz="1800" i="1" dirty="0" err="1"/>
              <a:t>fayli</a:t>
            </a:r>
            <a:r>
              <a:rPr lang="en-US" sz="1800" i="1" dirty="0"/>
              <a:t> forma </a:t>
            </a:r>
            <a:r>
              <a:rPr lang="en-US" sz="1800" i="1" dirty="0" err="1"/>
              <a:t>turkumi</a:t>
            </a:r>
            <a:r>
              <a:rPr lang="en-US" sz="1800" i="1" dirty="0"/>
              <a:t> (</a:t>
            </a:r>
            <a:r>
              <a:rPr lang="en-US" sz="1800" i="1" dirty="0" err="1"/>
              <a:t>sinfi</a:t>
            </a:r>
            <a:r>
              <a:rPr lang="en-US" sz="1800" i="1" dirty="0"/>
              <a:t>) </a:t>
            </a:r>
            <a:r>
              <a:rPr lang="en-US" sz="1800" i="1" dirty="0" err="1"/>
              <a:t>ning</a:t>
            </a:r>
            <a:r>
              <a:rPr lang="en-US" sz="1800" i="1" dirty="0"/>
              <a:t> </a:t>
            </a:r>
            <a:r>
              <a:rPr lang="en-US" sz="1800" i="1" dirty="0" err="1"/>
              <a:t>tacnifini</a:t>
            </a:r>
            <a:r>
              <a:rPr lang="en-US" sz="1800" i="1" dirty="0"/>
              <a:t> </a:t>
            </a:r>
            <a:r>
              <a:rPr lang="en-US" sz="1800" i="1" dirty="0" err="1"/>
              <a:t>va</a:t>
            </a:r>
            <a:r>
              <a:rPr lang="en-US" sz="1800" i="1" dirty="0"/>
              <a:t> </a:t>
            </a:r>
            <a:r>
              <a:rPr lang="en-US" sz="1800" i="1" dirty="0" err="1"/>
              <a:t>qayta</a:t>
            </a:r>
            <a:r>
              <a:rPr lang="en-US" sz="1800" i="1" dirty="0"/>
              <a:t> </a:t>
            </a:r>
            <a:r>
              <a:rPr lang="en-US" sz="1800" i="1" dirty="0" err="1"/>
              <a:t>ishlovchilarning</a:t>
            </a:r>
            <a:r>
              <a:rPr lang="en-US" sz="1800" i="1" dirty="0"/>
              <a:t> </a:t>
            </a:r>
            <a:r>
              <a:rPr lang="en-US" sz="1800" i="1" dirty="0" err="1"/>
              <a:t>boshlang’ich</a:t>
            </a:r>
            <a:r>
              <a:rPr lang="en-US" sz="1800" i="1" dirty="0"/>
              <a:t> </a:t>
            </a:r>
            <a:r>
              <a:rPr lang="en-US" sz="1800" i="1" dirty="0" err="1"/>
              <a:t>kodlarini</a:t>
            </a:r>
            <a:r>
              <a:rPr lang="en-US" sz="1800" i="1" dirty="0"/>
              <a:t> </a:t>
            </a:r>
            <a:r>
              <a:rPr lang="en-US" sz="1800" i="1" dirty="0" err="1"/>
              <a:t>saqlaydi</a:t>
            </a:r>
            <a:r>
              <a:rPr lang="en-US" sz="1800" i="1" dirty="0"/>
              <a:t>. Object Inspector </a:t>
            </a:r>
            <a:r>
              <a:rPr lang="en-US" sz="1800" i="1" dirty="0" err="1"/>
              <a:t>yordamida</a:t>
            </a:r>
            <a:r>
              <a:rPr lang="en-US" sz="1800" i="1" dirty="0"/>
              <a:t> </a:t>
            </a:r>
            <a:r>
              <a:rPr lang="en-US" sz="1800" i="1" dirty="0" err="1"/>
              <a:t>o’rnatiladigan</a:t>
            </a:r>
            <a:r>
              <a:rPr lang="en-US" sz="1800" i="1" dirty="0"/>
              <a:t> </a:t>
            </a:r>
            <a:r>
              <a:rPr lang="en-US" sz="1800" i="1" dirty="0" err="1"/>
              <a:t>xossalar</a:t>
            </a:r>
            <a:r>
              <a:rPr lang="en-US" sz="1800" i="1" dirty="0"/>
              <a:t> </a:t>
            </a:r>
            <a:r>
              <a:rPr lang="en-US" sz="1800" i="1" dirty="0" err="1"/>
              <a:t>va</a:t>
            </a:r>
            <a:r>
              <a:rPr lang="en-US" sz="1800" i="1" dirty="0"/>
              <a:t> </a:t>
            </a:r>
            <a:r>
              <a:rPr lang="en-US" sz="1800" i="1" dirty="0" err="1"/>
              <a:t>formaning</a:t>
            </a:r>
            <a:r>
              <a:rPr lang="en-US" sz="1800" i="1" dirty="0"/>
              <a:t> </a:t>
            </a:r>
            <a:r>
              <a:rPr lang="en-US" sz="1800" i="1" dirty="0" err="1"/>
              <a:t>o’zining</a:t>
            </a:r>
            <a:r>
              <a:rPr lang="en-US" sz="1800" i="1" dirty="0"/>
              <a:t> </a:t>
            </a:r>
            <a:r>
              <a:rPr lang="en-US" sz="1800" i="1" dirty="0" err="1"/>
              <a:t>ta’rifi</a:t>
            </a:r>
            <a:r>
              <a:rPr lang="en-US" sz="1800" i="1" dirty="0"/>
              <a:t> </a:t>
            </a:r>
            <a:r>
              <a:rPr lang="en-US" sz="1800" i="1" dirty="0" err="1"/>
              <a:t>alohida</a:t>
            </a:r>
            <a:r>
              <a:rPr lang="en-US" sz="1800" i="1" dirty="0"/>
              <a:t> .DFM </a:t>
            </a:r>
            <a:r>
              <a:rPr lang="en-US" sz="1800" i="1" dirty="0" err="1"/>
              <a:t>kengaytmali</a:t>
            </a:r>
            <a:r>
              <a:rPr lang="en-US" sz="1800" i="1" dirty="0"/>
              <a:t> </a:t>
            </a:r>
            <a:r>
              <a:rPr lang="en-US" sz="1800" i="1" dirty="0" err="1"/>
              <a:t>fayllarda</a:t>
            </a:r>
            <a:r>
              <a:rPr lang="en-US" sz="1800" i="1" dirty="0"/>
              <a:t> </a:t>
            </a:r>
            <a:r>
              <a:rPr lang="en-US" sz="1800" i="1" dirty="0" err="1"/>
              <a:t>saqlaydi</a:t>
            </a:r>
            <a:r>
              <a:rPr lang="en-US" sz="1800" i="1" dirty="0"/>
              <a:t>. Bu </a:t>
            </a:r>
            <a:r>
              <a:rPr lang="en-US" sz="1800" i="1" dirty="0" err="1"/>
              <a:t>ikki</a:t>
            </a:r>
            <a:r>
              <a:rPr lang="en-US" sz="1800" i="1" dirty="0"/>
              <a:t> </a:t>
            </a:r>
            <a:r>
              <a:rPr lang="en-US" sz="1800" i="1" dirty="0" err="1"/>
              <a:t>xil</a:t>
            </a:r>
            <a:r>
              <a:rPr lang="en-US" sz="1800" i="1" dirty="0"/>
              <a:t> </a:t>
            </a:r>
            <a:r>
              <a:rPr lang="en-US" sz="1800" i="1" dirty="0" err="1"/>
              <a:t>fayldan</a:t>
            </a:r>
            <a:r>
              <a:rPr lang="en-US" sz="1800" i="1" dirty="0"/>
              <a:t> </a:t>
            </a:r>
            <a:r>
              <a:rPr lang="en-US" sz="1800" i="1" dirty="0" err="1"/>
              <a:t>tashqari</a:t>
            </a:r>
            <a:r>
              <a:rPr lang="en-US" sz="1800" i="1" dirty="0"/>
              <a:t> </a:t>
            </a:r>
            <a:r>
              <a:rPr lang="en-US" sz="1800" i="1" dirty="0" err="1"/>
              <a:t>proyekt</a:t>
            </a:r>
            <a:r>
              <a:rPr lang="en-US" sz="1800" i="1" dirty="0"/>
              <a:t> </a:t>
            </a:r>
            <a:r>
              <a:rPr lang="en-US" sz="1800" i="1" dirty="0" err="1"/>
              <a:t>uchun</a:t>
            </a:r>
            <a:r>
              <a:rPr lang="en-US" sz="1800" i="1" dirty="0"/>
              <a:t> </a:t>
            </a:r>
            <a:r>
              <a:rPr lang="en-US" sz="1800" i="1" dirty="0" err="1"/>
              <a:t>o’ta</a:t>
            </a:r>
            <a:r>
              <a:rPr lang="en-US" sz="1800" i="1" dirty="0"/>
              <a:t> </a:t>
            </a:r>
            <a:r>
              <a:rPr lang="en-US" sz="1800" i="1" dirty="0" err="1"/>
              <a:t>zarur</a:t>
            </a:r>
            <a:r>
              <a:rPr lang="en-US" sz="1800" i="1" dirty="0"/>
              <a:t> </a:t>
            </a:r>
            <a:r>
              <a:rPr lang="en-US" sz="1800" i="1" dirty="0" err="1"/>
              <a:t>bo’lgan</a:t>
            </a:r>
            <a:r>
              <a:rPr lang="en-US" sz="1800" i="1" dirty="0"/>
              <a:t>, Pascal </a:t>
            </a:r>
            <a:r>
              <a:rPr lang="en-US" sz="1800" i="1" dirty="0" err="1"/>
              <a:t>kodlaridan</a:t>
            </a:r>
            <a:r>
              <a:rPr lang="en-US" sz="1800" i="1" dirty="0"/>
              <a:t> </a:t>
            </a:r>
            <a:r>
              <a:rPr lang="en-US" sz="1800" i="1" dirty="0" err="1"/>
              <a:t>iborat</a:t>
            </a:r>
            <a:r>
              <a:rPr lang="en-US" sz="1800" i="1" dirty="0"/>
              <a:t> Delphi </a:t>
            </a:r>
            <a:r>
              <a:rPr lang="en-US" sz="1800" i="1" dirty="0" err="1"/>
              <a:t>ning</a:t>
            </a:r>
            <a:r>
              <a:rPr lang="en-US" sz="1800" i="1" dirty="0"/>
              <a:t> </a:t>
            </a:r>
            <a:r>
              <a:rPr lang="en-US" sz="1800" i="1" dirty="0" err="1"/>
              <a:t>loyiha</a:t>
            </a:r>
            <a:r>
              <a:rPr lang="en-US" sz="1800" i="1" dirty="0"/>
              <a:t> </a:t>
            </a:r>
            <a:r>
              <a:rPr lang="en-US" sz="1800" i="1" dirty="0" err="1"/>
              <a:t>fayli</a:t>
            </a:r>
            <a:r>
              <a:rPr lang="en-US" sz="1800" i="1" dirty="0"/>
              <a:t> (DPR) ham </a:t>
            </a:r>
            <a:r>
              <a:rPr lang="en-US" sz="1800" i="1" dirty="0" err="1"/>
              <a:t>mavjud</a:t>
            </a:r>
            <a:r>
              <a:rPr lang="en-US" sz="1800" i="1" dirty="0"/>
              <a:t>. Bu </a:t>
            </a:r>
            <a:r>
              <a:rPr lang="en-US" sz="1800" i="1" dirty="0" err="1"/>
              <a:t>fayl</a:t>
            </a:r>
            <a:r>
              <a:rPr lang="en-US" sz="1800" i="1" dirty="0"/>
              <a:t> </a:t>
            </a:r>
            <a:r>
              <a:rPr lang="en-US" sz="1800" i="1" dirty="0" err="1"/>
              <a:t>loyiha</a:t>
            </a:r>
            <a:r>
              <a:rPr lang="en-US" sz="1800" i="1" dirty="0"/>
              <a:t> </a:t>
            </a:r>
            <a:r>
              <a:rPr lang="en-US" sz="1800" i="1" dirty="0" err="1"/>
              <a:t>yaratilayotganda</a:t>
            </a:r>
            <a:r>
              <a:rPr lang="en-US" sz="1800" i="1" dirty="0"/>
              <a:t> </a:t>
            </a:r>
            <a:r>
              <a:rPr lang="en-US" sz="1800" i="1" dirty="0" err="1"/>
              <a:t>avtomat</a:t>
            </a:r>
            <a:r>
              <a:rPr lang="en-US" sz="1800" i="1" dirty="0"/>
              <a:t> </a:t>
            </a:r>
            <a:r>
              <a:rPr lang="en-US" sz="1800" i="1" dirty="0" err="1"/>
              <a:t>ravishda</a:t>
            </a:r>
            <a:r>
              <a:rPr lang="en-US" sz="1800" i="1" dirty="0"/>
              <a:t> </a:t>
            </a:r>
            <a:r>
              <a:rPr lang="en-US" sz="1800" i="1" dirty="0" err="1"/>
              <a:t>hosil</a:t>
            </a:r>
            <a:r>
              <a:rPr lang="en-US" sz="1800" i="1" dirty="0"/>
              <a:t> </a:t>
            </a:r>
            <a:r>
              <a:rPr lang="en-US" sz="1800" i="1" dirty="0" err="1"/>
              <a:t>qilinadi</a:t>
            </a:r>
            <a:r>
              <a:rPr lang="en-US" sz="1800" i="1" dirty="0"/>
              <a:t>. </a:t>
            </a:r>
            <a:r>
              <a:rPr lang="en-US" sz="1800" i="1" dirty="0" err="1"/>
              <a:t>Uni</a:t>
            </a:r>
            <a:r>
              <a:rPr lang="en-US" sz="1800" i="1" dirty="0"/>
              <a:t> View </a:t>
            </a:r>
            <a:r>
              <a:rPr lang="ru-RU" sz="1800" i="1" dirty="0">
                <a:sym typeface="Symbol"/>
              </a:rPr>
              <a:t></a:t>
            </a:r>
            <a:r>
              <a:rPr lang="en-US" sz="1800" i="1" dirty="0"/>
              <a:t> Project Source </a:t>
            </a:r>
            <a:r>
              <a:rPr lang="en-US" sz="1800" i="1" dirty="0" err="1"/>
              <a:t>buyrug’i</a:t>
            </a:r>
            <a:r>
              <a:rPr lang="en-US" sz="1800" i="1" dirty="0"/>
              <a:t> </a:t>
            </a:r>
            <a:r>
              <a:rPr lang="en-US" sz="1800" i="1" dirty="0" err="1"/>
              <a:t>yordamida</a:t>
            </a:r>
            <a:r>
              <a:rPr lang="en-US" sz="1800" i="1" dirty="0"/>
              <a:t> </a:t>
            </a:r>
            <a:r>
              <a:rPr lang="en-US" sz="1800" i="1" dirty="0" err="1"/>
              <a:t>ko’rish</a:t>
            </a:r>
            <a:r>
              <a:rPr lang="en-US" sz="1800" i="1" dirty="0"/>
              <a:t> </a:t>
            </a:r>
            <a:r>
              <a:rPr lang="en-US" sz="1800" i="1" dirty="0" err="1"/>
              <a:t>mumkin</a:t>
            </a:r>
            <a:r>
              <a:rPr lang="en-US" sz="1800" dirty="0"/>
              <a:t>. </a:t>
            </a:r>
            <a:endParaRPr lang="ru-RU" sz="1800" dirty="0"/>
          </a:p>
        </p:txBody>
      </p:sp>
    </p:spTree>
    <p:extLst>
      <p:ext uri="{BB962C8B-B14F-4D97-AF65-F5344CB8AC3E}">
        <p14:creationId xmlns:p14="http://schemas.microsoft.com/office/powerpoint/2010/main" val="1397691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293840"/>
          </a:xfrm>
        </p:spPr>
        <p:txBody>
          <a:bodyPr>
            <a:noAutofit/>
          </a:bodyPr>
          <a:lstStyle/>
          <a:p>
            <a:r>
              <a:rPr lang="en-US" sz="1400" i="1" dirty="0" err="1"/>
              <a:t>Obyektlar</a:t>
            </a:r>
            <a:r>
              <a:rPr lang="en-US" sz="1400" i="1" dirty="0"/>
              <a:t> </a:t>
            </a:r>
            <a:r>
              <a:rPr lang="en-US" sz="1400" i="1" dirty="0" err="1"/>
              <a:t>Repozitariysi</a:t>
            </a:r>
            <a:r>
              <a:rPr lang="en-US" sz="1400" i="1" dirty="0"/>
              <a:t> (</a:t>
            </a:r>
            <a:r>
              <a:rPr lang="en-US" sz="1400" i="1" dirty="0" err="1"/>
              <a:t>bazasi</a:t>
            </a:r>
            <a:r>
              <a:rPr lang="en-US" sz="1400" i="1" dirty="0"/>
              <a:t>) </a:t>
            </a:r>
            <a:r>
              <a:rPr lang="en-US" sz="1400" i="1" dirty="0" err="1"/>
              <a:t>Delphida</a:t>
            </a:r>
            <a:r>
              <a:rPr lang="en-US" sz="1400" i="1" dirty="0"/>
              <a:t> </a:t>
            </a:r>
            <a:r>
              <a:rPr lang="en-US" sz="1400" i="1" dirty="0" err="1"/>
              <a:t>yangi</a:t>
            </a:r>
            <a:r>
              <a:rPr lang="en-US" sz="1400" i="1" dirty="0"/>
              <a:t> forma, </a:t>
            </a:r>
            <a:r>
              <a:rPr lang="en-US" sz="1400" i="1" dirty="0" err="1"/>
              <a:t>loyiha</a:t>
            </a:r>
            <a:r>
              <a:rPr lang="en-US" sz="1400" i="1" dirty="0"/>
              <a:t>, </a:t>
            </a:r>
            <a:r>
              <a:rPr lang="en-US" sz="1400" i="1" dirty="0" err="1"/>
              <a:t>ma’lumotlar</a:t>
            </a:r>
            <a:r>
              <a:rPr lang="en-US" sz="1400" i="1" dirty="0"/>
              <a:t> moduli (Data module) </a:t>
            </a:r>
            <a:r>
              <a:rPr lang="en-US" sz="1400" i="1" dirty="0" err="1"/>
              <a:t>hosil</a:t>
            </a:r>
            <a:r>
              <a:rPr lang="en-US" sz="1400" i="1" dirty="0"/>
              <a:t> </a:t>
            </a:r>
            <a:r>
              <a:rPr lang="en-US" sz="1400" i="1" dirty="0" err="1"/>
              <a:t>qilishga</a:t>
            </a:r>
            <a:r>
              <a:rPr lang="en-US" sz="1400" i="1" dirty="0"/>
              <a:t> </a:t>
            </a:r>
            <a:r>
              <a:rPr lang="en-US" sz="1400" i="1" dirty="0" err="1"/>
              <a:t>imkon</a:t>
            </a:r>
            <a:r>
              <a:rPr lang="en-US" sz="1400" i="1" dirty="0"/>
              <a:t> </a:t>
            </a:r>
            <a:r>
              <a:rPr lang="en-US" sz="1400" i="1" dirty="0" err="1"/>
              <a:t>beradigan</a:t>
            </a:r>
            <a:r>
              <a:rPr lang="en-US" sz="1400" i="1" dirty="0"/>
              <a:t> </a:t>
            </a:r>
            <a:r>
              <a:rPr lang="en-US" sz="1400" i="1" dirty="0" err="1"/>
              <a:t>bir</a:t>
            </a:r>
            <a:r>
              <a:rPr lang="en-US" sz="1400" i="1" dirty="0"/>
              <a:t> </a:t>
            </a:r>
            <a:r>
              <a:rPr lang="en-US" sz="1400" i="1" dirty="0" err="1"/>
              <a:t>necha</a:t>
            </a:r>
            <a:r>
              <a:rPr lang="en-US" sz="1400" i="1" dirty="0"/>
              <a:t> </a:t>
            </a:r>
            <a:r>
              <a:rPr lang="en-US" sz="1400" i="1" dirty="0" err="1"/>
              <a:t>buyruqlar</a:t>
            </a:r>
            <a:r>
              <a:rPr lang="en-US" sz="1400" i="1" dirty="0"/>
              <a:t> </a:t>
            </a:r>
            <a:r>
              <a:rPr lang="en-US" sz="1400" i="1" dirty="0" err="1"/>
              <a:t>mavjud</a:t>
            </a:r>
            <a:r>
              <a:rPr lang="en-US" sz="1400" i="1" dirty="0"/>
              <a:t>. Bu </a:t>
            </a:r>
            <a:r>
              <a:rPr lang="en-US" sz="1400" i="1" dirty="0" err="1"/>
              <a:t>buyruqlar</a:t>
            </a:r>
            <a:r>
              <a:rPr lang="en-US" sz="1400" i="1" dirty="0"/>
              <a:t> File</a:t>
            </a:r>
            <a:r>
              <a:rPr lang="ru-RU" sz="1400" i="1" dirty="0">
                <a:sym typeface="Symbol"/>
              </a:rPr>
              <a:t></a:t>
            </a:r>
            <a:r>
              <a:rPr lang="en-US" sz="1400" i="1" dirty="0"/>
              <a:t>New </a:t>
            </a:r>
            <a:r>
              <a:rPr lang="en-US" sz="1400" i="1" dirty="0" err="1"/>
              <a:t>tanlanganda</a:t>
            </a:r>
            <a:r>
              <a:rPr lang="en-US" sz="1400" i="1" dirty="0"/>
              <a:t> </a:t>
            </a:r>
            <a:r>
              <a:rPr lang="en-US" sz="1400" i="1" dirty="0" err="1"/>
              <a:t>chiqariladi</a:t>
            </a:r>
            <a:r>
              <a:rPr lang="en-US" sz="1400" i="1" dirty="0"/>
              <a:t>. </a:t>
            </a:r>
            <a:r>
              <a:rPr lang="en-US" sz="1400" i="1" dirty="0" err="1"/>
              <a:t>Bunda</a:t>
            </a:r>
            <a:r>
              <a:rPr lang="en-US" sz="1400" i="1" dirty="0"/>
              <a:t> Delphi </a:t>
            </a:r>
            <a:r>
              <a:rPr lang="en-US" sz="1400" i="1" dirty="0" err="1"/>
              <a:t>obyektlar</a:t>
            </a:r>
            <a:r>
              <a:rPr lang="en-US" sz="1400" i="1" dirty="0"/>
              <a:t> </a:t>
            </a:r>
            <a:r>
              <a:rPr lang="en-US" sz="1400" i="1" dirty="0" err="1"/>
              <a:t>repozitariysini</a:t>
            </a:r>
            <a:r>
              <a:rPr lang="en-US" sz="1400" i="1" dirty="0"/>
              <a:t> </a:t>
            </a:r>
            <a:r>
              <a:rPr lang="en-US" sz="1400" i="1" dirty="0" err="1"/>
              <a:t>ochadi</a:t>
            </a:r>
            <a:r>
              <a:rPr lang="en-US" sz="1400" i="1" dirty="0"/>
              <a:t>. </a:t>
            </a:r>
            <a:r>
              <a:rPr lang="en-US" sz="1400" i="1" dirty="0" err="1"/>
              <a:t>Repozitariy</a:t>
            </a:r>
            <a:r>
              <a:rPr lang="en-US" sz="1400" i="1" dirty="0"/>
              <a:t> </a:t>
            </a:r>
            <a:r>
              <a:rPr lang="en-US" sz="1400" i="1" dirty="0" err="1"/>
              <a:t>ixtiyoriy</a:t>
            </a:r>
            <a:r>
              <a:rPr lang="en-US" sz="1400" i="1" dirty="0"/>
              <a:t> </a:t>
            </a:r>
            <a:r>
              <a:rPr lang="en-US" sz="1400" i="1" dirty="0" err="1"/>
              <a:t>turdagi</a:t>
            </a:r>
            <a:r>
              <a:rPr lang="en-US" sz="1400" i="1" dirty="0"/>
              <a:t> </a:t>
            </a:r>
            <a:r>
              <a:rPr lang="en-US" sz="1400" i="1" dirty="0" err="1"/>
              <a:t>yangi</a:t>
            </a:r>
            <a:r>
              <a:rPr lang="en-US" sz="1400" i="1" dirty="0"/>
              <a:t> </a:t>
            </a:r>
            <a:r>
              <a:rPr lang="en-US" sz="1400" i="1" dirty="0" err="1"/>
              <a:t>elementlar</a:t>
            </a:r>
            <a:r>
              <a:rPr lang="en-US" sz="1400" i="1" dirty="0"/>
              <a:t>: </a:t>
            </a:r>
            <a:r>
              <a:rPr lang="en-US" sz="1400" i="1" dirty="0" err="1"/>
              <a:t>formalar</a:t>
            </a:r>
            <a:r>
              <a:rPr lang="en-US" sz="1400" i="1" dirty="0"/>
              <a:t> (</a:t>
            </a:r>
            <a:r>
              <a:rPr lang="en-US" sz="1400" i="1" dirty="0" err="1"/>
              <a:t>shakllar</a:t>
            </a:r>
            <a:r>
              <a:rPr lang="en-US" sz="1400" i="1" dirty="0"/>
              <a:t>), </a:t>
            </a:r>
            <a:r>
              <a:rPr lang="en-US" sz="1400" i="1" dirty="0" err="1"/>
              <a:t>ma’lumotlar</a:t>
            </a:r>
            <a:r>
              <a:rPr lang="en-US" sz="1400" i="1" dirty="0"/>
              <a:t> moduli, </a:t>
            </a:r>
            <a:r>
              <a:rPr lang="en-US" sz="1400" i="1" dirty="0" err="1"/>
              <a:t>oqim</a:t>
            </a:r>
            <a:r>
              <a:rPr lang="en-US" sz="1400" i="1" dirty="0"/>
              <a:t> </a:t>
            </a:r>
            <a:r>
              <a:rPr lang="en-US" sz="1400" i="1" dirty="0" err="1"/>
              <a:t>obyektlari</a:t>
            </a:r>
            <a:r>
              <a:rPr lang="en-US" sz="1400" i="1" dirty="0"/>
              <a:t> (thread objects), </a:t>
            </a:r>
            <a:r>
              <a:rPr lang="en-US" sz="1400" i="1" dirty="0" err="1"/>
              <a:t>komponentlar</a:t>
            </a:r>
            <a:r>
              <a:rPr lang="en-US" sz="1400" i="1" dirty="0"/>
              <a:t>, automation </a:t>
            </a:r>
            <a:r>
              <a:rPr lang="en-US" sz="1400" i="1" dirty="0" err="1"/>
              <a:t>obyektlar</a:t>
            </a:r>
            <a:r>
              <a:rPr lang="en-US" sz="1400" i="1" dirty="0"/>
              <a:t> </a:t>
            </a:r>
            <a:r>
              <a:rPr lang="en-US" sz="1400" i="1" dirty="0" err="1"/>
              <a:t>va</a:t>
            </a:r>
            <a:r>
              <a:rPr lang="en-US" sz="1400" i="1" dirty="0"/>
              <a:t> </a:t>
            </a:r>
            <a:r>
              <a:rPr lang="en-US" sz="1400" i="1" dirty="0" err="1"/>
              <a:t>boshqalarni</a:t>
            </a:r>
            <a:r>
              <a:rPr lang="en-US" sz="1400" i="1" dirty="0"/>
              <a:t> </a:t>
            </a:r>
            <a:r>
              <a:rPr lang="en-US" sz="1400" i="1" dirty="0" err="1"/>
              <a:t>yaratish</a:t>
            </a:r>
            <a:r>
              <a:rPr lang="en-US" sz="1400" i="1" dirty="0"/>
              <a:t> </a:t>
            </a:r>
            <a:r>
              <a:rPr lang="en-US" sz="1400" i="1" dirty="0" err="1"/>
              <a:t>imkonini</a:t>
            </a:r>
            <a:r>
              <a:rPr lang="en-US" sz="1400" i="1" dirty="0"/>
              <a:t> </a:t>
            </a:r>
            <a:r>
              <a:rPr lang="en-US" sz="1400" i="1" dirty="0" err="1"/>
              <a:t>beradi</a:t>
            </a:r>
            <a:r>
              <a:rPr lang="en-US" sz="1400" i="1" dirty="0"/>
              <a:t>. </a:t>
            </a:r>
            <a:r>
              <a:rPr lang="en-US" sz="1400" i="1" dirty="0" err="1"/>
              <a:t>Obyektlar</a:t>
            </a:r>
            <a:r>
              <a:rPr lang="en-US" sz="1400" i="1" dirty="0"/>
              <a:t> </a:t>
            </a:r>
            <a:r>
              <a:rPr lang="en-US" sz="1400" i="1" dirty="0" err="1"/>
              <a:t>repozitariysiga</a:t>
            </a:r>
            <a:r>
              <a:rPr lang="en-US" sz="1400" i="1" dirty="0"/>
              <a:t> </a:t>
            </a:r>
            <a:r>
              <a:rPr lang="en-US" sz="1400" i="1" dirty="0" err="1"/>
              <a:t>bundan</a:t>
            </a:r>
            <a:r>
              <a:rPr lang="en-US" sz="1400" i="1" dirty="0"/>
              <a:t> </a:t>
            </a:r>
            <a:r>
              <a:rPr lang="en-US" sz="1400" i="1" dirty="0" err="1"/>
              <a:t>keyingi</a:t>
            </a:r>
            <a:r>
              <a:rPr lang="en-US" sz="1400" i="1" dirty="0"/>
              <a:t> </a:t>
            </a:r>
            <a:r>
              <a:rPr lang="en-US" sz="1400" i="1" dirty="0" err="1"/>
              <a:t>loyihalarda</a:t>
            </a:r>
            <a:r>
              <a:rPr lang="en-US" sz="1400" i="1" dirty="0"/>
              <a:t> </a:t>
            </a:r>
            <a:r>
              <a:rPr lang="en-US" sz="1400" i="1" dirty="0" err="1"/>
              <a:t>ishlatilishi</a:t>
            </a:r>
            <a:r>
              <a:rPr lang="en-US" sz="1400" i="1" dirty="0"/>
              <a:t> </a:t>
            </a:r>
            <a:r>
              <a:rPr lang="en-US" sz="1400" i="1" dirty="0" err="1"/>
              <a:t>mumkin</a:t>
            </a:r>
            <a:r>
              <a:rPr lang="en-US" sz="1400" i="1" dirty="0"/>
              <a:t> </a:t>
            </a:r>
            <a:r>
              <a:rPr lang="en-US" sz="1400" i="1" dirty="0" err="1"/>
              <a:t>bo’lgan</a:t>
            </a:r>
            <a:r>
              <a:rPr lang="en-US" sz="1400" i="1" dirty="0"/>
              <a:t> </a:t>
            </a:r>
            <a:r>
              <a:rPr lang="en-US" sz="1400" i="1" dirty="0" err="1"/>
              <a:t>yangi</a:t>
            </a:r>
            <a:r>
              <a:rPr lang="en-US" sz="1400" i="1" dirty="0"/>
              <a:t> </a:t>
            </a:r>
            <a:r>
              <a:rPr lang="en-US" sz="1400" i="1" dirty="0" err="1"/>
              <a:t>elementlarni</a:t>
            </a:r>
            <a:r>
              <a:rPr lang="en-US" sz="1400" i="1" dirty="0"/>
              <a:t> </a:t>
            </a:r>
            <a:r>
              <a:rPr lang="en-US" sz="1400" i="1" dirty="0" err="1"/>
              <a:t>qo’shish</a:t>
            </a:r>
            <a:r>
              <a:rPr lang="en-US" sz="1400" i="1" dirty="0"/>
              <a:t> </a:t>
            </a:r>
            <a:r>
              <a:rPr lang="en-US" sz="1400" i="1" dirty="0" err="1"/>
              <a:t>mumkin</a:t>
            </a:r>
            <a:r>
              <a:rPr lang="en-US" sz="1400" i="1" dirty="0"/>
              <a:t>. </a:t>
            </a:r>
            <a:r>
              <a:rPr lang="en-US" sz="1400" i="1" dirty="0" err="1"/>
              <a:t>Buning</a:t>
            </a:r>
            <a:r>
              <a:rPr lang="en-US" sz="1400" i="1" dirty="0"/>
              <a:t> </a:t>
            </a:r>
            <a:r>
              <a:rPr lang="en-US" sz="1400" i="1" dirty="0" err="1"/>
              <a:t>uchun</a:t>
            </a:r>
            <a:r>
              <a:rPr lang="en-US" sz="1400" i="1" dirty="0"/>
              <a:t> Project </a:t>
            </a:r>
            <a:r>
              <a:rPr lang="ru-RU" sz="1400" i="1" dirty="0">
                <a:sym typeface="Symbol"/>
              </a:rPr>
              <a:t></a:t>
            </a:r>
            <a:r>
              <a:rPr lang="en-US" sz="1400" i="1" dirty="0"/>
              <a:t> Add </a:t>
            </a:r>
            <a:r>
              <a:rPr lang="en-US" sz="1400" i="1" dirty="0" err="1"/>
              <a:t>Repositary</a:t>
            </a:r>
            <a:r>
              <a:rPr lang="en-US" sz="1400" i="1" dirty="0"/>
              <a:t> </a:t>
            </a:r>
            <a:r>
              <a:rPr lang="en-US" sz="1400" i="1" dirty="0" err="1"/>
              <a:t>buyrug’ini</a:t>
            </a:r>
            <a:r>
              <a:rPr lang="en-US" sz="1400" i="1" dirty="0"/>
              <a:t> </a:t>
            </a:r>
            <a:r>
              <a:rPr lang="en-US" sz="1400" i="1" dirty="0" err="1"/>
              <a:t>bajarish</a:t>
            </a:r>
            <a:r>
              <a:rPr lang="en-US" sz="1400" i="1" dirty="0"/>
              <a:t> </a:t>
            </a:r>
            <a:r>
              <a:rPr lang="en-US" sz="1400" i="1" dirty="0" err="1"/>
              <a:t>va</a:t>
            </a:r>
            <a:r>
              <a:rPr lang="en-US" sz="1400" i="1" dirty="0"/>
              <a:t> </a:t>
            </a:r>
            <a:r>
              <a:rPr lang="en-US" sz="1400" i="1" dirty="0" err="1"/>
              <a:t>hosil</a:t>
            </a:r>
            <a:r>
              <a:rPr lang="en-US" sz="1400" i="1" dirty="0"/>
              <a:t> </a:t>
            </a:r>
            <a:r>
              <a:rPr lang="en-US" sz="1400" i="1" dirty="0" err="1"/>
              <a:t>bo’lgan</a:t>
            </a:r>
            <a:r>
              <a:rPr lang="en-US" sz="1400" i="1" dirty="0"/>
              <a:t> </a:t>
            </a:r>
            <a:r>
              <a:rPr lang="en-US" sz="1400" i="1" dirty="0" err="1"/>
              <a:t>muloqot</a:t>
            </a:r>
            <a:r>
              <a:rPr lang="en-US" sz="1400" i="1" dirty="0"/>
              <a:t> </a:t>
            </a:r>
            <a:r>
              <a:rPr lang="en-US" sz="1400" i="1" dirty="0" err="1"/>
              <a:t>darchasini</a:t>
            </a:r>
            <a:r>
              <a:rPr lang="en-US" sz="1400" i="1" dirty="0"/>
              <a:t> </a:t>
            </a:r>
            <a:r>
              <a:rPr lang="en-US" sz="1400" i="1" dirty="0" err="1"/>
              <a:t>to’ldirish</a:t>
            </a:r>
            <a:r>
              <a:rPr lang="en-US" sz="1400" i="1" dirty="0"/>
              <a:t> </a:t>
            </a:r>
            <a:r>
              <a:rPr lang="en-US" sz="1400" i="1" dirty="0" err="1"/>
              <a:t>kerak</a:t>
            </a:r>
            <a:r>
              <a:rPr lang="en-US" sz="1400" dirty="0"/>
              <a:t>.</a:t>
            </a:r>
            <a:endParaRPr lang="ru-RU" sz="1400" dirty="0"/>
          </a:p>
        </p:txBody>
      </p:sp>
    </p:spTree>
    <p:extLst>
      <p:ext uri="{BB962C8B-B14F-4D97-AF65-F5344CB8AC3E}">
        <p14:creationId xmlns:p14="http://schemas.microsoft.com/office/powerpoint/2010/main" val="2363923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en-US" dirty="0" err="1" smtClean="0"/>
              <a:t>Mavzu</a:t>
            </a:r>
            <a:r>
              <a:rPr lang="en-US" dirty="0" smtClean="0"/>
              <a:t>: </a:t>
            </a:r>
            <a:r>
              <a:rPr lang="en-US" i="1" dirty="0" smtClean="0"/>
              <a:t>Delphi </a:t>
            </a:r>
            <a:r>
              <a:rPr lang="en-US" i="1" dirty="0" err="1" smtClean="0"/>
              <a:t>dasturlash</a:t>
            </a:r>
            <a:r>
              <a:rPr lang="en-US" i="1" dirty="0" smtClean="0"/>
              <a:t> </a:t>
            </a:r>
            <a:r>
              <a:rPr lang="en-US" i="1" dirty="0" err="1" smtClean="0"/>
              <a:t>tili</a:t>
            </a:r>
            <a:r>
              <a:rPr lang="en-US" i="1" dirty="0" smtClean="0"/>
              <a:t> </a:t>
            </a:r>
            <a:r>
              <a:rPr lang="en-US" i="1" dirty="0" err="1" smtClean="0"/>
              <a:t>ishchi</a:t>
            </a:r>
            <a:r>
              <a:rPr lang="en-US" i="1" dirty="0" smtClean="0"/>
              <a:t> </a:t>
            </a:r>
            <a:r>
              <a:rPr lang="en-US" i="1" dirty="0" err="1" smtClean="0"/>
              <a:t>muhiti</a:t>
            </a:r>
            <a:r>
              <a:rPr lang="en-US" i="1" dirty="0" smtClean="0"/>
              <a:t>.</a:t>
            </a:r>
            <a:endParaRPr lang="ru-RU" i="1" dirty="0"/>
          </a:p>
        </p:txBody>
      </p:sp>
      <p:sp>
        <p:nvSpPr>
          <p:cNvPr id="3" name="Подзаголовок 2"/>
          <p:cNvSpPr>
            <a:spLocks noGrp="1"/>
          </p:cNvSpPr>
          <p:nvPr>
            <p:ph type="subTitle" idx="1"/>
          </p:nvPr>
        </p:nvSpPr>
        <p:spPr>
          <a:xfrm>
            <a:off x="1371600" y="3429000"/>
            <a:ext cx="6400800" cy="2304256"/>
          </a:xfrm>
        </p:spPr>
        <p:txBody>
          <a:bodyPr/>
          <a:lstStyle/>
          <a:p>
            <a:r>
              <a:rPr lang="en-US" dirty="0" err="1" smtClean="0"/>
              <a:t>Reja</a:t>
            </a:r>
            <a:r>
              <a:rPr lang="en-US" dirty="0" smtClean="0"/>
              <a:t>.</a:t>
            </a:r>
            <a:r>
              <a:rPr lang="en-US" dirty="0"/>
              <a:t> : 1. Borland Delphi </a:t>
            </a:r>
            <a:r>
              <a:rPr lang="en-US" dirty="0" err="1"/>
              <a:t>dasturlash</a:t>
            </a:r>
            <a:r>
              <a:rPr lang="en-US" dirty="0"/>
              <a:t> </a:t>
            </a:r>
            <a:r>
              <a:rPr lang="en-US" dirty="0" err="1"/>
              <a:t>tili</a:t>
            </a:r>
            <a:r>
              <a:rPr lang="en-US" dirty="0"/>
              <a:t> </a:t>
            </a:r>
            <a:r>
              <a:rPr lang="en-US" dirty="0" err="1"/>
              <a:t>bilan</a:t>
            </a:r>
            <a:r>
              <a:rPr lang="en-US" dirty="0"/>
              <a:t> </a:t>
            </a:r>
            <a:r>
              <a:rPr lang="en-US" dirty="0" err="1"/>
              <a:t>tanishish</a:t>
            </a:r>
            <a:r>
              <a:rPr lang="en-US" dirty="0"/>
              <a:t>, </a:t>
            </a:r>
            <a:endParaRPr lang="en-US" dirty="0" smtClean="0"/>
          </a:p>
          <a:p>
            <a:r>
              <a:rPr lang="en-US" dirty="0" smtClean="0"/>
              <a:t>2</a:t>
            </a:r>
            <a:r>
              <a:rPr lang="en-US" dirty="0"/>
              <a:t>. Borland Delphi d</a:t>
            </a:r>
            <a:r>
              <a:rPr lang="ru-RU" dirty="0"/>
              <a:t>а</a:t>
            </a:r>
            <a:r>
              <a:rPr lang="en-US" dirty="0" err="1"/>
              <a:t>sturlash</a:t>
            </a:r>
            <a:r>
              <a:rPr lang="en-US" dirty="0"/>
              <a:t> </a:t>
            </a:r>
            <a:r>
              <a:rPr lang="en-US" dirty="0" err="1"/>
              <a:t>tilining</a:t>
            </a:r>
            <a:r>
              <a:rPr lang="ru-RU" dirty="0"/>
              <a:t>г а</a:t>
            </a:r>
            <a:r>
              <a:rPr lang="en-US" dirty="0"/>
              <a:t>s</a:t>
            </a:r>
            <a:r>
              <a:rPr lang="ru-RU" dirty="0"/>
              <a:t>о</a:t>
            </a:r>
            <a:r>
              <a:rPr lang="en-US" dirty="0" err="1"/>
              <a:t>si</a:t>
            </a:r>
            <a:r>
              <a:rPr lang="en-US" dirty="0"/>
              <a:t> </a:t>
            </a:r>
            <a:r>
              <a:rPr lang="en-US" dirty="0" err="1"/>
              <a:t>va</a:t>
            </a:r>
            <a:r>
              <a:rPr lang="en-US" dirty="0"/>
              <a:t> Turbo Pascal (Object Pascal) </a:t>
            </a:r>
            <a:r>
              <a:rPr lang="ru-RU" dirty="0"/>
              <a:t>а</a:t>
            </a:r>
            <a:r>
              <a:rPr lang="en-US" dirty="0" err="1"/>
              <a:t>lgoritmik</a:t>
            </a:r>
            <a:r>
              <a:rPr lang="en-US" dirty="0"/>
              <a:t> </a:t>
            </a:r>
            <a:r>
              <a:rPr lang="en-US" dirty="0" err="1"/>
              <a:t>tili</a:t>
            </a:r>
            <a:r>
              <a:rPr lang="en-US" dirty="0" smtClean="0"/>
              <a:t>.</a:t>
            </a:r>
          </a:p>
          <a:p>
            <a:r>
              <a:rPr lang="en-US" dirty="0" smtClean="0"/>
              <a:t> </a:t>
            </a:r>
            <a:r>
              <a:rPr lang="en-US" dirty="0"/>
              <a:t>3. Borland Delphi d</a:t>
            </a:r>
            <a:r>
              <a:rPr lang="ru-RU" dirty="0"/>
              <a:t>а</a:t>
            </a:r>
            <a:r>
              <a:rPr lang="en-US" dirty="0" err="1"/>
              <a:t>sturlash</a:t>
            </a:r>
            <a:r>
              <a:rPr lang="en-US" dirty="0"/>
              <a:t> </a:t>
            </a:r>
            <a:r>
              <a:rPr lang="en-US" dirty="0" err="1"/>
              <a:t>tilida</a:t>
            </a:r>
            <a:r>
              <a:rPr lang="en-US" dirty="0"/>
              <a:t> </a:t>
            </a:r>
            <a:r>
              <a:rPr lang="en-US" dirty="0" err="1"/>
              <a:t>dasturlash</a:t>
            </a:r>
            <a:r>
              <a:rPr lang="en-US" dirty="0"/>
              <a:t>, </a:t>
            </a:r>
            <a:r>
              <a:rPr lang="en-US" dirty="0" err="1"/>
              <a:t>konsol</a:t>
            </a:r>
            <a:r>
              <a:rPr lang="en-US" dirty="0"/>
              <a:t> </a:t>
            </a:r>
            <a:r>
              <a:rPr lang="en-US" dirty="0" err="1"/>
              <a:t>ilovalar</a:t>
            </a:r>
            <a:r>
              <a:rPr lang="en-US" dirty="0"/>
              <a:t>.</a:t>
            </a:r>
            <a:endParaRPr lang="ru-RU" dirty="0"/>
          </a:p>
        </p:txBody>
      </p:sp>
    </p:spTree>
    <p:extLst>
      <p:ext uri="{BB962C8B-B14F-4D97-AF65-F5344CB8AC3E}">
        <p14:creationId xmlns:p14="http://schemas.microsoft.com/office/powerpoint/2010/main" val="18348040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221832"/>
          </a:xfrm>
        </p:spPr>
        <p:txBody>
          <a:bodyPr>
            <a:normAutofit fontScale="90000"/>
          </a:bodyPr>
          <a:lstStyle/>
          <a:p>
            <a:r>
              <a:rPr lang="en-US" sz="1400" i="1" dirty="0">
                <a:solidFill>
                  <a:schemeClr val="tx1">
                    <a:lumMod val="95000"/>
                    <a:lumOff val="5000"/>
                  </a:schemeClr>
                </a:solidFill>
              </a:rPr>
              <a:t>. Delphi </a:t>
            </a:r>
            <a:r>
              <a:rPr lang="en-US" sz="1400" i="1" dirty="0" err="1">
                <a:solidFill>
                  <a:schemeClr val="tx1">
                    <a:lumMod val="95000"/>
                    <a:lumOff val="5000"/>
                  </a:schemeClr>
                </a:solidFill>
              </a:rPr>
              <a:t>tizimi</a:t>
            </a:r>
            <a:r>
              <a:rPr lang="en-US" sz="1400" i="1" dirty="0">
                <a:solidFill>
                  <a:schemeClr val="tx1">
                    <a:lumMod val="95000"/>
                    <a:lumOff val="5000"/>
                  </a:schemeClr>
                </a:solidFill>
              </a:rPr>
              <a:t> - </a:t>
            </a:r>
            <a:r>
              <a:rPr lang="en-US" sz="1400" i="1" dirty="0" err="1">
                <a:solidFill>
                  <a:schemeClr val="tx1">
                    <a:lumMod val="95000"/>
                    <a:lumOff val="5000"/>
                  </a:schemeClr>
                </a:solidFill>
              </a:rPr>
              <a:t>bu</a:t>
            </a:r>
            <a:r>
              <a:rPr lang="en-US" sz="1400" i="1" dirty="0">
                <a:solidFill>
                  <a:schemeClr val="tx1">
                    <a:lumMod val="95000"/>
                    <a:lumOff val="5000"/>
                  </a:schemeClr>
                </a:solidFill>
              </a:rPr>
              <a:t> Windows </a:t>
            </a:r>
            <a:r>
              <a:rPr lang="en-US" sz="1400" i="1" dirty="0" err="1">
                <a:solidFill>
                  <a:schemeClr val="tx1">
                    <a:lumMod val="95000"/>
                    <a:lumOff val="5000"/>
                  </a:schemeClr>
                </a:solidFill>
              </a:rPr>
              <a:t>uchun</a:t>
            </a:r>
            <a:r>
              <a:rPr lang="en-US" sz="1400" i="1" dirty="0">
                <a:solidFill>
                  <a:schemeClr val="tx1">
                    <a:lumMod val="95000"/>
                    <a:lumOff val="5000"/>
                  </a:schemeClr>
                </a:solidFill>
              </a:rPr>
              <a:t> </a:t>
            </a:r>
            <a:r>
              <a:rPr lang="en-US" sz="1400" i="1" dirty="0" err="1">
                <a:solidFill>
                  <a:schemeClr val="tx1">
                    <a:lumMod val="95000"/>
                    <a:lumOff val="5000"/>
                  </a:schemeClr>
                </a:solidFill>
              </a:rPr>
              <a:t>yaratilgan</a:t>
            </a:r>
            <a:r>
              <a:rPr lang="en-US" sz="1400" i="1" dirty="0">
                <a:solidFill>
                  <a:schemeClr val="tx1">
                    <a:lumMod val="95000"/>
                    <a:lumOff val="5000"/>
                  </a:schemeClr>
                </a:solidFill>
              </a:rPr>
              <a:t> </a:t>
            </a:r>
            <a:r>
              <a:rPr lang="en-US" sz="1400" i="1" dirty="0" err="1">
                <a:solidFill>
                  <a:schemeClr val="tx1">
                    <a:lumMod val="95000"/>
                    <a:lumOff val="5000"/>
                  </a:schemeClr>
                </a:solidFill>
              </a:rPr>
              <a:t>dastur</a:t>
            </a:r>
            <a:r>
              <a:rPr lang="en-US" sz="1400" i="1" dirty="0">
                <a:solidFill>
                  <a:schemeClr val="tx1">
                    <a:lumMod val="95000"/>
                    <a:lumOff val="5000"/>
                  </a:schemeClr>
                </a:solidFill>
              </a:rPr>
              <a:t> </a:t>
            </a:r>
            <a:r>
              <a:rPr lang="en-US" sz="1400" i="1" dirty="0" err="1">
                <a:solidFill>
                  <a:schemeClr val="tx1">
                    <a:lumMod val="95000"/>
                    <a:lumOff val="5000"/>
                  </a:schemeClr>
                </a:solidFill>
              </a:rPr>
              <a:t>muhiti</a:t>
            </a:r>
            <a:r>
              <a:rPr lang="en-US" sz="1400" i="1" dirty="0">
                <a:solidFill>
                  <a:schemeClr val="tx1">
                    <a:lumMod val="95000"/>
                    <a:lumOff val="5000"/>
                  </a:schemeClr>
                </a:solidFill>
              </a:rPr>
              <a:t> </a:t>
            </a:r>
            <a:r>
              <a:rPr lang="en-US" sz="1400" i="1" dirty="0" err="1">
                <a:solidFill>
                  <a:schemeClr val="tx1">
                    <a:lumMod val="95000"/>
                    <a:lumOff val="5000"/>
                  </a:schemeClr>
                </a:solidFill>
              </a:rPr>
              <a:t>va</a:t>
            </a:r>
            <a:r>
              <a:rPr lang="en-US" sz="1400" i="1" dirty="0">
                <a:solidFill>
                  <a:schemeClr val="tx1">
                    <a:lumMod val="95000"/>
                    <a:lumOff val="5000"/>
                  </a:schemeClr>
                </a:solidFill>
              </a:rPr>
              <a:t> </a:t>
            </a:r>
            <a:r>
              <a:rPr lang="en-US" sz="1400" i="1" dirty="0" err="1">
                <a:solidFill>
                  <a:schemeClr val="tx1">
                    <a:lumMod val="95000"/>
                    <a:lumOff val="5000"/>
                  </a:schemeClr>
                </a:solidFill>
              </a:rPr>
              <a:t>dasturlash</a:t>
            </a:r>
            <a:r>
              <a:rPr lang="en-US" sz="1400" i="1" dirty="0">
                <a:solidFill>
                  <a:schemeClr val="tx1">
                    <a:lumMod val="95000"/>
                    <a:lumOff val="5000"/>
                  </a:schemeClr>
                </a:solidFill>
              </a:rPr>
              <a:t> </a:t>
            </a:r>
            <a:r>
              <a:rPr lang="en-US" sz="1400" i="1" dirty="0" err="1">
                <a:solidFill>
                  <a:schemeClr val="tx1">
                    <a:lumMod val="95000"/>
                    <a:lumOff val="5000"/>
                  </a:schemeClr>
                </a:solidFill>
              </a:rPr>
              <a:t>tili</a:t>
            </a:r>
            <a:r>
              <a:rPr lang="en-US" sz="1400" i="1" dirty="0">
                <a:solidFill>
                  <a:schemeClr val="tx1">
                    <a:lumMod val="95000"/>
                    <a:lumOff val="5000"/>
                  </a:schemeClr>
                </a:solidFill>
              </a:rPr>
              <a:t> </a:t>
            </a:r>
            <a:r>
              <a:rPr lang="en-US" sz="1400" i="1" dirty="0" err="1">
                <a:solidFill>
                  <a:schemeClr val="tx1">
                    <a:lumMod val="95000"/>
                    <a:lumOff val="5000"/>
                  </a:schemeClr>
                </a:solidFill>
              </a:rPr>
              <a:t>bo’lib</a:t>
            </a:r>
            <a:r>
              <a:rPr lang="en-US" sz="1400" i="1" dirty="0">
                <a:solidFill>
                  <a:schemeClr val="tx1">
                    <a:lumMod val="95000"/>
                    <a:lumOff val="5000"/>
                  </a:schemeClr>
                </a:solidFill>
              </a:rPr>
              <a:t> 1995 </a:t>
            </a:r>
            <a:r>
              <a:rPr lang="en-US" sz="1400" i="1" dirty="0" err="1">
                <a:solidFill>
                  <a:schemeClr val="tx1">
                    <a:lumMod val="95000"/>
                    <a:lumOff val="5000"/>
                  </a:schemeClr>
                </a:solidFill>
              </a:rPr>
              <a:t>yilda</a:t>
            </a:r>
            <a:r>
              <a:rPr lang="en-US" sz="1400" i="1" dirty="0">
                <a:solidFill>
                  <a:schemeClr val="tx1">
                    <a:lumMod val="95000"/>
                    <a:lumOff val="5000"/>
                  </a:schemeClr>
                </a:solidFill>
              </a:rPr>
              <a:t> Borland </a:t>
            </a:r>
            <a:r>
              <a:rPr lang="en-US" sz="1400" i="1" dirty="0" err="1">
                <a:solidFill>
                  <a:schemeClr val="tx1">
                    <a:lumMod val="95000"/>
                    <a:lumOff val="5000"/>
                  </a:schemeClr>
                </a:solidFill>
              </a:rPr>
              <a:t>kompaniyasi</a:t>
            </a:r>
            <a:r>
              <a:rPr lang="en-US" sz="1400" i="1" dirty="0">
                <a:solidFill>
                  <a:schemeClr val="tx1">
                    <a:lumMod val="95000"/>
                    <a:lumOff val="5000"/>
                  </a:schemeClr>
                </a:solidFill>
              </a:rPr>
              <a:t> </a:t>
            </a:r>
            <a:r>
              <a:rPr lang="en-US" sz="1400" i="1" dirty="0" err="1">
                <a:solidFill>
                  <a:schemeClr val="tx1">
                    <a:lumMod val="95000"/>
                    <a:lumOff val="5000"/>
                  </a:schemeClr>
                </a:solidFill>
              </a:rPr>
              <a:t>guruhi</a:t>
            </a:r>
            <a:r>
              <a:rPr lang="en-US" sz="1400" i="1" dirty="0">
                <a:solidFill>
                  <a:schemeClr val="tx1">
                    <a:lumMod val="95000"/>
                    <a:lumOff val="5000"/>
                  </a:schemeClr>
                </a:solidFill>
              </a:rPr>
              <a:t> </a:t>
            </a:r>
            <a:r>
              <a:rPr lang="en-US" sz="1400" i="1" dirty="0" err="1">
                <a:solidFill>
                  <a:schemeClr val="tx1">
                    <a:lumMod val="95000"/>
                    <a:lumOff val="5000"/>
                  </a:schemeClr>
                </a:solidFill>
              </a:rPr>
              <a:t>dastur</a:t>
            </a:r>
            <a:r>
              <a:rPr lang="en-US" sz="1400" i="1" dirty="0">
                <a:solidFill>
                  <a:schemeClr val="tx1">
                    <a:lumMod val="95000"/>
                    <a:lumOff val="5000"/>
                  </a:schemeClr>
                </a:solidFill>
              </a:rPr>
              <a:t> </a:t>
            </a:r>
            <a:r>
              <a:rPr lang="en-US" sz="1400" i="1" dirty="0" err="1">
                <a:solidFill>
                  <a:schemeClr val="tx1">
                    <a:lumMod val="95000"/>
                    <a:lumOff val="5000"/>
                  </a:schemeClr>
                </a:solidFill>
              </a:rPr>
              <a:t>tuzuvchilari</a:t>
            </a:r>
            <a:r>
              <a:rPr lang="en-US" sz="1400" i="1" dirty="0">
                <a:solidFill>
                  <a:schemeClr val="tx1">
                    <a:lumMod val="95000"/>
                    <a:lumOff val="5000"/>
                  </a:schemeClr>
                </a:solidFill>
              </a:rPr>
              <a:t> </a:t>
            </a:r>
            <a:r>
              <a:rPr lang="en-US" sz="1400" i="1" dirty="0" err="1">
                <a:solidFill>
                  <a:schemeClr val="tx1">
                    <a:lumMod val="95000"/>
                    <a:lumOff val="5000"/>
                  </a:schemeClr>
                </a:solidFill>
              </a:rPr>
              <a:t>Chak</a:t>
            </a:r>
            <a:r>
              <a:rPr lang="en-US" sz="1400" i="1" dirty="0">
                <a:solidFill>
                  <a:schemeClr val="tx1">
                    <a:lumMod val="95000"/>
                    <a:lumOff val="5000"/>
                  </a:schemeClr>
                </a:solidFill>
              </a:rPr>
              <a:t> (Chuck) </a:t>
            </a:r>
            <a:r>
              <a:rPr lang="en-US" sz="1400" i="1" dirty="0" err="1">
                <a:solidFill>
                  <a:schemeClr val="tx1">
                    <a:lumMod val="95000"/>
                    <a:lumOff val="5000"/>
                  </a:schemeClr>
                </a:solidFill>
              </a:rPr>
              <a:t>va</a:t>
            </a:r>
            <a:r>
              <a:rPr lang="en-US" sz="1400" i="1" dirty="0">
                <a:solidFill>
                  <a:schemeClr val="tx1">
                    <a:lumMod val="95000"/>
                    <a:lumOff val="5000"/>
                  </a:schemeClr>
                </a:solidFill>
              </a:rPr>
              <a:t> </a:t>
            </a:r>
            <a:r>
              <a:rPr lang="en-US" sz="1400" i="1" dirty="0" err="1">
                <a:solidFill>
                  <a:schemeClr val="tx1">
                    <a:lumMod val="95000"/>
                    <a:lumOff val="5000"/>
                  </a:schemeClr>
                </a:solidFill>
              </a:rPr>
              <a:t>Denni</a:t>
            </a:r>
            <a:r>
              <a:rPr lang="en-US" sz="1400" i="1" dirty="0">
                <a:solidFill>
                  <a:schemeClr val="tx1">
                    <a:lumMod val="95000"/>
                    <a:lumOff val="5000"/>
                  </a:schemeClr>
                </a:solidFill>
              </a:rPr>
              <a:t> (Danny) </a:t>
            </a:r>
            <a:r>
              <a:rPr lang="en-US" sz="1400" i="1" dirty="0" err="1">
                <a:solidFill>
                  <a:schemeClr val="tx1">
                    <a:lumMod val="95000"/>
                    <a:lumOff val="5000"/>
                  </a:schemeClr>
                </a:solidFill>
              </a:rPr>
              <a:t>tomonidan</a:t>
            </a:r>
            <a:r>
              <a:rPr lang="en-US" sz="1400" i="1" dirty="0">
                <a:solidFill>
                  <a:schemeClr val="tx1">
                    <a:lumMod val="95000"/>
                    <a:lumOff val="5000"/>
                  </a:schemeClr>
                </a:solidFill>
              </a:rPr>
              <a:t> </a:t>
            </a:r>
            <a:r>
              <a:rPr lang="en-US" sz="1400" i="1" dirty="0" err="1">
                <a:solidFill>
                  <a:schemeClr val="tx1">
                    <a:lumMod val="95000"/>
                    <a:lumOff val="5000"/>
                  </a:schemeClr>
                </a:solidFill>
              </a:rPr>
              <a:t>yaratilgan</a:t>
            </a:r>
            <a:r>
              <a:rPr lang="en-US" sz="1400" i="1" dirty="0">
                <a:solidFill>
                  <a:schemeClr val="tx1">
                    <a:lumMod val="95000"/>
                    <a:lumOff val="5000"/>
                  </a:schemeClr>
                </a:solidFill>
              </a:rPr>
              <a:t>. Bu </a:t>
            </a:r>
            <a:r>
              <a:rPr lang="en-US" sz="1400" i="1" dirty="0" err="1">
                <a:solidFill>
                  <a:schemeClr val="tx1">
                    <a:lumMod val="95000"/>
                    <a:lumOff val="5000"/>
                  </a:schemeClr>
                </a:solidFill>
              </a:rPr>
              <a:t>til</a:t>
            </a:r>
            <a:r>
              <a:rPr lang="en-US" sz="1400" i="1" dirty="0">
                <a:solidFill>
                  <a:schemeClr val="tx1">
                    <a:lumMod val="95000"/>
                    <a:lumOff val="5000"/>
                  </a:schemeClr>
                </a:solidFill>
              </a:rPr>
              <a:t> </a:t>
            </a:r>
            <a:r>
              <a:rPr lang="en-US" sz="1400" i="1" dirty="0" err="1">
                <a:solidFill>
                  <a:schemeClr val="tx1">
                    <a:lumMod val="95000"/>
                    <a:lumOff val="5000"/>
                  </a:schemeClr>
                </a:solidFill>
              </a:rPr>
              <a:t>o’zining</a:t>
            </a:r>
            <a:r>
              <a:rPr lang="en-US" sz="1400" i="1" dirty="0">
                <a:solidFill>
                  <a:schemeClr val="tx1">
                    <a:lumMod val="95000"/>
                    <a:lumOff val="5000"/>
                  </a:schemeClr>
                </a:solidFill>
              </a:rPr>
              <a:t> </a:t>
            </a:r>
            <a:r>
              <a:rPr lang="en-US" sz="1400" i="1" dirty="0" err="1">
                <a:solidFill>
                  <a:schemeClr val="tx1">
                    <a:lumMod val="95000"/>
                    <a:lumOff val="5000"/>
                  </a:schemeClr>
                </a:solidFill>
              </a:rPr>
              <a:t>keng</a:t>
            </a:r>
            <a:r>
              <a:rPr lang="en-US" sz="1400" i="1" dirty="0">
                <a:solidFill>
                  <a:schemeClr val="tx1">
                    <a:lumMod val="95000"/>
                    <a:lumOff val="5000"/>
                  </a:schemeClr>
                </a:solidFill>
              </a:rPr>
              <a:t> </a:t>
            </a:r>
            <a:r>
              <a:rPr lang="en-US" sz="1400" i="1" dirty="0" err="1">
                <a:solidFill>
                  <a:schemeClr val="tx1">
                    <a:lumMod val="95000"/>
                    <a:lumOff val="5000"/>
                  </a:schemeClr>
                </a:solidFill>
              </a:rPr>
              <a:t>qamrovli</a:t>
            </a:r>
            <a:r>
              <a:rPr lang="en-US" sz="1400" i="1" dirty="0">
                <a:solidFill>
                  <a:schemeClr val="tx1">
                    <a:lumMod val="95000"/>
                    <a:lumOff val="5000"/>
                  </a:schemeClr>
                </a:solidFill>
              </a:rPr>
              <a:t> </a:t>
            </a:r>
            <a:r>
              <a:rPr lang="en-US" sz="1400" i="1" dirty="0" err="1">
                <a:solidFill>
                  <a:schemeClr val="tx1">
                    <a:lumMod val="95000"/>
                    <a:lumOff val="5000"/>
                  </a:schemeClr>
                </a:solidFill>
              </a:rPr>
              <a:t>imkoniyatlariga</a:t>
            </a:r>
            <a:r>
              <a:rPr lang="en-US" sz="1400" i="1" dirty="0">
                <a:solidFill>
                  <a:schemeClr val="tx1">
                    <a:lumMod val="95000"/>
                    <a:lumOff val="5000"/>
                  </a:schemeClr>
                </a:solidFill>
              </a:rPr>
              <a:t> </a:t>
            </a:r>
            <a:r>
              <a:rPr lang="en-US" sz="1400" i="1" dirty="0" err="1">
                <a:solidFill>
                  <a:schemeClr val="tx1">
                    <a:lumMod val="95000"/>
                    <a:lumOff val="5000"/>
                  </a:schemeClr>
                </a:solidFill>
              </a:rPr>
              <a:t>egaligi</a:t>
            </a:r>
            <a:r>
              <a:rPr lang="en-US" sz="1400" i="1" dirty="0">
                <a:solidFill>
                  <a:schemeClr val="tx1">
                    <a:lumMod val="95000"/>
                    <a:lumOff val="5000"/>
                  </a:schemeClr>
                </a:solidFill>
              </a:rPr>
              <a:t> </a:t>
            </a:r>
            <a:r>
              <a:rPr lang="en-US" sz="1400" i="1" dirty="0" err="1">
                <a:solidFill>
                  <a:schemeClr val="tx1">
                    <a:lumMod val="95000"/>
                    <a:lumOff val="5000"/>
                  </a:schemeClr>
                </a:solidFill>
              </a:rPr>
              <a:t>bilan</a:t>
            </a:r>
            <a:r>
              <a:rPr lang="en-US" sz="1400" i="1" dirty="0">
                <a:solidFill>
                  <a:schemeClr val="tx1">
                    <a:lumMod val="95000"/>
                    <a:lumOff val="5000"/>
                  </a:schemeClr>
                </a:solidFill>
              </a:rPr>
              <a:t> </a:t>
            </a:r>
            <a:r>
              <a:rPr lang="en-US" sz="1400" i="1" dirty="0" err="1">
                <a:solidFill>
                  <a:schemeClr val="tx1">
                    <a:lumMod val="95000"/>
                    <a:lumOff val="5000"/>
                  </a:schemeClr>
                </a:solidFill>
              </a:rPr>
              <a:t>birga</a:t>
            </a:r>
            <a:r>
              <a:rPr lang="en-US" sz="1400" i="1" dirty="0">
                <a:solidFill>
                  <a:schemeClr val="tx1">
                    <a:lumMod val="95000"/>
                    <a:lumOff val="5000"/>
                  </a:schemeClr>
                </a:solidFill>
              </a:rPr>
              <a:t>, </a:t>
            </a:r>
            <a:r>
              <a:rPr lang="en-US" sz="1400" i="1" dirty="0" err="1">
                <a:solidFill>
                  <a:schemeClr val="tx1">
                    <a:lumMod val="95000"/>
                    <a:lumOff val="5000"/>
                  </a:schemeClr>
                </a:solidFill>
              </a:rPr>
              <a:t>boshqa</a:t>
            </a:r>
            <a:r>
              <a:rPr lang="en-US" sz="1400" i="1" dirty="0">
                <a:solidFill>
                  <a:schemeClr val="tx1">
                    <a:lumMod val="95000"/>
                    <a:lumOff val="5000"/>
                  </a:schemeClr>
                </a:solidFill>
              </a:rPr>
              <a:t> </a:t>
            </a:r>
            <a:r>
              <a:rPr lang="en-US" sz="1400" i="1" dirty="0" err="1">
                <a:solidFill>
                  <a:schemeClr val="tx1">
                    <a:lumMod val="95000"/>
                    <a:lumOff val="5000"/>
                  </a:schemeClr>
                </a:solidFill>
              </a:rPr>
              <a:t>dasturlash</a:t>
            </a:r>
            <a:r>
              <a:rPr lang="en-US" sz="1400" i="1" dirty="0">
                <a:solidFill>
                  <a:schemeClr val="tx1">
                    <a:lumMod val="95000"/>
                    <a:lumOff val="5000"/>
                  </a:schemeClr>
                </a:solidFill>
              </a:rPr>
              <a:t> </a:t>
            </a:r>
            <a:r>
              <a:rPr lang="en-US" sz="1400" i="1" dirty="0" err="1">
                <a:solidFill>
                  <a:schemeClr val="tx1">
                    <a:lumMod val="95000"/>
                    <a:lumOff val="5000"/>
                  </a:schemeClr>
                </a:solidFill>
              </a:rPr>
              <a:t>tillaridan</a:t>
            </a:r>
            <a:r>
              <a:rPr lang="en-US" sz="1400" i="1" dirty="0">
                <a:solidFill>
                  <a:schemeClr val="tx1">
                    <a:lumMod val="95000"/>
                    <a:lumOff val="5000"/>
                  </a:schemeClr>
                </a:solidFill>
              </a:rPr>
              <a:t> </a:t>
            </a:r>
            <a:r>
              <a:rPr lang="en-US" sz="1400" i="1" dirty="0" err="1">
                <a:solidFill>
                  <a:schemeClr val="tx1">
                    <a:lumMod val="95000"/>
                    <a:lumOff val="5000"/>
                  </a:schemeClr>
                </a:solidFill>
              </a:rPr>
              <a:t>o’zining</a:t>
            </a:r>
            <a:r>
              <a:rPr lang="en-US" sz="1400" i="1" dirty="0">
                <a:solidFill>
                  <a:schemeClr val="tx1">
                    <a:lumMod val="95000"/>
                    <a:lumOff val="5000"/>
                  </a:schemeClr>
                </a:solidFill>
              </a:rPr>
              <a:t> </a:t>
            </a:r>
            <a:r>
              <a:rPr lang="en-US" sz="1400" i="1" dirty="0" err="1">
                <a:solidFill>
                  <a:schemeClr val="tx1">
                    <a:lumMod val="95000"/>
                    <a:lumOff val="5000"/>
                  </a:schemeClr>
                </a:solidFill>
              </a:rPr>
              <a:t>ba’zi</a:t>
            </a:r>
            <a:r>
              <a:rPr lang="en-US" sz="1400" i="1" dirty="0">
                <a:solidFill>
                  <a:schemeClr val="tx1">
                    <a:lumMod val="95000"/>
                    <a:lumOff val="5000"/>
                  </a:schemeClr>
                </a:solidFill>
              </a:rPr>
              <a:t> </a:t>
            </a:r>
            <a:r>
              <a:rPr lang="en-US" sz="1400" i="1" dirty="0" err="1">
                <a:solidFill>
                  <a:schemeClr val="tx1">
                    <a:lumMod val="95000"/>
                    <a:lumOff val="5000"/>
                  </a:schemeClr>
                </a:solidFill>
              </a:rPr>
              <a:t>bir</a:t>
            </a:r>
            <a:r>
              <a:rPr lang="en-US" sz="1400" i="1" dirty="0">
                <a:solidFill>
                  <a:schemeClr val="tx1">
                    <a:lumMod val="95000"/>
                    <a:lumOff val="5000"/>
                  </a:schemeClr>
                </a:solidFill>
              </a:rPr>
              <a:t> </a:t>
            </a:r>
            <a:r>
              <a:rPr lang="en-US" sz="1400" i="1" dirty="0" err="1">
                <a:solidFill>
                  <a:schemeClr val="tx1">
                    <a:lumMod val="95000"/>
                    <a:lumOff val="5000"/>
                  </a:schemeClr>
                </a:solidFill>
              </a:rPr>
              <a:t>xususiyatlari</a:t>
            </a:r>
            <a:r>
              <a:rPr lang="en-US" sz="1400" i="1" dirty="0">
                <a:solidFill>
                  <a:schemeClr val="tx1">
                    <a:lumMod val="95000"/>
                    <a:lumOff val="5000"/>
                  </a:schemeClr>
                </a:solidFill>
              </a:rPr>
              <a:t> </a:t>
            </a:r>
            <a:r>
              <a:rPr lang="en-US" sz="1400" i="1" dirty="0" err="1">
                <a:solidFill>
                  <a:schemeClr val="tx1">
                    <a:lumMod val="95000"/>
                    <a:lumOff val="5000"/>
                  </a:schemeClr>
                </a:solidFill>
              </a:rPr>
              <a:t>bilan</a:t>
            </a:r>
            <a:r>
              <a:rPr lang="en-US" sz="1400" i="1" dirty="0">
                <a:solidFill>
                  <a:schemeClr val="tx1">
                    <a:lumMod val="95000"/>
                    <a:lumOff val="5000"/>
                  </a:schemeClr>
                </a:solidFill>
              </a:rPr>
              <a:t> </a:t>
            </a:r>
            <a:r>
              <a:rPr lang="en-US" sz="1400" i="1" dirty="0" err="1">
                <a:solidFill>
                  <a:schemeClr val="tx1">
                    <a:lumMod val="95000"/>
                    <a:lumOff val="5000"/>
                  </a:schemeClr>
                </a:solidFill>
              </a:rPr>
              <a:t>ajralib</a:t>
            </a:r>
            <a:r>
              <a:rPr lang="en-US" sz="1400" i="1" dirty="0">
                <a:solidFill>
                  <a:schemeClr val="tx1">
                    <a:lumMod val="95000"/>
                    <a:lumOff val="5000"/>
                  </a:schemeClr>
                </a:solidFill>
              </a:rPr>
              <a:t> </a:t>
            </a:r>
            <a:r>
              <a:rPr lang="en-US" sz="1400" i="1" dirty="0" err="1">
                <a:solidFill>
                  <a:schemeClr val="tx1">
                    <a:lumMod val="95000"/>
                    <a:lumOff val="5000"/>
                  </a:schemeClr>
                </a:solidFill>
              </a:rPr>
              <a:t>turadi</a:t>
            </a:r>
            <a:r>
              <a:rPr lang="en-US" sz="1400" i="1" dirty="0">
                <a:solidFill>
                  <a:schemeClr val="tx1">
                    <a:lumMod val="95000"/>
                    <a:lumOff val="5000"/>
                  </a:schemeClr>
                </a:solidFill>
              </a:rPr>
              <a:t>. Delphi </a:t>
            </a:r>
            <a:r>
              <a:rPr lang="en-US" sz="1400" i="1" dirty="0" err="1">
                <a:solidFill>
                  <a:schemeClr val="tx1">
                    <a:lumMod val="95000"/>
                    <a:lumOff val="5000"/>
                  </a:schemeClr>
                </a:solidFill>
              </a:rPr>
              <a:t>dasturlash</a:t>
            </a:r>
            <a:r>
              <a:rPr lang="en-US" sz="1400" i="1" dirty="0">
                <a:solidFill>
                  <a:schemeClr val="tx1">
                    <a:lumMod val="95000"/>
                    <a:lumOff val="5000"/>
                  </a:schemeClr>
                </a:solidFill>
              </a:rPr>
              <a:t> </a:t>
            </a:r>
            <a:r>
              <a:rPr lang="en-US" sz="1400" i="1" dirty="0" err="1">
                <a:solidFill>
                  <a:schemeClr val="tx1">
                    <a:lumMod val="95000"/>
                    <a:lumOff val="5000"/>
                  </a:schemeClr>
                </a:solidFill>
              </a:rPr>
              <a:t>tilida</a:t>
            </a:r>
            <a:r>
              <a:rPr lang="en-US" sz="1400" i="1" dirty="0">
                <a:solidFill>
                  <a:schemeClr val="tx1">
                    <a:lumMod val="95000"/>
                    <a:lumOff val="5000"/>
                  </a:schemeClr>
                </a:solidFill>
              </a:rPr>
              <a:t> </a:t>
            </a:r>
            <a:r>
              <a:rPr lang="en-US" sz="1400" i="1" dirty="0" err="1">
                <a:solidFill>
                  <a:schemeClr val="tx1">
                    <a:lumMod val="95000"/>
                    <a:lumOff val="5000"/>
                  </a:schemeClr>
                </a:solidFill>
              </a:rPr>
              <a:t>dasturlar</a:t>
            </a:r>
            <a:r>
              <a:rPr lang="en-US" sz="1400" i="1" dirty="0">
                <a:solidFill>
                  <a:schemeClr val="tx1">
                    <a:lumMod val="95000"/>
                    <a:lumOff val="5000"/>
                  </a:schemeClr>
                </a:solidFill>
              </a:rPr>
              <a:t> visual </a:t>
            </a:r>
            <a:r>
              <a:rPr lang="en-US" sz="1400" i="1" dirty="0" err="1">
                <a:solidFill>
                  <a:schemeClr val="tx1">
                    <a:lumMod val="95000"/>
                    <a:lumOff val="5000"/>
                  </a:schemeClr>
                </a:solidFill>
              </a:rPr>
              <a:t>loyihalashning</a:t>
            </a:r>
            <a:r>
              <a:rPr lang="en-US" sz="1400" i="1" dirty="0">
                <a:solidFill>
                  <a:schemeClr val="tx1">
                    <a:lumMod val="95000"/>
                    <a:lumOff val="5000"/>
                  </a:schemeClr>
                </a:solidFill>
              </a:rPr>
              <a:t> </a:t>
            </a:r>
            <a:r>
              <a:rPr lang="en-US" sz="1400" i="1" dirty="0" err="1">
                <a:solidFill>
                  <a:schemeClr val="tx1">
                    <a:lumMod val="95000"/>
                    <a:lumOff val="5000"/>
                  </a:schemeClr>
                </a:solidFill>
              </a:rPr>
              <a:t>hozirgi</a:t>
            </a:r>
            <a:r>
              <a:rPr lang="en-US" sz="1400" i="1" dirty="0">
                <a:solidFill>
                  <a:schemeClr val="tx1">
                    <a:lumMod val="95000"/>
                    <a:lumOff val="5000"/>
                  </a:schemeClr>
                </a:solidFill>
              </a:rPr>
              <a:t> </a:t>
            </a:r>
            <a:r>
              <a:rPr lang="en-US" sz="1400" i="1" dirty="0" err="1">
                <a:solidFill>
                  <a:schemeClr val="tx1">
                    <a:lumMod val="95000"/>
                    <a:lumOff val="5000"/>
                  </a:schemeClr>
                </a:solidFill>
              </a:rPr>
              <a:t>zamon</a:t>
            </a:r>
            <a:r>
              <a:rPr lang="en-US" sz="1400" i="1" dirty="0">
                <a:solidFill>
                  <a:schemeClr val="tx1">
                    <a:lumMod val="95000"/>
                    <a:lumOff val="5000"/>
                  </a:schemeClr>
                </a:solidFill>
              </a:rPr>
              <a:t> </a:t>
            </a:r>
            <a:r>
              <a:rPr lang="en-US" sz="1400" i="1" dirty="0" err="1">
                <a:solidFill>
                  <a:schemeClr val="tx1">
                    <a:lumMod val="95000"/>
                    <a:lumOff val="5000"/>
                  </a:schemeClr>
                </a:solidFill>
              </a:rPr>
              <a:t>texnologiyalari</a:t>
            </a:r>
            <a:r>
              <a:rPr lang="en-US" sz="1400" i="1" dirty="0">
                <a:solidFill>
                  <a:schemeClr val="tx1">
                    <a:lumMod val="95000"/>
                    <a:lumOff val="5000"/>
                  </a:schemeClr>
                </a:solidFill>
              </a:rPr>
              <a:t> </a:t>
            </a:r>
            <a:r>
              <a:rPr lang="ru-RU" sz="1400" i="1" dirty="0">
                <a:solidFill>
                  <a:schemeClr val="tx1">
                    <a:lumMod val="95000"/>
                    <a:lumOff val="5000"/>
                  </a:schemeClr>
                </a:solidFill>
              </a:rPr>
              <a:t>а</a:t>
            </a:r>
            <a:r>
              <a:rPr lang="en-US" sz="1400" i="1" dirty="0" err="1">
                <a:solidFill>
                  <a:schemeClr val="tx1">
                    <a:lumMod val="95000"/>
                    <a:lumOff val="5000"/>
                  </a:schemeClr>
                </a:solidFill>
              </a:rPr>
              <a:t>sosida</a:t>
            </a:r>
            <a:r>
              <a:rPr lang="en-US" sz="1400" i="1" dirty="0">
                <a:solidFill>
                  <a:schemeClr val="tx1">
                    <a:lumMod val="95000"/>
                    <a:lumOff val="5000"/>
                  </a:schemeClr>
                </a:solidFill>
              </a:rPr>
              <a:t> </a:t>
            </a:r>
            <a:r>
              <a:rPr lang="en-US" sz="1400" i="1" dirty="0" err="1">
                <a:solidFill>
                  <a:schemeClr val="tx1">
                    <a:lumMod val="95000"/>
                    <a:lumOff val="5000"/>
                  </a:schemeClr>
                </a:solidFill>
              </a:rPr>
              <a:t>yaratiladi</a:t>
            </a:r>
            <a:r>
              <a:rPr lang="en-US" sz="1400" i="1" dirty="0">
                <a:solidFill>
                  <a:schemeClr val="tx1">
                    <a:lumMod val="95000"/>
                    <a:lumOff val="5000"/>
                  </a:schemeClr>
                </a:solidFill>
              </a:rPr>
              <a:t>, </a:t>
            </a:r>
            <a:r>
              <a:rPr lang="en-US" sz="1400" i="1" dirty="0" err="1">
                <a:solidFill>
                  <a:schemeClr val="tx1">
                    <a:lumMod val="95000"/>
                    <a:lumOff val="5000"/>
                  </a:schemeClr>
                </a:solidFill>
              </a:rPr>
              <a:t>o’z</a:t>
            </a:r>
            <a:r>
              <a:rPr lang="en-US" sz="1400" i="1" dirty="0">
                <a:solidFill>
                  <a:schemeClr val="tx1">
                    <a:lumMod val="95000"/>
                    <a:lumOff val="5000"/>
                  </a:schemeClr>
                </a:solidFill>
              </a:rPr>
              <a:t> </a:t>
            </a:r>
            <a:r>
              <a:rPr lang="en-US" sz="1400" i="1" dirty="0" err="1">
                <a:solidFill>
                  <a:schemeClr val="tx1">
                    <a:lumMod val="95000"/>
                    <a:lumOff val="5000"/>
                  </a:schemeClr>
                </a:solidFill>
              </a:rPr>
              <a:t>navbatida</a:t>
            </a:r>
            <a:r>
              <a:rPr lang="en-US" sz="1400" i="1" dirty="0">
                <a:solidFill>
                  <a:schemeClr val="tx1">
                    <a:lumMod val="95000"/>
                    <a:lumOff val="5000"/>
                  </a:schemeClr>
                </a:solidFill>
              </a:rPr>
              <a:t> </a:t>
            </a:r>
            <a:r>
              <a:rPr lang="en-US" sz="1400" i="1" dirty="0" err="1">
                <a:solidFill>
                  <a:schemeClr val="tx1">
                    <a:lumMod val="95000"/>
                    <a:lumOff val="5000"/>
                  </a:schemeClr>
                </a:solidFill>
              </a:rPr>
              <a:t>ob’eykga</a:t>
            </a:r>
            <a:r>
              <a:rPr lang="en-US" sz="1400" i="1" dirty="0">
                <a:solidFill>
                  <a:schemeClr val="tx1">
                    <a:lumMod val="95000"/>
                    <a:lumOff val="5000"/>
                  </a:schemeClr>
                </a:solidFill>
              </a:rPr>
              <a:t> </a:t>
            </a:r>
            <a:r>
              <a:rPr lang="en-US" sz="1400" i="1" dirty="0" err="1">
                <a:solidFill>
                  <a:schemeClr val="tx1">
                    <a:lumMod val="95000"/>
                    <a:lumOff val="5000"/>
                  </a:schemeClr>
                </a:solidFill>
              </a:rPr>
              <a:t>mo’ljallangan</a:t>
            </a:r>
            <a:r>
              <a:rPr lang="en-US" sz="1400" i="1" dirty="0">
                <a:solidFill>
                  <a:schemeClr val="tx1">
                    <a:lumMod val="95000"/>
                    <a:lumOff val="5000"/>
                  </a:schemeClr>
                </a:solidFill>
              </a:rPr>
              <a:t> </a:t>
            </a:r>
            <a:r>
              <a:rPr lang="en-US" sz="1400" i="1" dirty="0" err="1">
                <a:solidFill>
                  <a:schemeClr val="tx1">
                    <a:lumMod val="95000"/>
                    <a:lumOff val="5000"/>
                  </a:schemeClr>
                </a:solidFill>
              </a:rPr>
              <a:t>dasturlash</a:t>
            </a:r>
            <a:r>
              <a:rPr lang="en-US" sz="1400" i="1" dirty="0">
                <a:solidFill>
                  <a:schemeClr val="tx1">
                    <a:lumMod val="95000"/>
                    <a:lumOff val="5000"/>
                  </a:schemeClr>
                </a:solidFill>
              </a:rPr>
              <a:t> </a:t>
            </a:r>
            <a:r>
              <a:rPr lang="en-US" sz="1400" i="1" dirty="0" err="1">
                <a:solidFill>
                  <a:schemeClr val="tx1">
                    <a:lumMod val="95000"/>
                    <a:lumOff val="5000"/>
                  </a:schemeClr>
                </a:solidFill>
              </a:rPr>
              <a:t>g’oyasiga</a:t>
            </a:r>
            <a:r>
              <a:rPr lang="en-US" sz="1400" i="1" dirty="0">
                <a:solidFill>
                  <a:schemeClr val="tx1">
                    <a:lumMod val="95000"/>
                    <a:lumOff val="5000"/>
                  </a:schemeClr>
                </a:solidFill>
              </a:rPr>
              <a:t> </a:t>
            </a:r>
            <a:r>
              <a:rPr lang="en-US" sz="1400" i="1" dirty="0" err="1">
                <a:solidFill>
                  <a:schemeClr val="tx1">
                    <a:lumMod val="95000"/>
                    <a:lumOff val="5000"/>
                  </a:schemeClr>
                </a:solidFill>
              </a:rPr>
              <a:t>asoslangan</a:t>
            </a:r>
            <a:r>
              <a:rPr lang="en-US" sz="1400" i="1" dirty="0">
                <a:solidFill>
                  <a:schemeClr val="tx1">
                    <a:lumMod val="95000"/>
                    <a:lumOff val="5000"/>
                  </a:schemeClr>
                </a:solidFill>
              </a:rPr>
              <a:t>. Borland </a:t>
            </a:r>
            <a:r>
              <a:rPr lang="en-US" sz="1400" i="1" dirty="0" err="1">
                <a:solidFill>
                  <a:schemeClr val="tx1">
                    <a:lumMod val="95000"/>
                    <a:lumOff val="5000"/>
                  </a:schemeClr>
                </a:solidFill>
              </a:rPr>
              <a:t>Delphining</a:t>
            </a:r>
            <a:r>
              <a:rPr lang="en-US" sz="1400" i="1" dirty="0">
                <a:solidFill>
                  <a:schemeClr val="tx1">
                    <a:lumMod val="95000"/>
                    <a:lumOff val="5000"/>
                  </a:schemeClr>
                </a:solidFill>
              </a:rPr>
              <a:t> </a:t>
            </a:r>
            <a:r>
              <a:rPr lang="en-US" sz="1400" i="1" dirty="0" err="1">
                <a:solidFill>
                  <a:schemeClr val="tx1">
                    <a:lumMod val="95000"/>
                    <a:lumOff val="5000"/>
                  </a:schemeClr>
                </a:solidFill>
              </a:rPr>
              <a:t>paydo</a:t>
            </a:r>
            <a:r>
              <a:rPr lang="en-US" sz="1400" i="1" dirty="0">
                <a:solidFill>
                  <a:schemeClr val="tx1">
                    <a:lumMod val="95000"/>
                    <a:lumOff val="5000"/>
                  </a:schemeClr>
                </a:solidFill>
              </a:rPr>
              <a:t> </a:t>
            </a:r>
            <a:r>
              <a:rPr lang="en-US" sz="1400" i="1" dirty="0" err="1">
                <a:solidFill>
                  <a:schemeClr val="tx1">
                    <a:lumMod val="95000"/>
                    <a:lumOff val="5000"/>
                  </a:schemeClr>
                </a:solidFill>
              </a:rPr>
              <a:t>bo’lishi</a:t>
            </a:r>
            <a:r>
              <a:rPr lang="en-US" sz="1400" i="1" dirty="0">
                <a:solidFill>
                  <a:schemeClr val="tx1">
                    <a:lumMod val="95000"/>
                    <a:lumOff val="5000"/>
                  </a:schemeClr>
                </a:solidFill>
              </a:rPr>
              <a:t> </a:t>
            </a:r>
            <a:r>
              <a:rPr lang="en-US" sz="1400" i="1" dirty="0" err="1">
                <a:solidFill>
                  <a:schemeClr val="tx1">
                    <a:lumMod val="95000"/>
                    <a:lumOff val="5000"/>
                  </a:schemeClr>
                </a:solidFill>
              </a:rPr>
              <a:t>dasturlashni</a:t>
            </a:r>
            <a:r>
              <a:rPr lang="en-US" sz="1400" i="1" dirty="0">
                <a:solidFill>
                  <a:schemeClr val="tx1">
                    <a:lumMod val="95000"/>
                    <a:lumOff val="5000"/>
                  </a:schemeClr>
                </a:solidFill>
              </a:rPr>
              <a:t> </a:t>
            </a:r>
            <a:r>
              <a:rPr lang="en-US" sz="1400" i="1" dirty="0" err="1">
                <a:solidFill>
                  <a:schemeClr val="tx1">
                    <a:lumMod val="95000"/>
                    <a:lumOff val="5000"/>
                  </a:schemeClr>
                </a:solidFill>
              </a:rPr>
              <a:t>rivojlantirish</a:t>
            </a:r>
            <a:r>
              <a:rPr lang="en-US" sz="1400" i="1" dirty="0">
                <a:solidFill>
                  <a:schemeClr val="tx1">
                    <a:lumMod val="95000"/>
                    <a:lumOff val="5000"/>
                  </a:schemeClr>
                </a:solidFill>
              </a:rPr>
              <a:t> </a:t>
            </a:r>
            <a:r>
              <a:rPr lang="en-US" sz="1400" i="1" dirty="0" err="1">
                <a:solidFill>
                  <a:schemeClr val="tx1">
                    <a:lumMod val="95000"/>
                    <a:lumOff val="5000"/>
                  </a:schemeClr>
                </a:solidFill>
              </a:rPr>
              <a:t>tarixida</a:t>
            </a:r>
            <a:r>
              <a:rPr lang="en-US" sz="1400" i="1" dirty="0">
                <a:solidFill>
                  <a:schemeClr val="tx1">
                    <a:lumMod val="95000"/>
                    <a:lumOff val="5000"/>
                  </a:schemeClr>
                </a:solidFill>
              </a:rPr>
              <a:t> </a:t>
            </a:r>
            <a:r>
              <a:rPr lang="en-US" sz="1400" i="1" dirty="0" err="1">
                <a:solidFill>
                  <a:schemeClr val="tx1">
                    <a:lumMod val="95000"/>
                    <a:lumOff val="5000"/>
                  </a:schemeClr>
                </a:solidFill>
              </a:rPr>
              <a:t>yorqin</a:t>
            </a:r>
            <a:r>
              <a:rPr lang="en-US" sz="1400" i="1" dirty="0">
                <a:solidFill>
                  <a:schemeClr val="tx1">
                    <a:lumMod val="95000"/>
                    <a:lumOff val="5000"/>
                  </a:schemeClr>
                </a:solidFill>
              </a:rPr>
              <a:t> </a:t>
            </a:r>
            <a:r>
              <a:rPr lang="en-US" sz="1400" i="1" dirty="0" err="1">
                <a:solidFill>
                  <a:schemeClr val="tx1">
                    <a:lumMod val="95000"/>
                    <a:lumOff val="5000"/>
                  </a:schemeClr>
                </a:solidFill>
              </a:rPr>
              <a:t>ko’rinish</a:t>
            </a:r>
            <a:r>
              <a:rPr lang="en-US" sz="1400" i="1" dirty="0">
                <a:solidFill>
                  <a:schemeClr val="tx1">
                    <a:lumMod val="95000"/>
                    <a:lumOff val="5000"/>
                  </a:schemeClr>
                </a:solidFill>
              </a:rPr>
              <a:t> </a:t>
            </a:r>
            <a:r>
              <a:rPr lang="en-US" sz="1400" i="1" dirty="0" err="1">
                <a:solidFill>
                  <a:schemeClr val="tx1">
                    <a:lumMod val="95000"/>
                    <a:lumOff val="5000"/>
                  </a:schemeClr>
                </a:solidFill>
              </a:rPr>
              <a:t>bo’ldi</a:t>
            </a:r>
            <a:r>
              <a:rPr lang="en-US" sz="1400" i="1" dirty="0">
                <a:solidFill>
                  <a:schemeClr val="tx1">
                    <a:lumMod val="95000"/>
                    <a:lumOff val="5000"/>
                  </a:schemeClr>
                </a:solidFill>
              </a:rPr>
              <a:t>. Delphi </a:t>
            </a:r>
            <a:r>
              <a:rPr lang="en-US" sz="1400" i="1" dirty="0" err="1">
                <a:solidFill>
                  <a:schemeClr val="tx1">
                    <a:lumMod val="95000"/>
                    <a:lumOff val="5000"/>
                  </a:schemeClr>
                </a:solidFill>
              </a:rPr>
              <a:t>dasturlash</a:t>
            </a:r>
            <a:r>
              <a:rPr lang="en-US" sz="1400" i="1" dirty="0">
                <a:solidFill>
                  <a:schemeClr val="tx1">
                    <a:lumMod val="95000"/>
                    <a:lumOff val="5000"/>
                  </a:schemeClr>
                </a:solidFill>
              </a:rPr>
              <a:t> </a:t>
            </a:r>
            <a:r>
              <a:rPr lang="en-US" sz="1400" i="1" dirty="0" err="1">
                <a:solidFill>
                  <a:schemeClr val="tx1">
                    <a:lumMod val="95000"/>
                    <a:lumOff val="5000"/>
                  </a:schemeClr>
                </a:solidFill>
              </a:rPr>
              <a:t>tilid</a:t>
            </a:r>
            <a:r>
              <a:rPr lang="ru-RU" sz="1400" i="1" dirty="0">
                <a:solidFill>
                  <a:schemeClr val="tx1">
                    <a:lumMod val="95000"/>
                    <a:lumOff val="5000"/>
                  </a:schemeClr>
                </a:solidFill>
              </a:rPr>
              <a:t>а</a:t>
            </a:r>
            <a:r>
              <a:rPr lang="en-US" sz="1400" i="1" dirty="0" err="1">
                <a:solidFill>
                  <a:schemeClr val="tx1">
                    <a:lumMod val="95000"/>
                    <a:lumOff val="5000"/>
                  </a:schemeClr>
                </a:solidFill>
              </a:rPr>
              <a:t>gi</a:t>
            </a:r>
            <a:r>
              <a:rPr lang="en-US" sz="1400" i="1" dirty="0">
                <a:solidFill>
                  <a:schemeClr val="tx1">
                    <a:lumMod val="95000"/>
                    <a:lumOff val="5000"/>
                  </a:schemeClr>
                </a:solidFill>
              </a:rPr>
              <a:t> </a:t>
            </a:r>
            <a:r>
              <a:rPr lang="en-US" sz="1400" i="1" dirty="0" err="1">
                <a:solidFill>
                  <a:schemeClr val="tx1">
                    <a:lumMod val="95000"/>
                    <a:lumOff val="5000"/>
                  </a:schemeClr>
                </a:solidFill>
              </a:rPr>
              <a:t>dasturlar</a:t>
            </a:r>
            <a:r>
              <a:rPr lang="en-US" sz="1400" i="1" dirty="0">
                <a:solidFill>
                  <a:schemeClr val="tx1">
                    <a:lumMod val="95000"/>
                    <a:lumOff val="5000"/>
                  </a:schemeClr>
                </a:solidFill>
              </a:rPr>
              <a:t> Object Pascal </a:t>
            </a:r>
            <a:r>
              <a:rPr lang="en-US" sz="1400" i="1" dirty="0" err="1">
                <a:solidFill>
                  <a:schemeClr val="tx1">
                    <a:lumMod val="95000"/>
                    <a:lumOff val="5000"/>
                  </a:schemeClr>
                </a:solidFill>
              </a:rPr>
              <a:t>tilida</a:t>
            </a:r>
            <a:r>
              <a:rPr lang="en-US" sz="1400" i="1" dirty="0">
                <a:solidFill>
                  <a:schemeClr val="tx1">
                    <a:lumMod val="95000"/>
                    <a:lumOff val="5000"/>
                  </a:schemeClr>
                </a:solidFill>
              </a:rPr>
              <a:t> </a:t>
            </a:r>
            <a:r>
              <a:rPr lang="en-US" sz="1400" i="1" dirty="0" err="1">
                <a:solidFill>
                  <a:schemeClr val="tx1">
                    <a:lumMod val="95000"/>
                    <a:lumOff val="5000"/>
                  </a:schemeClr>
                </a:solidFill>
              </a:rPr>
              <a:t>yoziladi</a:t>
            </a:r>
            <a:r>
              <a:rPr lang="en-US" sz="1400" i="1" dirty="0">
                <a:solidFill>
                  <a:schemeClr val="tx1">
                    <a:lumMod val="95000"/>
                    <a:lumOff val="5000"/>
                  </a:schemeClr>
                </a:solidFill>
              </a:rPr>
              <a:t>, </a:t>
            </a:r>
            <a:r>
              <a:rPr lang="en-US" sz="1400" i="1" dirty="0" err="1">
                <a:solidFill>
                  <a:schemeClr val="tx1">
                    <a:lumMod val="95000"/>
                    <a:lumOff val="5000"/>
                  </a:schemeClr>
                </a:solidFill>
              </a:rPr>
              <a:t>bu</a:t>
            </a:r>
            <a:r>
              <a:rPr lang="en-US" sz="1400" i="1" dirty="0">
                <a:solidFill>
                  <a:schemeClr val="tx1">
                    <a:lumMod val="95000"/>
                    <a:lumOff val="5000"/>
                  </a:schemeClr>
                </a:solidFill>
              </a:rPr>
              <a:t> </a:t>
            </a:r>
            <a:r>
              <a:rPr lang="en-US" sz="1400" i="1" dirty="0" err="1">
                <a:solidFill>
                  <a:schemeClr val="tx1">
                    <a:lumMod val="95000"/>
                    <a:lumOff val="5000"/>
                  </a:schemeClr>
                </a:solidFill>
              </a:rPr>
              <a:t>til</a:t>
            </a:r>
            <a:r>
              <a:rPr lang="en-US" sz="1400" i="1" dirty="0">
                <a:solidFill>
                  <a:schemeClr val="tx1">
                    <a:lumMod val="95000"/>
                    <a:lumOff val="5000"/>
                  </a:schemeClr>
                </a:solidFill>
              </a:rPr>
              <a:t> Turbo Pascal </a:t>
            </a:r>
            <a:r>
              <a:rPr lang="en-US" sz="1400" i="1" dirty="0" err="1">
                <a:solidFill>
                  <a:schemeClr val="tx1">
                    <a:lumMod val="95000"/>
                    <a:lumOff val="5000"/>
                  </a:schemeClr>
                </a:solidFill>
              </a:rPr>
              <a:t>tilining</a:t>
            </a:r>
            <a:r>
              <a:rPr lang="en-US" sz="1400" i="1" dirty="0">
                <a:solidFill>
                  <a:schemeClr val="tx1">
                    <a:lumMod val="95000"/>
                    <a:lumOff val="5000"/>
                  </a:schemeClr>
                </a:solidFill>
              </a:rPr>
              <a:t> </a:t>
            </a:r>
            <a:r>
              <a:rPr lang="en-US" sz="1400" i="1" dirty="0" err="1">
                <a:solidFill>
                  <a:schemeClr val="tx1">
                    <a:lumMod val="95000"/>
                    <a:lumOff val="5000"/>
                  </a:schemeClr>
                </a:solidFill>
              </a:rPr>
              <a:t>davomi</a:t>
            </a:r>
            <a:r>
              <a:rPr lang="en-US" sz="1400" i="1" dirty="0">
                <a:solidFill>
                  <a:schemeClr val="tx1">
                    <a:lumMod val="95000"/>
                    <a:lumOff val="5000"/>
                  </a:schemeClr>
                </a:solidFill>
              </a:rPr>
              <a:t> </a:t>
            </a:r>
            <a:r>
              <a:rPr lang="en-US" sz="1400" i="1" dirty="0" err="1">
                <a:solidFill>
                  <a:schemeClr val="tx1">
                    <a:lumMod val="95000"/>
                    <a:lumOff val="5000"/>
                  </a:schemeClr>
                </a:solidFill>
              </a:rPr>
              <a:t>va</a:t>
            </a:r>
            <a:r>
              <a:rPr lang="en-US" sz="1400" i="1" dirty="0">
                <a:solidFill>
                  <a:schemeClr val="tx1">
                    <a:lumMod val="95000"/>
                    <a:lumOff val="5000"/>
                  </a:schemeClr>
                </a:solidFill>
              </a:rPr>
              <a:t> </a:t>
            </a:r>
            <a:r>
              <a:rPr lang="en-US" sz="1400" i="1" dirty="0" err="1">
                <a:solidFill>
                  <a:schemeClr val="tx1">
                    <a:lumMod val="95000"/>
                    <a:lumOff val="5000"/>
                  </a:schemeClr>
                </a:solidFill>
              </a:rPr>
              <a:t>takomillashtirilganidir</a:t>
            </a:r>
            <a:r>
              <a:rPr lang="en-US" sz="1400" i="1" dirty="0">
                <a:solidFill>
                  <a:schemeClr val="tx1">
                    <a:lumMod val="95000"/>
                    <a:lumOff val="5000"/>
                  </a:schemeClr>
                </a:solidFill>
              </a:rPr>
              <a:t>. </a:t>
            </a:r>
            <a:r>
              <a:rPr lang="en-US" sz="1400" i="1" dirty="0" err="1">
                <a:solidFill>
                  <a:schemeClr val="tx1">
                    <a:lumMod val="95000"/>
                    <a:lumOff val="5000"/>
                  </a:schemeClr>
                </a:solidFill>
              </a:rPr>
              <a:t>Uning</a:t>
            </a:r>
            <a:r>
              <a:rPr lang="en-US" sz="1400" i="1" dirty="0">
                <a:solidFill>
                  <a:schemeClr val="tx1">
                    <a:lumMod val="95000"/>
                    <a:lumOff val="5000"/>
                  </a:schemeClr>
                </a:solidFill>
              </a:rPr>
              <a:t> s</a:t>
            </a:r>
            <a:r>
              <a:rPr lang="ru-RU" sz="1400" i="1" dirty="0">
                <a:solidFill>
                  <a:schemeClr val="tx1">
                    <a:lumMod val="95000"/>
                    <a:lumOff val="5000"/>
                  </a:schemeClr>
                </a:solidFill>
              </a:rPr>
              <a:t>о</a:t>
            </a:r>
            <a:r>
              <a:rPr lang="en-US" sz="1400" i="1" dirty="0" err="1">
                <a:solidFill>
                  <a:schemeClr val="tx1">
                    <a:lumMod val="95000"/>
                    <a:lumOff val="5000"/>
                  </a:schemeClr>
                </a:solidFill>
              </a:rPr>
              <a:t>dd</a:t>
            </a:r>
            <a:r>
              <a:rPr lang="ru-RU" sz="1400" i="1" dirty="0">
                <a:solidFill>
                  <a:schemeClr val="tx1">
                    <a:lumMod val="95000"/>
                    <a:lumOff val="5000"/>
                  </a:schemeClr>
                </a:solidFill>
              </a:rPr>
              <a:t>а</a:t>
            </a:r>
            <a:r>
              <a:rPr lang="en-US" sz="1400" i="1" dirty="0" err="1">
                <a:solidFill>
                  <a:schemeClr val="tx1">
                    <a:lumMod val="95000"/>
                    <a:lumOff val="5000"/>
                  </a:schemeClr>
                </a:solidFill>
              </a:rPr>
              <a:t>ligi</a:t>
            </a:r>
            <a:r>
              <a:rPr lang="en-US" sz="1400" i="1" dirty="0">
                <a:solidFill>
                  <a:schemeClr val="tx1">
                    <a:lumMod val="95000"/>
                    <a:lumOff val="5000"/>
                  </a:schemeClr>
                </a:solidFill>
              </a:rPr>
              <a:t>, </a:t>
            </a:r>
            <a:r>
              <a:rPr lang="en-US" sz="1400" i="1" dirty="0" err="1">
                <a:solidFill>
                  <a:schemeClr val="tx1">
                    <a:lumMod val="95000"/>
                    <a:lumOff val="5000"/>
                  </a:schemeClr>
                </a:solidFill>
              </a:rPr>
              <a:t>yuqori</a:t>
            </a:r>
            <a:r>
              <a:rPr lang="en-US" sz="1400" i="1" dirty="0">
                <a:solidFill>
                  <a:schemeClr val="tx1">
                    <a:lumMod val="95000"/>
                    <a:lumOff val="5000"/>
                  </a:schemeClr>
                </a:solidFill>
              </a:rPr>
              <a:t> </a:t>
            </a:r>
            <a:r>
              <a:rPr lang="en-US" sz="1400" i="1" dirty="0" err="1">
                <a:solidFill>
                  <a:schemeClr val="tx1">
                    <a:lumMod val="95000"/>
                    <a:lumOff val="5000"/>
                  </a:schemeClr>
                </a:solidFill>
              </a:rPr>
              <a:t>sifatli</a:t>
            </a:r>
            <a:r>
              <a:rPr lang="en-US" sz="1400" i="1" dirty="0">
                <a:solidFill>
                  <a:schemeClr val="tx1">
                    <a:lumMod val="95000"/>
                    <a:lumOff val="5000"/>
                  </a:schemeClr>
                </a:solidFill>
              </a:rPr>
              <a:t> </a:t>
            </a:r>
            <a:r>
              <a:rPr lang="en-US" sz="1400" i="1" dirty="0" err="1">
                <a:solidFill>
                  <a:schemeClr val="tx1">
                    <a:lumMod val="95000"/>
                    <a:lumOff val="5000"/>
                  </a:schemeClr>
                </a:solidFill>
              </a:rPr>
              <a:t>komplyatorga</a:t>
            </a:r>
            <a:r>
              <a:rPr lang="en-US" sz="1400" i="1" dirty="0">
                <a:solidFill>
                  <a:schemeClr val="tx1">
                    <a:lumMod val="95000"/>
                    <a:lumOff val="5000"/>
                  </a:schemeClr>
                </a:solidFill>
              </a:rPr>
              <a:t> </a:t>
            </a:r>
            <a:r>
              <a:rPr lang="en-US" sz="1400" i="1" dirty="0" err="1">
                <a:solidFill>
                  <a:schemeClr val="tx1">
                    <a:lumMod val="95000"/>
                    <a:lumOff val="5000"/>
                  </a:schemeClr>
                </a:solidFill>
              </a:rPr>
              <a:t>ega</a:t>
            </a:r>
            <a:r>
              <a:rPr lang="en-US" sz="1400" i="1" dirty="0">
                <a:solidFill>
                  <a:schemeClr val="tx1">
                    <a:lumMod val="95000"/>
                    <a:lumOff val="5000"/>
                  </a:schemeClr>
                </a:solidFill>
              </a:rPr>
              <a:t> </a:t>
            </a:r>
            <a:r>
              <a:rPr lang="en-US" sz="1400" i="1" dirty="0" err="1">
                <a:solidFill>
                  <a:schemeClr val="tx1">
                    <a:lumMod val="95000"/>
                    <a:lumOff val="5000"/>
                  </a:schemeClr>
                </a:solidFill>
              </a:rPr>
              <a:t>ekanligi</a:t>
            </a:r>
            <a:r>
              <a:rPr lang="en-US" sz="1400" i="1" dirty="0">
                <a:solidFill>
                  <a:schemeClr val="tx1">
                    <a:lumMod val="95000"/>
                    <a:lumOff val="5000"/>
                  </a:schemeClr>
                </a:solidFill>
              </a:rPr>
              <a:t> </a:t>
            </a:r>
            <a:r>
              <a:rPr lang="en-US" sz="1400" i="1" dirty="0" err="1">
                <a:solidFill>
                  <a:schemeClr val="tx1">
                    <a:lumMod val="95000"/>
                    <a:lumOff val="5000"/>
                  </a:schemeClr>
                </a:solidFill>
              </a:rPr>
              <a:t>va</a:t>
            </a:r>
            <a:r>
              <a:rPr lang="en-US" sz="1400" i="1" dirty="0">
                <a:solidFill>
                  <a:schemeClr val="tx1">
                    <a:lumMod val="95000"/>
                    <a:lumOff val="5000"/>
                  </a:schemeClr>
                </a:solidFill>
              </a:rPr>
              <a:t> </a:t>
            </a:r>
            <a:r>
              <a:rPr lang="en-US" sz="1400" i="1" dirty="0" err="1">
                <a:solidFill>
                  <a:schemeClr val="tx1">
                    <a:lumMod val="95000"/>
                    <a:lumOff val="5000"/>
                  </a:schemeClr>
                </a:solidFill>
              </a:rPr>
              <a:t>dasturlar</a:t>
            </a:r>
            <a:r>
              <a:rPr lang="en-US" sz="1400" i="1" dirty="0">
                <a:solidFill>
                  <a:schemeClr val="tx1">
                    <a:lumMod val="95000"/>
                    <a:lumOff val="5000"/>
                  </a:schemeClr>
                </a:solidFill>
              </a:rPr>
              <a:t> </a:t>
            </a:r>
            <a:r>
              <a:rPr lang="en-US" sz="1400" i="1" dirty="0" err="1">
                <a:solidFill>
                  <a:schemeClr val="tx1">
                    <a:lumMod val="95000"/>
                    <a:lumOff val="5000"/>
                  </a:schemeClr>
                </a:solidFill>
              </a:rPr>
              <a:t>yaratishning</a:t>
            </a:r>
            <a:r>
              <a:rPr lang="en-US" sz="1400" i="1" dirty="0">
                <a:solidFill>
                  <a:schemeClr val="tx1">
                    <a:lumMod val="95000"/>
                    <a:lumOff val="5000"/>
                  </a:schemeClr>
                </a:solidFill>
              </a:rPr>
              <a:t> </a:t>
            </a:r>
            <a:r>
              <a:rPr lang="en-US" sz="1400" i="1" dirty="0" err="1">
                <a:solidFill>
                  <a:schemeClr val="tx1">
                    <a:lumMod val="95000"/>
                    <a:lumOff val="5000"/>
                  </a:schemeClr>
                </a:solidFill>
              </a:rPr>
              <a:t>qulay</a:t>
            </a:r>
            <a:r>
              <a:rPr lang="en-US" sz="1400" i="1" dirty="0">
                <a:solidFill>
                  <a:schemeClr val="tx1">
                    <a:lumMod val="95000"/>
                    <a:lumOff val="5000"/>
                  </a:schemeClr>
                </a:solidFill>
              </a:rPr>
              <a:t> </a:t>
            </a:r>
            <a:r>
              <a:rPr lang="en-US" sz="1400" i="1" dirty="0" err="1">
                <a:solidFill>
                  <a:schemeClr val="tx1">
                    <a:lumMod val="95000"/>
                    <a:lumOff val="5000"/>
                  </a:schemeClr>
                </a:solidFill>
              </a:rPr>
              <a:t>muhitiga</a:t>
            </a:r>
            <a:r>
              <a:rPr lang="en-US" sz="1400" i="1" dirty="0">
                <a:solidFill>
                  <a:schemeClr val="tx1">
                    <a:lumMod val="95000"/>
                    <a:lumOff val="5000"/>
                  </a:schemeClr>
                </a:solidFill>
              </a:rPr>
              <a:t> </a:t>
            </a:r>
            <a:r>
              <a:rPr lang="en-US" sz="1400" i="1" dirty="0" err="1">
                <a:solidFill>
                  <a:schemeClr val="tx1">
                    <a:lumMod val="95000"/>
                    <a:lumOff val="5000"/>
                  </a:schemeClr>
                </a:solidFill>
              </a:rPr>
              <a:t>ega</a:t>
            </a:r>
            <a:r>
              <a:rPr lang="en-US" sz="1400" i="1" dirty="0">
                <a:solidFill>
                  <a:schemeClr val="tx1">
                    <a:lumMod val="95000"/>
                    <a:lumOff val="5000"/>
                  </a:schemeClr>
                </a:solidFill>
              </a:rPr>
              <a:t> </a:t>
            </a:r>
            <a:r>
              <a:rPr lang="en-US" sz="1400" i="1" dirty="0" err="1">
                <a:solidFill>
                  <a:schemeClr val="tx1">
                    <a:lumMod val="95000"/>
                    <a:lumOff val="5000"/>
                  </a:schemeClr>
                </a:solidFill>
              </a:rPr>
              <a:t>bo’lishi</a:t>
            </a:r>
            <a:r>
              <a:rPr lang="en-US" sz="1400" i="1" dirty="0">
                <a:solidFill>
                  <a:schemeClr val="tx1">
                    <a:lumMod val="95000"/>
                    <a:lumOff val="5000"/>
                  </a:schemeClr>
                </a:solidFill>
              </a:rPr>
              <a:t> </a:t>
            </a:r>
            <a:r>
              <a:rPr lang="en-US" sz="1400" i="1" dirty="0" err="1">
                <a:solidFill>
                  <a:schemeClr val="tx1">
                    <a:lumMod val="95000"/>
                    <a:lumOff val="5000"/>
                  </a:schemeClr>
                </a:solidFill>
              </a:rPr>
              <a:t>sabab</a:t>
            </a:r>
            <a:r>
              <a:rPr lang="en-US" sz="1400" i="1" dirty="0">
                <a:solidFill>
                  <a:schemeClr val="tx1">
                    <a:lumMod val="95000"/>
                    <a:lumOff val="5000"/>
                  </a:schemeClr>
                </a:solidFill>
              </a:rPr>
              <a:t> </a:t>
            </a:r>
            <a:r>
              <a:rPr lang="en-US" sz="1400" i="1" dirty="0" err="1">
                <a:solidFill>
                  <a:schemeClr val="tx1">
                    <a:lumMod val="95000"/>
                    <a:lumOff val="5000"/>
                  </a:schemeClr>
                </a:solidFill>
              </a:rPr>
              <a:t>bo’lgan</a:t>
            </a:r>
            <a:r>
              <a:rPr lang="en-US" sz="1400" i="1" dirty="0">
                <a:solidFill>
                  <a:schemeClr val="tx1">
                    <a:lumMod val="95000"/>
                    <a:lumOff val="5000"/>
                  </a:schemeClr>
                </a:solidFill>
              </a:rPr>
              <a:t>. </a:t>
            </a:r>
            <a:r>
              <a:rPr lang="en-US" sz="1400" i="1" dirty="0" err="1">
                <a:solidFill>
                  <a:schemeClr val="tx1">
                    <a:lumMod val="95000"/>
                    <a:lumOff val="5000"/>
                  </a:schemeClr>
                </a:solidFill>
              </a:rPr>
              <a:t>Delphining</a:t>
            </a:r>
            <a:r>
              <a:rPr lang="en-US" sz="1400" i="1" dirty="0">
                <a:solidFill>
                  <a:schemeClr val="tx1">
                    <a:lumMod val="95000"/>
                    <a:lumOff val="5000"/>
                  </a:schemeClr>
                </a:solidFill>
              </a:rPr>
              <a:t> </a:t>
            </a:r>
            <a:r>
              <a:rPr lang="en-US" sz="1400" i="1" dirty="0" err="1">
                <a:solidFill>
                  <a:schemeClr val="tx1">
                    <a:lumMod val="95000"/>
                    <a:lumOff val="5000"/>
                  </a:schemeClr>
                </a:solidFill>
              </a:rPr>
              <a:t>dunyoga</a:t>
            </a:r>
            <a:r>
              <a:rPr lang="en-US" sz="1400" i="1" dirty="0">
                <a:solidFill>
                  <a:schemeClr val="tx1">
                    <a:lumMod val="95000"/>
                    <a:lumOff val="5000"/>
                  </a:schemeClr>
                </a:solidFill>
              </a:rPr>
              <a:t> </a:t>
            </a:r>
            <a:r>
              <a:rPr lang="en-US" sz="1400" i="1" dirty="0" err="1">
                <a:solidFill>
                  <a:schemeClr val="tx1">
                    <a:lumMod val="95000"/>
                    <a:lumOff val="5000"/>
                  </a:schemeClr>
                </a:solidFill>
              </a:rPr>
              <a:t>kelishiga</a:t>
            </a:r>
            <a:r>
              <a:rPr lang="en-US" sz="1400" i="1" dirty="0">
                <a:solidFill>
                  <a:schemeClr val="tx1">
                    <a:lumMod val="95000"/>
                    <a:lumOff val="5000"/>
                  </a:schemeClr>
                </a:solidFill>
              </a:rPr>
              <a:t> </a:t>
            </a:r>
            <a:r>
              <a:rPr lang="en-US" sz="1400" i="1" dirty="0" err="1">
                <a:solidFill>
                  <a:schemeClr val="tx1">
                    <a:lumMod val="95000"/>
                    <a:lumOff val="5000"/>
                  </a:schemeClr>
                </a:solidFill>
              </a:rPr>
              <a:t>quyidagi</a:t>
            </a:r>
            <a:r>
              <a:rPr lang="en-US" sz="1400" i="1" dirty="0">
                <a:solidFill>
                  <a:schemeClr val="tx1">
                    <a:lumMod val="95000"/>
                    <a:lumOff val="5000"/>
                  </a:schemeClr>
                </a:solidFill>
              </a:rPr>
              <a:t> </a:t>
            </a:r>
            <a:r>
              <a:rPr lang="en-US" sz="1400" i="1" dirty="0" err="1">
                <a:solidFill>
                  <a:schemeClr val="tx1">
                    <a:lumMod val="95000"/>
                    <a:lumOff val="5000"/>
                  </a:schemeClr>
                </a:solidFill>
              </a:rPr>
              <a:t>tendensiyalar</a:t>
            </a:r>
            <a:r>
              <a:rPr lang="en-US" sz="1400" i="1" dirty="0">
                <a:solidFill>
                  <a:schemeClr val="tx1">
                    <a:lumMod val="95000"/>
                    <a:lumOff val="5000"/>
                  </a:schemeClr>
                </a:solidFill>
              </a:rPr>
              <a:t> </a:t>
            </a:r>
            <a:r>
              <a:rPr lang="en-US" sz="1400" i="1" dirty="0" err="1">
                <a:solidFill>
                  <a:schemeClr val="tx1">
                    <a:lumMod val="95000"/>
                    <a:lumOff val="5000"/>
                  </a:schemeClr>
                </a:solidFill>
              </a:rPr>
              <a:t>sabab</a:t>
            </a:r>
            <a:r>
              <a:rPr lang="en-US" sz="1400" i="1" dirty="0">
                <a:solidFill>
                  <a:schemeClr val="tx1">
                    <a:lumMod val="95000"/>
                    <a:lumOff val="5000"/>
                  </a:schemeClr>
                </a:solidFill>
              </a:rPr>
              <a:t> </a:t>
            </a:r>
            <a:r>
              <a:rPr lang="en-US" sz="1400" i="1" dirty="0" err="1">
                <a:solidFill>
                  <a:schemeClr val="tx1">
                    <a:lumMod val="95000"/>
                    <a:lumOff val="5000"/>
                  </a:schemeClr>
                </a:solidFill>
              </a:rPr>
              <a:t>bo’ldi</a:t>
            </a:r>
            <a:r>
              <a:rPr lang="en-US" sz="1400" i="1" dirty="0">
                <a:solidFill>
                  <a:schemeClr val="tx1">
                    <a:lumMod val="95000"/>
                    <a:lumOff val="5000"/>
                  </a:schemeClr>
                </a:solidFill>
              </a:rPr>
              <a:t>: </a:t>
            </a:r>
            <a:endParaRPr lang="ru-RU" sz="1300" i="1" dirty="0">
              <a:solidFill>
                <a:schemeClr val="tx1">
                  <a:lumMod val="95000"/>
                  <a:lumOff val="5000"/>
                </a:schemeClr>
              </a:solidFill>
            </a:endParaRPr>
          </a:p>
        </p:txBody>
      </p:sp>
    </p:spTree>
    <p:extLst>
      <p:ext uri="{BB962C8B-B14F-4D97-AF65-F5344CB8AC3E}">
        <p14:creationId xmlns:p14="http://schemas.microsoft.com/office/powerpoint/2010/main" val="38628185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5616" y="1268760"/>
            <a:ext cx="6912767" cy="4320480"/>
          </a:xfrm>
          <a:prstGeom prst="rect">
            <a:avLst/>
          </a:prstGeom>
          <a:ln>
            <a:noFill/>
          </a:ln>
          <a:effectLst>
            <a:softEdge rad="112500"/>
          </a:effectLst>
        </p:spPr>
      </p:pic>
    </p:spTree>
    <p:extLst>
      <p:ext uri="{BB962C8B-B14F-4D97-AF65-F5344CB8AC3E}">
        <p14:creationId xmlns:p14="http://schemas.microsoft.com/office/powerpoint/2010/main" val="33367290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365848"/>
          </a:xfrm>
        </p:spPr>
        <p:txBody>
          <a:bodyPr>
            <a:noAutofit/>
          </a:bodyPr>
          <a:lstStyle/>
          <a:p>
            <a:r>
              <a:rPr lang="ru-RU" sz="1200" i="1" dirty="0">
                <a:solidFill>
                  <a:schemeClr val="tx1">
                    <a:lumMod val="95000"/>
                    <a:lumOff val="5000"/>
                  </a:schemeClr>
                </a:solidFill>
                <a:sym typeface="Symbol"/>
              </a:rPr>
              <a:t></a:t>
            </a:r>
            <a:r>
              <a:rPr lang="en-US" sz="1200" i="1" dirty="0">
                <a:solidFill>
                  <a:schemeClr val="tx1">
                    <a:lumMod val="95000"/>
                    <a:lumOff val="5000"/>
                  </a:schemeClr>
                </a:solidFill>
              </a:rPr>
              <a:t> Windows </a:t>
            </a:r>
            <a:r>
              <a:rPr lang="en-US" sz="1200" i="1" dirty="0" err="1">
                <a:solidFill>
                  <a:schemeClr val="tx1">
                    <a:lumMod val="95000"/>
                    <a:lumOff val="5000"/>
                  </a:schemeClr>
                </a:solidFill>
              </a:rPr>
              <a:t>uchun</a:t>
            </a:r>
            <a:r>
              <a:rPr lang="en-US" sz="1200" i="1" dirty="0">
                <a:solidFill>
                  <a:schemeClr val="tx1">
                    <a:lumMod val="95000"/>
                    <a:lumOff val="5000"/>
                  </a:schemeClr>
                </a:solidFill>
              </a:rPr>
              <a:t> </a:t>
            </a:r>
            <a:r>
              <a:rPr lang="en-US" sz="1200" i="1" dirty="0" err="1">
                <a:solidFill>
                  <a:schemeClr val="tx1">
                    <a:lumMod val="95000"/>
                    <a:lumOff val="5000"/>
                  </a:schemeClr>
                </a:solidFill>
              </a:rPr>
              <a:t>dasturlash</a:t>
            </a:r>
            <a:r>
              <a:rPr lang="en-US" sz="1200" i="1" dirty="0">
                <a:solidFill>
                  <a:schemeClr val="tx1">
                    <a:lumMod val="95000"/>
                    <a:lumOff val="5000"/>
                  </a:schemeClr>
                </a:solidFill>
              </a:rPr>
              <a:t> </a:t>
            </a:r>
            <a:r>
              <a:rPr lang="en-US" sz="1200" i="1" dirty="0" err="1">
                <a:solidFill>
                  <a:schemeClr val="tx1">
                    <a:lumMod val="95000"/>
                    <a:lumOff val="5000"/>
                  </a:schemeClr>
                </a:solidFill>
              </a:rPr>
              <a:t>va</a:t>
            </a:r>
            <a:r>
              <a:rPr lang="en-US" sz="1200" i="1" dirty="0">
                <a:solidFill>
                  <a:schemeClr val="tx1">
                    <a:lumMod val="95000"/>
                    <a:lumOff val="5000"/>
                  </a:schemeClr>
                </a:solidFill>
              </a:rPr>
              <a:t> </a:t>
            </a:r>
            <a:r>
              <a:rPr lang="en-US" sz="1200" i="1" dirty="0" err="1">
                <a:solidFill>
                  <a:schemeClr val="tx1">
                    <a:lumMod val="95000"/>
                    <a:lumOff val="5000"/>
                  </a:schemeClr>
                </a:solidFill>
              </a:rPr>
              <a:t>komponentlar</a:t>
            </a:r>
            <a:r>
              <a:rPr lang="en-US" sz="1200" i="1" dirty="0">
                <a:solidFill>
                  <a:schemeClr val="tx1">
                    <a:lumMod val="95000"/>
                    <a:lumOff val="5000"/>
                  </a:schemeClr>
                </a:solidFill>
              </a:rPr>
              <a:t> </a:t>
            </a:r>
            <a:r>
              <a:rPr lang="en-US" sz="1200" i="1" dirty="0" err="1">
                <a:solidFill>
                  <a:schemeClr val="tx1">
                    <a:lumMod val="95000"/>
                    <a:lumOff val="5000"/>
                  </a:schemeClr>
                </a:solidFill>
              </a:rPr>
              <a:t>texnologiyasi</a:t>
            </a:r>
            <a:r>
              <a:rPr lang="en-US" sz="1200" i="1" dirty="0">
                <a:solidFill>
                  <a:schemeClr val="tx1">
                    <a:lumMod val="95000"/>
                    <a:lumOff val="5000"/>
                  </a:schemeClr>
                </a:solidFill>
              </a:rPr>
              <a:t>; </a:t>
            </a:r>
            <a:r>
              <a:rPr lang="ru-RU" sz="1200" i="1" dirty="0">
                <a:solidFill>
                  <a:schemeClr val="tx1">
                    <a:lumMod val="95000"/>
                    <a:lumOff val="5000"/>
                  </a:schemeClr>
                </a:solidFill>
                <a:sym typeface="Symbol"/>
              </a:rPr>
              <a:t></a:t>
            </a:r>
            <a:r>
              <a:rPr lang="en-US" sz="1200" i="1" dirty="0">
                <a:solidFill>
                  <a:schemeClr val="tx1">
                    <a:lumMod val="95000"/>
                    <a:lumOff val="5000"/>
                  </a:schemeClr>
                </a:solidFill>
              </a:rPr>
              <a:t> </a:t>
            </a:r>
            <a:r>
              <a:rPr lang="en-US" sz="1200" i="1" dirty="0" err="1">
                <a:solidFill>
                  <a:schemeClr val="tx1">
                    <a:lumMod val="95000"/>
                    <a:lumOff val="5000"/>
                  </a:schemeClr>
                </a:solidFill>
              </a:rPr>
              <a:t>Masalalarni</a:t>
            </a:r>
            <a:r>
              <a:rPr lang="en-US" sz="1200" i="1" dirty="0">
                <a:solidFill>
                  <a:schemeClr val="tx1">
                    <a:lumMod val="95000"/>
                    <a:lumOff val="5000"/>
                  </a:schemeClr>
                </a:solidFill>
              </a:rPr>
              <a:t> </a:t>
            </a:r>
            <a:r>
              <a:rPr lang="en-US" sz="1200" i="1" dirty="0" err="1">
                <a:solidFill>
                  <a:schemeClr val="tx1">
                    <a:lumMod val="95000"/>
                    <a:lumOff val="5000"/>
                  </a:schemeClr>
                </a:solidFill>
              </a:rPr>
              <a:t>yechish</a:t>
            </a:r>
            <a:r>
              <a:rPr lang="en-US" sz="1200" i="1" dirty="0">
                <a:solidFill>
                  <a:schemeClr val="tx1">
                    <a:lumMod val="95000"/>
                    <a:lumOff val="5000"/>
                  </a:schemeClr>
                </a:solidFill>
              </a:rPr>
              <a:t> </a:t>
            </a:r>
            <a:r>
              <a:rPr lang="en-US" sz="1200" i="1" dirty="0" err="1">
                <a:solidFill>
                  <a:schemeClr val="tx1">
                    <a:lumMod val="95000"/>
                    <a:lumOff val="5000"/>
                  </a:schemeClr>
                </a:solidFill>
              </a:rPr>
              <a:t>uchun</a:t>
            </a:r>
            <a:r>
              <a:rPr lang="en-US" sz="1200" i="1" dirty="0">
                <a:solidFill>
                  <a:schemeClr val="tx1">
                    <a:lumMod val="95000"/>
                    <a:lumOff val="5000"/>
                  </a:schemeClr>
                </a:solidFill>
              </a:rPr>
              <a:t> </a:t>
            </a:r>
            <a:r>
              <a:rPr lang="en-US" sz="1200" i="1" dirty="0" err="1">
                <a:solidFill>
                  <a:schemeClr val="tx1">
                    <a:lumMod val="95000"/>
                    <a:lumOff val="5000"/>
                  </a:schemeClr>
                </a:solidFill>
              </a:rPr>
              <a:t>obyektga</a:t>
            </a:r>
            <a:r>
              <a:rPr lang="en-US" sz="1200" i="1" dirty="0">
                <a:solidFill>
                  <a:schemeClr val="tx1">
                    <a:lumMod val="95000"/>
                    <a:lumOff val="5000"/>
                  </a:schemeClr>
                </a:solidFill>
              </a:rPr>
              <a:t> </a:t>
            </a:r>
            <a:r>
              <a:rPr lang="en-US" sz="1200" i="1" dirty="0" err="1">
                <a:solidFill>
                  <a:schemeClr val="tx1">
                    <a:lumMod val="95000"/>
                    <a:lumOff val="5000"/>
                  </a:schemeClr>
                </a:solidFill>
              </a:rPr>
              <a:t>yo’naltirilgan</a:t>
            </a:r>
            <a:r>
              <a:rPr lang="en-US" sz="1200" i="1" dirty="0">
                <a:solidFill>
                  <a:schemeClr val="tx1">
                    <a:lumMod val="95000"/>
                    <a:lumOff val="5000"/>
                  </a:schemeClr>
                </a:solidFill>
              </a:rPr>
              <a:t> </a:t>
            </a:r>
            <a:r>
              <a:rPr lang="en-US" sz="1200" i="1" dirty="0" err="1">
                <a:solidFill>
                  <a:schemeClr val="tx1">
                    <a:lumMod val="95000"/>
                    <a:lumOff val="5000"/>
                  </a:schemeClr>
                </a:solidFill>
              </a:rPr>
              <a:t>usul</a:t>
            </a:r>
            <a:r>
              <a:rPr lang="en-US" sz="1200" i="1" dirty="0">
                <a:solidFill>
                  <a:schemeClr val="tx1">
                    <a:lumMod val="95000"/>
                    <a:lumOff val="5000"/>
                  </a:schemeClr>
                </a:solidFill>
              </a:rPr>
              <a:t>; </a:t>
            </a:r>
            <a:r>
              <a:rPr lang="ru-RU" sz="1200" i="1" dirty="0">
                <a:solidFill>
                  <a:schemeClr val="tx1">
                    <a:lumMod val="95000"/>
                    <a:lumOff val="5000"/>
                  </a:schemeClr>
                </a:solidFill>
                <a:sym typeface="Symbol"/>
              </a:rPr>
              <a:t></a:t>
            </a:r>
            <a:r>
              <a:rPr lang="en-US" sz="1200" i="1" dirty="0">
                <a:solidFill>
                  <a:schemeClr val="tx1">
                    <a:lumMod val="95000"/>
                    <a:lumOff val="5000"/>
                  </a:schemeClr>
                </a:solidFill>
              </a:rPr>
              <a:t> </a:t>
            </a:r>
            <a:r>
              <a:rPr lang="en-US" sz="1200" i="1" dirty="0" err="1">
                <a:solidFill>
                  <a:schemeClr val="tx1">
                    <a:lumMod val="95000"/>
                    <a:lumOff val="5000"/>
                  </a:schemeClr>
                </a:solidFill>
              </a:rPr>
              <a:t>Komponentlar</a:t>
            </a:r>
            <a:r>
              <a:rPr lang="en-US" sz="1200" i="1" dirty="0">
                <a:solidFill>
                  <a:schemeClr val="tx1">
                    <a:lumMod val="95000"/>
                    <a:lumOff val="5000"/>
                  </a:schemeClr>
                </a:solidFill>
              </a:rPr>
              <a:t> </a:t>
            </a:r>
            <a:r>
              <a:rPr lang="en-US" sz="1200" i="1" dirty="0" err="1">
                <a:solidFill>
                  <a:schemeClr val="tx1">
                    <a:lumMod val="95000"/>
                    <a:lumOff val="5000"/>
                  </a:schemeClr>
                </a:solidFill>
              </a:rPr>
              <a:t>texnologiyasiga</a:t>
            </a:r>
            <a:r>
              <a:rPr lang="en-US" sz="1200" i="1" dirty="0">
                <a:solidFill>
                  <a:schemeClr val="tx1">
                    <a:lumMod val="95000"/>
                    <a:lumOff val="5000"/>
                  </a:schemeClr>
                </a:solidFill>
              </a:rPr>
              <a:t> </a:t>
            </a:r>
            <a:r>
              <a:rPr lang="en-US" sz="1200" i="1" dirty="0" err="1">
                <a:solidFill>
                  <a:schemeClr val="tx1">
                    <a:lumMod val="95000"/>
                    <a:lumOff val="5000"/>
                  </a:schemeClr>
                </a:solidFill>
              </a:rPr>
              <a:t>asoslangan</a:t>
            </a:r>
            <a:r>
              <a:rPr lang="en-US" sz="1200" i="1" dirty="0">
                <a:solidFill>
                  <a:schemeClr val="tx1">
                    <a:lumMod val="95000"/>
                    <a:lumOff val="5000"/>
                  </a:schemeClr>
                </a:solidFill>
              </a:rPr>
              <a:t> </a:t>
            </a:r>
            <a:r>
              <a:rPr lang="en-US" sz="1200" i="1" dirty="0" err="1">
                <a:solidFill>
                  <a:schemeClr val="tx1">
                    <a:lumMod val="95000"/>
                    <a:lumOff val="5000"/>
                  </a:schemeClr>
                </a:solidFill>
              </a:rPr>
              <a:t>ilovalarni</a:t>
            </a:r>
            <a:r>
              <a:rPr lang="en-US" sz="1200" i="1" dirty="0">
                <a:solidFill>
                  <a:schemeClr val="tx1">
                    <a:lumMod val="95000"/>
                    <a:lumOff val="5000"/>
                  </a:schemeClr>
                </a:solidFill>
              </a:rPr>
              <a:t> </a:t>
            </a:r>
            <a:r>
              <a:rPr lang="en-US" sz="1200" i="1" dirty="0" err="1">
                <a:solidFill>
                  <a:schemeClr val="tx1">
                    <a:lumMod val="95000"/>
                    <a:lumOff val="5000"/>
                  </a:schemeClr>
                </a:solidFill>
              </a:rPr>
              <a:t>tez</a:t>
            </a:r>
            <a:r>
              <a:rPr lang="en-US" sz="1200" i="1" dirty="0">
                <a:solidFill>
                  <a:schemeClr val="tx1">
                    <a:lumMod val="95000"/>
                    <a:lumOff val="5000"/>
                  </a:schemeClr>
                </a:solidFill>
              </a:rPr>
              <a:t> </a:t>
            </a:r>
            <a:r>
              <a:rPr lang="en-US" sz="1200" i="1" dirty="0" err="1">
                <a:solidFill>
                  <a:schemeClr val="tx1">
                    <a:lumMod val="95000"/>
                    <a:lumOff val="5000"/>
                  </a:schemeClr>
                </a:solidFill>
              </a:rPr>
              <a:t>yaratishning</a:t>
            </a:r>
            <a:r>
              <a:rPr lang="en-US" sz="1200" i="1" dirty="0">
                <a:solidFill>
                  <a:schemeClr val="tx1">
                    <a:lumMod val="95000"/>
                    <a:lumOff val="5000"/>
                  </a:schemeClr>
                </a:solidFill>
              </a:rPr>
              <a:t> </a:t>
            </a:r>
            <a:r>
              <a:rPr lang="en-US" sz="1200" i="1" dirty="0" err="1">
                <a:solidFill>
                  <a:schemeClr val="tx1">
                    <a:lumMod val="95000"/>
                    <a:lumOff val="5000"/>
                  </a:schemeClr>
                </a:solidFill>
              </a:rPr>
              <a:t>vizual</a:t>
            </a:r>
            <a:r>
              <a:rPr lang="en-US" sz="1200" i="1" dirty="0">
                <a:solidFill>
                  <a:schemeClr val="tx1">
                    <a:lumMod val="95000"/>
                    <a:lumOff val="5000"/>
                  </a:schemeClr>
                </a:solidFill>
              </a:rPr>
              <a:t> </a:t>
            </a:r>
            <a:r>
              <a:rPr lang="en-US" sz="1200" i="1" dirty="0" err="1">
                <a:solidFill>
                  <a:schemeClr val="tx1">
                    <a:lumMod val="95000"/>
                    <a:lumOff val="5000"/>
                  </a:schemeClr>
                </a:solidFill>
              </a:rPr>
              <a:t>muhitlari</a:t>
            </a:r>
            <a:r>
              <a:rPr lang="en-US" sz="1200" i="1" dirty="0">
                <a:solidFill>
                  <a:schemeClr val="tx1">
                    <a:lumMod val="95000"/>
                    <a:lumOff val="5000"/>
                  </a:schemeClr>
                </a:solidFill>
              </a:rPr>
              <a:t>; </a:t>
            </a:r>
            <a:r>
              <a:rPr lang="ru-RU" sz="1200" i="1" dirty="0">
                <a:solidFill>
                  <a:schemeClr val="tx1">
                    <a:lumMod val="95000"/>
                    <a:lumOff val="5000"/>
                  </a:schemeClr>
                </a:solidFill>
                <a:sym typeface="Symbol"/>
              </a:rPr>
              <a:t></a:t>
            </a:r>
            <a:r>
              <a:rPr lang="en-US" sz="1200" i="1" dirty="0">
                <a:solidFill>
                  <a:schemeClr val="tx1">
                    <a:lumMod val="95000"/>
                    <a:lumOff val="5000"/>
                  </a:schemeClr>
                </a:solidFill>
              </a:rPr>
              <a:t> </a:t>
            </a:r>
            <a:r>
              <a:rPr lang="en-US" sz="1200" i="1" dirty="0" err="1">
                <a:solidFill>
                  <a:schemeClr val="tx1">
                    <a:lumMod val="95000"/>
                    <a:lumOff val="5000"/>
                  </a:schemeClr>
                </a:solidFill>
              </a:rPr>
              <a:t>Interpretatsiyadan</a:t>
            </a:r>
            <a:r>
              <a:rPr lang="en-US" sz="1200" i="1" dirty="0">
                <a:solidFill>
                  <a:schemeClr val="tx1">
                    <a:lumMod val="95000"/>
                    <a:lumOff val="5000"/>
                  </a:schemeClr>
                </a:solidFill>
              </a:rPr>
              <a:t> </a:t>
            </a:r>
            <a:r>
              <a:rPr lang="en-US" sz="1200" i="1" dirty="0" err="1">
                <a:solidFill>
                  <a:schemeClr val="tx1">
                    <a:lumMod val="95000"/>
                    <a:lumOff val="5000"/>
                  </a:schemeClr>
                </a:solidFill>
              </a:rPr>
              <a:t>emas</a:t>
            </a:r>
            <a:r>
              <a:rPr lang="en-US" sz="1200" i="1" dirty="0">
                <a:solidFill>
                  <a:schemeClr val="tx1">
                    <a:lumMod val="95000"/>
                    <a:lumOff val="5000"/>
                  </a:schemeClr>
                </a:solidFill>
              </a:rPr>
              <a:t>, </a:t>
            </a:r>
            <a:r>
              <a:rPr lang="en-US" sz="1200" i="1" dirty="0" err="1">
                <a:solidFill>
                  <a:schemeClr val="tx1">
                    <a:lumMod val="95000"/>
                    <a:lumOff val="5000"/>
                  </a:schemeClr>
                </a:solidFill>
              </a:rPr>
              <a:t>kompilatsiyadan</a:t>
            </a:r>
            <a:r>
              <a:rPr lang="en-US" sz="1200" i="1" dirty="0">
                <a:solidFill>
                  <a:schemeClr val="tx1">
                    <a:lumMod val="95000"/>
                    <a:lumOff val="5000"/>
                  </a:schemeClr>
                </a:solidFill>
              </a:rPr>
              <a:t> </a:t>
            </a:r>
            <a:r>
              <a:rPr lang="en-US" sz="1200" i="1" dirty="0" err="1">
                <a:solidFill>
                  <a:schemeClr val="tx1">
                    <a:lumMod val="95000"/>
                    <a:lumOff val="5000"/>
                  </a:schemeClr>
                </a:solidFill>
              </a:rPr>
              <a:t>foydalanish</a:t>
            </a:r>
            <a:r>
              <a:rPr lang="en-US" sz="1200" i="1" dirty="0">
                <a:solidFill>
                  <a:schemeClr val="tx1">
                    <a:lumMod val="95000"/>
                    <a:lumOff val="5000"/>
                  </a:schemeClr>
                </a:solidFill>
              </a:rPr>
              <a:t>. Bu </a:t>
            </a:r>
            <a:r>
              <a:rPr lang="en-US" sz="1200" i="1" dirty="0" err="1">
                <a:solidFill>
                  <a:schemeClr val="tx1">
                    <a:lumMod val="95000"/>
                    <a:lumOff val="5000"/>
                  </a:schemeClr>
                </a:solidFill>
              </a:rPr>
              <a:t>shundan</a:t>
            </a:r>
            <a:r>
              <a:rPr lang="en-US" sz="1200" i="1" dirty="0">
                <a:solidFill>
                  <a:schemeClr val="tx1">
                    <a:lumMod val="95000"/>
                    <a:lumOff val="5000"/>
                  </a:schemeClr>
                </a:solidFill>
              </a:rPr>
              <a:t> </a:t>
            </a:r>
            <a:r>
              <a:rPr lang="en-US" sz="1200" i="1" dirty="0" err="1">
                <a:solidFill>
                  <a:schemeClr val="tx1">
                    <a:lumMod val="95000"/>
                    <a:lumOff val="5000"/>
                  </a:schemeClr>
                </a:solidFill>
              </a:rPr>
              <a:t>iboratki</a:t>
            </a:r>
            <a:r>
              <a:rPr lang="en-US" sz="1200" i="1" dirty="0">
                <a:solidFill>
                  <a:schemeClr val="tx1">
                    <a:lumMod val="95000"/>
                    <a:lumOff val="5000"/>
                  </a:schemeClr>
                </a:solidFill>
              </a:rPr>
              <a:t>, </a:t>
            </a:r>
            <a:r>
              <a:rPr lang="en-US" sz="1200" i="1" dirty="0" err="1">
                <a:solidFill>
                  <a:schemeClr val="tx1">
                    <a:lumMod val="95000"/>
                    <a:lumOff val="5000"/>
                  </a:schemeClr>
                </a:solidFill>
              </a:rPr>
              <a:t>interpretator</a:t>
            </a:r>
            <a:r>
              <a:rPr lang="en-US" sz="1200" i="1" dirty="0">
                <a:solidFill>
                  <a:schemeClr val="tx1">
                    <a:lumMod val="95000"/>
                    <a:lumOff val="5000"/>
                  </a:schemeClr>
                </a:solidFill>
              </a:rPr>
              <a:t> </a:t>
            </a:r>
            <a:r>
              <a:rPr lang="en-US" sz="1200" i="1" dirty="0" err="1">
                <a:solidFill>
                  <a:schemeClr val="tx1">
                    <a:lumMod val="95000"/>
                    <a:lumOff val="5000"/>
                  </a:schemeClr>
                </a:solidFill>
              </a:rPr>
              <a:t>bilan</a:t>
            </a:r>
            <a:r>
              <a:rPr lang="en-US" sz="1200" i="1" dirty="0">
                <a:solidFill>
                  <a:schemeClr val="tx1">
                    <a:lumMod val="95000"/>
                    <a:lumOff val="5000"/>
                  </a:schemeClr>
                </a:solidFill>
              </a:rPr>
              <a:t> </a:t>
            </a:r>
            <a:r>
              <a:rPr lang="en-US" sz="1200" i="1" dirty="0" err="1">
                <a:solidFill>
                  <a:schemeClr val="tx1">
                    <a:lumMod val="95000"/>
                    <a:lumOff val="5000"/>
                  </a:schemeClr>
                </a:solidFill>
              </a:rPr>
              <a:t>ishlashga</a:t>
            </a:r>
            <a:r>
              <a:rPr lang="en-US" sz="1200" i="1" dirty="0">
                <a:solidFill>
                  <a:schemeClr val="tx1">
                    <a:lumMod val="95000"/>
                    <a:lumOff val="5000"/>
                  </a:schemeClr>
                </a:solidFill>
              </a:rPr>
              <a:t> </a:t>
            </a:r>
            <a:r>
              <a:rPr lang="en-US" sz="1200" i="1" dirty="0" err="1">
                <a:solidFill>
                  <a:schemeClr val="tx1">
                    <a:lumMod val="95000"/>
                    <a:lumOff val="5000"/>
                  </a:schemeClr>
                </a:solidFill>
              </a:rPr>
              <a:t>qaraganda</a:t>
            </a:r>
            <a:r>
              <a:rPr lang="en-US" sz="1200" i="1" dirty="0">
                <a:solidFill>
                  <a:schemeClr val="tx1">
                    <a:lumMod val="95000"/>
                    <a:lumOff val="5000"/>
                  </a:schemeClr>
                </a:solidFill>
              </a:rPr>
              <a:t> </a:t>
            </a:r>
            <a:r>
              <a:rPr lang="en-US" sz="1200" i="1" dirty="0" err="1">
                <a:solidFill>
                  <a:schemeClr val="tx1">
                    <a:lumMod val="95000"/>
                    <a:lumOff val="5000"/>
                  </a:schemeClr>
                </a:solidFill>
              </a:rPr>
              <a:t>kompilator</a:t>
            </a:r>
            <a:r>
              <a:rPr lang="en-US" sz="1200" i="1" dirty="0">
                <a:solidFill>
                  <a:schemeClr val="tx1">
                    <a:lumMod val="95000"/>
                    <a:lumOff val="5000"/>
                  </a:schemeClr>
                </a:solidFill>
              </a:rPr>
              <a:t> </a:t>
            </a:r>
            <a:r>
              <a:rPr lang="en-US" sz="1200" i="1" dirty="0" err="1">
                <a:solidFill>
                  <a:schemeClr val="tx1">
                    <a:lumMod val="95000"/>
                    <a:lumOff val="5000"/>
                  </a:schemeClr>
                </a:solidFill>
              </a:rPr>
              <a:t>bilan</a:t>
            </a:r>
            <a:r>
              <a:rPr lang="en-US" sz="1200" i="1" dirty="0">
                <a:solidFill>
                  <a:schemeClr val="tx1">
                    <a:lumMod val="95000"/>
                    <a:lumOff val="5000"/>
                  </a:schemeClr>
                </a:solidFill>
              </a:rPr>
              <a:t> </a:t>
            </a:r>
            <a:r>
              <a:rPr lang="en-US" sz="1200" i="1" dirty="0" err="1">
                <a:solidFill>
                  <a:schemeClr val="tx1">
                    <a:lumMod val="95000"/>
                    <a:lumOff val="5000"/>
                  </a:schemeClr>
                </a:solidFill>
              </a:rPr>
              <a:t>ishlash</a:t>
            </a:r>
            <a:r>
              <a:rPr lang="en-US" sz="1200" i="1" dirty="0">
                <a:solidFill>
                  <a:schemeClr val="tx1">
                    <a:lumMod val="95000"/>
                    <a:lumOff val="5000"/>
                  </a:schemeClr>
                </a:solidFill>
              </a:rPr>
              <a:t> </a:t>
            </a:r>
            <a:r>
              <a:rPr lang="en-US" sz="1200" i="1" dirty="0" err="1">
                <a:solidFill>
                  <a:schemeClr val="tx1">
                    <a:lumMod val="95000"/>
                    <a:lumOff val="5000"/>
                  </a:schemeClr>
                </a:solidFill>
              </a:rPr>
              <a:t>tezligi</a:t>
            </a:r>
            <a:r>
              <a:rPr lang="en-US" sz="1200" i="1" dirty="0">
                <a:solidFill>
                  <a:schemeClr val="tx1">
                    <a:lumMod val="95000"/>
                    <a:lumOff val="5000"/>
                  </a:schemeClr>
                </a:solidFill>
              </a:rPr>
              <a:t> </a:t>
            </a:r>
            <a:r>
              <a:rPr lang="en-US" sz="1200" i="1" dirty="0" err="1">
                <a:solidFill>
                  <a:schemeClr val="tx1">
                    <a:lumMod val="95000"/>
                    <a:lumOff val="5000"/>
                  </a:schemeClr>
                </a:solidFill>
              </a:rPr>
              <a:t>o’n</a:t>
            </a:r>
            <a:r>
              <a:rPr lang="en-US" sz="1200" i="1" dirty="0">
                <a:solidFill>
                  <a:schemeClr val="tx1">
                    <a:lumMod val="95000"/>
                    <a:lumOff val="5000"/>
                  </a:schemeClr>
                </a:solidFill>
              </a:rPr>
              <a:t> </a:t>
            </a:r>
            <a:r>
              <a:rPr lang="en-US" sz="1200" i="1" dirty="0" err="1">
                <a:solidFill>
                  <a:schemeClr val="tx1">
                    <a:lumMod val="95000"/>
                    <a:lumOff val="5000"/>
                  </a:schemeClr>
                </a:solidFill>
              </a:rPr>
              <a:t>martalab</a:t>
            </a:r>
            <a:r>
              <a:rPr lang="en-US" sz="1200" i="1" dirty="0">
                <a:solidFill>
                  <a:schemeClr val="tx1">
                    <a:lumMod val="95000"/>
                    <a:lumOff val="5000"/>
                  </a:schemeClr>
                </a:solidFill>
              </a:rPr>
              <a:t> </a:t>
            </a:r>
            <a:r>
              <a:rPr lang="en-US" sz="1200" i="1" dirty="0" err="1">
                <a:solidFill>
                  <a:schemeClr val="tx1">
                    <a:lumMod val="95000"/>
                    <a:lumOff val="5000"/>
                  </a:schemeClr>
                </a:solidFill>
              </a:rPr>
              <a:t>ustunlikka</a:t>
            </a:r>
            <a:r>
              <a:rPr lang="en-US" sz="1200" i="1" dirty="0">
                <a:solidFill>
                  <a:schemeClr val="tx1">
                    <a:lumMod val="95000"/>
                    <a:lumOff val="5000"/>
                  </a:schemeClr>
                </a:solidFill>
              </a:rPr>
              <a:t> </a:t>
            </a:r>
            <a:r>
              <a:rPr lang="en-US" sz="1200" i="1" dirty="0" err="1">
                <a:solidFill>
                  <a:schemeClr val="tx1">
                    <a:lumMod val="95000"/>
                    <a:lumOff val="5000"/>
                  </a:schemeClr>
                </a:solidFill>
              </a:rPr>
              <a:t>ega</a:t>
            </a:r>
            <a:r>
              <a:rPr lang="en-US" sz="1200" i="1" dirty="0">
                <a:solidFill>
                  <a:schemeClr val="tx1">
                    <a:lumMod val="95000"/>
                    <a:lumOff val="5000"/>
                  </a:schemeClr>
                </a:solidFill>
              </a:rPr>
              <a:t> </a:t>
            </a:r>
            <a:r>
              <a:rPr lang="en-US" sz="1200" i="1" dirty="0" err="1">
                <a:solidFill>
                  <a:schemeClr val="tx1">
                    <a:lumMod val="95000"/>
                    <a:lumOff val="5000"/>
                  </a:schemeClr>
                </a:solidFill>
              </a:rPr>
              <a:t>bo’ladi</a:t>
            </a:r>
            <a:r>
              <a:rPr lang="en-US" sz="1200" i="1" dirty="0">
                <a:solidFill>
                  <a:schemeClr val="tx1">
                    <a:lumMod val="95000"/>
                    <a:lumOff val="5000"/>
                  </a:schemeClr>
                </a:solidFill>
              </a:rPr>
              <a:t>; </a:t>
            </a:r>
            <a:r>
              <a:rPr lang="ru-RU" sz="1200" i="1" dirty="0">
                <a:solidFill>
                  <a:schemeClr val="tx1">
                    <a:lumMod val="95000"/>
                    <a:lumOff val="5000"/>
                  </a:schemeClr>
                </a:solidFill>
                <a:sym typeface="Symbol"/>
              </a:rPr>
              <a:t></a:t>
            </a:r>
            <a:r>
              <a:rPr lang="en-US" sz="1200" i="1" dirty="0">
                <a:solidFill>
                  <a:schemeClr val="tx1">
                    <a:lumMod val="95000"/>
                    <a:lumOff val="5000"/>
                  </a:schemeClr>
                </a:solidFill>
              </a:rPr>
              <a:t> Universal </a:t>
            </a:r>
            <a:r>
              <a:rPr lang="en-US" sz="1200" i="1" dirty="0" err="1">
                <a:solidFill>
                  <a:schemeClr val="tx1">
                    <a:lumMod val="95000"/>
                    <a:lumOff val="5000"/>
                  </a:schemeClr>
                </a:solidFill>
              </a:rPr>
              <a:t>usullar</a:t>
            </a:r>
            <a:r>
              <a:rPr lang="en-US" sz="1200" i="1" dirty="0">
                <a:solidFill>
                  <a:schemeClr val="tx1">
                    <a:lumMod val="95000"/>
                    <a:lumOff val="5000"/>
                  </a:schemeClr>
                </a:solidFill>
              </a:rPr>
              <a:t> </a:t>
            </a:r>
            <a:r>
              <a:rPr lang="en-US" sz="1200" i="1" dirty="0" err="1">
                <a:solidFill>
                  <a:schemeClr val="tx1">
                    <a:lumMod val="95000"/>
                    <a:lumOff val="5000"/>
                  </a:schemeClr>
                </a:solidFill>
              </a:rPr>
              <a:t>yordamida</a:t>
            </a:r>
            <a:r>
              <a:rPr lang="en-US" sz="1200" i="1" dirty="0">
                <a:solidFill>
                  <a:schemeClr val="tx1">
                    <a:lumMod val="95000"/>
                    <a:lumOff val="5000"/>
                  </a:schemeClr>
                </a:solidFill>
              </a:rPr>
              <a:t> </a:t>
            </a:r>
            <a:r>
              <a:rPr lang="en-US" sz="1200" i="1" dirty="0" err="1">
                <a:solidFill>
                  <a:schemeClr val="tx1">
                    <a:lumMod val="95000"/>
                    <a:lumOff val="5000"/>
                  </a:schemeClr>
                </a:solidFill>
              </a:rPr>
              <a:t>ma’lumotlar</a:t>
            </a:r>
            <a:r>
              <a:rPr lang="en-US" sz="1200" i="1" dirty="0">
                <a:solidFill>
                  <a:schemeClr val="tx1">
                    <a:lumMod val="95000"/>
                    <a:lumOff val="5000"/>
                  </a:schemeClr>
                </a:solidFill>
              </a:rPr>
              <a:t> </a:t>
            </a:r>
            <a:r>
              <a:rPr lang="en-US" sz="1200" i="1" dirty="0" err="1">
                <a:solidFill>
                  <a:schemeClr val="tx1">
                    <a:lumMod val="95000"/>
                    <a:lumOff val="5000"/>
                  </a:schemeClr>
                </a:solidFill>
              </a:rPr>
              <a:t>bazasi</a:t>
            </a:r>
            <a:r>
              <a:rPr lang="en-US" sz="1200" i="1" dirty="0">
                <a:solidFill>
                  <a:schemeClr val="tx1">
                    <a:lumMod val="95000"/>
                    <a:lumOff val="5000"/>
                  </a:schemeClr>
                </a:solidFill>
              </a:rPr>
              <a:t> </a:t>
            </a:r>
            <a:r>
              <a:rPr lang="en-US" sz="1200" i="1" dirty="0" err="1">
                <a:solidFill>
                  <a:schemeClr val="tx1">
                    <a:lumMod val="95000"/>
                    <a:lumOff val="5000"/>
                  </a:schemeClr>
                </a:solidFill>
              </a:rPr>
              <a:t>bilan</a:t>
            </a:r>
            <a:r>
              <a:rPr lang="en-US" sz="1200" i="1" dirty="0">
                <a:solidFill>
                  <a:schemeClr val="tx1">
                    <a:lumMod val="95000"/>
                    <a:lumOff val="5000"/>
                  </a:schemeClr>
                </a:solidFill>
              </a:rPr>
              <a:t> </a:t>
            </a:r>
            <a:r>
              <a:rPr lang="en-US" sz="1200" i="1" dirty="0" err="1">
                <a:solidFill>
                  <a:schemeClr val="tx1">
                    <a:lumMod val="95000"/>
                    <a:lumOff val="5000"/>
                  </a:schemeClr>
                </a:solidFill>
              </a:rPr>
              <a:t>ishlash</a:t>
            </a:r>
            <a:r>
              <a:rPr lang="en-US" sz="1200" i="1" dirty="0">
                <a:solidFill>
                  <a:schemeClr val="tx1">
                    <a:lumMod val="95000"/>
                    <a:lumOff val="5000"/>
                  </a:schemeClr>
                </a:solidFill>
              </a:rPr>
              <a:t> </a:t>
            </a:r>
            <a:r>
              <a:rPr lang="en-US" sz="1200" i="1" dirty="0" err="1">
                <a:solidFill>
                  <a:schemeClr val="tx1">
                    <a:lumMod val="95000"/>
                    <a:lumOff val="5000"/>
                  </a:schemeClr>
                </a:solidFill>
              </a:rPr>
              <a:t>imkoniyatlarining</a:t>
            </a:r>
            <a:r>
              <a:rPr lang="en-US" sz="1200" i="1" dirty="0">
                <a:solidFill>
                  <a:schemeClr val="tx1">
                    <a:lumMod val="95000"/>
                    <a:lumOff val="5000"/>
                  </a:schemeClr>
                </a:solidFill>
              </a:rPr>
              <a:t> </a:t>
            </a:r>
            <a:r>
              <a:rPr lang="en-US" sz="1200" i="1" dirty="0" err="1">
                <a:solidFill>
                  <a:schemeClr val="tx1">
                    <a:lumMod val="95000"/>
                    <a:lumOff val="5000"/>
                  </a:schemeClr>
                </a:solidFill>
              </a:rPr>
              <a:t>mavjudligi</a:t>
            </a:r>
            <a:r>
              <a:rPr lang="en-US" sz="1200" i="1" dirty="0">
                <a:solidFill>
                  <a:schemeClr val="tx1">
                    <a:lumMod val="95000"/>
                    <a:lumOff val="5000"/>
                  </a:schemeClr>
                </a:solidFill>
              </a:rPr>
              <a:t>; </a:t>
            </a:r>
            <a:r>
              <a:rPr lang="en-US" sz="1200" i="1" dirty="0" err="1">
                <a:solidFill>
                  <a:schemeClr val="tx1">
                    <a:lumMod val="95000"/>
                    <a:lumOff val="5000"/>
                  </a:schemeClr>
                </a:solidFill>
              </a:rPr>
              <a:t>Masalan</a:t>
            </a:r>
            <a:r>
              <a:rPr lang="en-US" sz="1200" i="1" dirty="0">
                <a:solidFill>
                  <a:schemeClr val="tx1">
                    <a:lumMod val="95000"/>
                    <a:lumOff val="5000"/>
                  </a:schemeClr>
                </a:solidFill>
              </a:rPr>
              <a:t>, </a:t>
            </a:r>
            <a:r>
              <a:rPr lang="en-US" sz="1200" i="1" dirty="0" err="1">
                <a:solidFill>
                  <a:schemeClr val="tx1">
                    <a:lumMod val="95000"/>
                    <a:lumOff val="5000"/>
                  </a:schemeClr>
                </a:solidFill>
              </a:rPr>
              <a:t>lokal</a:t>
            </a:r>
            <a:r>
              <a:rPr lang="en-US" sz="1200" i="1" dirty="0">
                <a:solidFill>
                  <a:schemeClr val="tx1">
                    <a:lumMod val="95000"/>
                    <a:lumOff val="5000"/>
                  </a:schemeClr>
                </a:solidFill>
              </a:rPr>
              <a:t> </a:t>
            </a:r>
            <a:r>
              <a:rPr lang="en-US" sz="1200" i="1" dirty="0" err="1">
                <a:solidFill>
                  <a:schemeClr val="tx1">
                    <a:lumMod val="95000"/>
                    <a:lumOff val="5000"/>
                  </a:schemeClr>
                </a:solidFill>
              </a:rPr>
              <a:t>va</a:t>
            </a:r>
            <a:r>
              <a:rPr lang="en-US" sz="1200" i="1" dirty="0">
                <a:solidFill>
                  <a:schemeClr val="tx1">
                    <a:lumMod val="95000"/>
                    <a:lumOff val="5000"/>
                  </a:schemeClr>
                </a:solidFill>
              </a:rPr>
              <a:t> </a:t>
            </a:r>
            <a:r>
              <a:rPr lang="en-US" sz="1200" i="1" dirty="0" err="1">
                <a:solidFill>
                  <a:schemeClr val="tx1">
                    <a:lumMod val="95000"/>
                    <a:lumOff val="5000"/>
                  </a:schemeClr>
                </a:solidFill>
              </a:rPr>
              <a:t>shu</a:t>
            </a:r>
            <a:r>
              <a:rPr lang="en-US" sz="1200" i="1" dirty="0">
                <a:solidFill>
                  <a:schemeClr val="tx1">
                    <a:lumMod val="95000"/>
                    <a:lumOff val="5000"/>
                  </a:schemeClr>
                </a:solidFill>
              </a:rPr>
              <a:t> </a:t>
            </a:r>
            <a:r>
              <a:rPr lang="en-US" sz="1200" i="1" dirty="0" err="1">
                <a:solidFill>
                  <a:schemeClr val="tx1">
                    <a:lumMod val="95000"/>
                    <a:lumOff val="5000"/>
                  </a:schemeClr>
                </a:solidFill>
              </a:rPr>
              <a:t>bilan</a:t>
            </a:r>
            <a:r>
              <a:rPr lang="en-US" sz="1200" i="1" dirty="0">
                <a:solidFill>
                  <a:schemeClr val="tx1">
                    <a:lumMod val="95000"/>
                    <a:lumOff val="5000"/>
                  </a:schemeClr>
                </a:solidFill>
              </a:rPr>
              <a:t> </a:t>
            </a:r>
            <a:r>
              <a:rPr lang="en-US" sz="1200" i="1" dirty="0" err="1">
                <a:solidFill>
                  <a:schemeClr val="tx1">
                    <a:lumMod val="95000"/>
                    <a:lumOff val="5000"/>
                  </a:schemeClr>
                </a:solidFill>
              </a:rPr>
              <a:t>bir</a:t>
            </a:r>
            <a:r>
              <a:rPr lang="en-US" sz="1200" i="1" dirty="0">
                <a:solidFill>
                  <a:schemeClr val="tx1">
                    <a:lumMod val="95000"/>
                    <a:lumOff val="5000"/>
                  </a:schemeClr>
                </a:solidFill>
              </a:rPr>
              <a:t> </a:t>
            </a:r>
            <a:r>
              <a:rPr lang="en-US" sz="1200" i="1" dirty="0" err="1">
                <a:solidFill>
                  <a:schemeClr val="tx1">
                    <a:lumMod val="95000"/>
                    <a:lumOff val="5000"/>
                  </a:schemeClr>
                </a:solidFill>
              </a:rPr>
              <a:t>qatorda</a:t>
            </a:r>
            <a:r>
              <a:rPr lang="en-US" sz="1200" i="1" dirty="0">
                <a:solidFill>
                  <a:schemeClr val="tx1">
                    <a:lumMod val="95000"/>
                    <a:lumOff val="5000"/>
                  </a:schemeClr>
                </a:solidFill>
              </a:rPr>
              <a:t> server </a:t>
            </a:r>
            <a:r>
              <a:rPr lang="en-US" sz="1200" i="1" dirty="0" err="1">
                <a:solidFill>
                  <a:schemeClr val="tx1">
                    <a:lumMod val="95000"/>
                    <a:lumOff val="5000"/>
                  </a:schemeClr>
                </a:solidFill>
              </a:rPr>
              <a:t>ma’lumotlari</a:t>
            </a:r>
            <a:r>
              <a:rPr lang="en-US" sz="1200" i="1" dirty="0">
                <a:solidFill>
                  <a:schemeClr val="tx1">
                    <a:lumMod val="95000"/>
                    <a:lumOff val="5000"/>
                  </a:schemeClr>
                </a:solidFill>
              </a:rPr>
              <a:t> </a:t>
            </a:r>
            <a:r>
              <a:rPr lang="en-US" sz="1200" i="1" dirty="0" err="1">
                <a:solidFill>
                  <a:schemeClr val="tx1">
                    <a:lumMod val="95000"/>
                    <a:lumOff val="5000"/>
                  </a:schemeClr>
                </a:solidFill>
              </a:rPr>
              <a:t>faylidan</a:t>
            </a:r>
            <a:r>
              <a:rPr lang="en-US" sz="1200" i="1" dirty="0">
                <a:solidFill>
                  <a:schemeClr val="tx1">
                    <a:lumMod val="95000"/>
                    <a:lumOff val="5000"/>
                  </a:schemeClr>
                </a:solidFill>
              </a:rPr>
              <a:t> </a:t>
            </a:r>
            <a:r>
              <a:rPr lang="en-US" sz="1200" i="1" dirty="0" err="1">
                <a:solidFill>
                  <a:schemeClr val="tx1">
                    <a:lumMod val="95000"/>
                    <a:lumOff val="5000"/>
                  </a:schemeClr>
                </a:solidFill>
              </a:rPr>
              <a:t>mijoz</a:t>
            </a:r>
            <a:r>
              <a:rPr lang="en-US" sz="1200" i="1" dirty="0">
                <a:solidFill>
                  <a:schemeClr val="tx1">
                    <a:lumMod val="95000"/>
                    <a:lumOff val="5000"/>
                  </a:schemeClr>
                </a:solidFill>
              </a:rPr>
              <a:t>-server </a:t>
            </a:r>
            <a:r>
              <a:rPr lang="en-US" sz="1200" i="1" dirty="0" err="1">
                <a:solidFill>
                  <a:schemeClr val="tx1">
                    <a:lumMod val="95000"/>
                    <a:lumOff val="5000"/>
                  </a:schemeClr>
                </a:solidFill>
              </a:rPr>
              <a:t>arxitekturasiga</a:t>
            </a:r>
            <a:r>
              <a:rPr lang="en-US" sz="1200" i="1" dirty="0">
                <a:solidFill>
                  <a:schemeClr val="tx1">
                    <a:lumMod val="95000"/>
                    <a:lumOff val="5000"/>
                  </a:schemeClr>
                </a:solidFill>
              </a:rPr>
              <a:t> </a:t>
            </a:r>
            <a:r>
              <a:rPr lang="en-US" sz="1200" i="1" dirty="0" err="1">
                <a:solidFill>
                  <a:schemeClr val="tx1">
                    <a:lumMod val="95000"/>
                    <a:lumOff val="5000"/>
                  </a:schemeClr>
                </a:solidFill>
              </a:rPr>
              <a:t>yoki</a:t>
            </a:r>
            <a:r>
              <a:rPr lang="en-US" sz="1200" i="1" dirty="0">
                <a:solidFill>
                  <a:schemeClr val="tx1">
                    <a:lumMod val="95000"/>
                    <a:lumOff val="5000"/>
                  </a:schemeClr>
                </a:solidFill>
              </a:rPr>
              <a:t> </a:t>
            </a:r>
            <a:r>
              <a:rPr lang="en-US" sz="1200" i="1" dirty="0" err="1">
                <a:solidFill>
                  <a:schemeClr val="tx1">
                    <a:lumMod val="95000"/>
                    <a:lumOff val="5000"/>
                  </a:schemeClr>
                </a:solidFill>
              </a:rPr>
              <a:t>ko’pbosqichli</a:t>
            </a:r>
            <a:r>
              <a:rPr lang="en-US" sz="1200" i="1" dirty="0">
                <a:solidFill>
                  <a:schemeClr val="tx1">
                    <a:lumMod val="95000"/>
                    <a:lumOff val="5000"/>
                  </a:schemeClr>
                </a:solidFill>
              </a:rPr>
              <a:t> N-tier </a:t>
            </a:r>
            <a:r>
              <a:rPr lang="en-US" sz="1200" i="1" dirty="0" err="1">
                <a:solidFill>
                  <a:schemeClr val="tx1">
                    <a:lumMod val="95000"/>
                    <a:lumOff val="5000"/>
                  </a:schemeClr>
                </a:solidFill>
              </a:rPr>
              <a:t>sxemasiga</a:t>
            </a:r>
            <a:r>
              <a:rPr lang="en-US" sz="1200" i="1" dirty="0">
                <a:solidFill>
                  <a:schemeClr val="tx1">
                    <a:lumMod val="95000"/>
                    <a:lumOff val="5000"/>
                  </a:schemeClr>
                </a:solidFill>
              </a:rPr>
              <a:t> </a:t>
            </a:r>
            <a:r>
              <a:rPr lang="en-US" sz="1200" i="1" dirty="0" err="1">
                <a:solidFill>
                  <a:schemeClr val="tx1">
                    <a:lumMod val="95000"/>
                    <a:lumOff val="5000"/>
                  </a:schemeClr>
                </a:solidFill>
              </a:rPr>
              <a:t>o’tishni</a:t>
            </a:r>
            <a:r>
              <a:rPr lang="en-US" sz="1200" i="1" dirty="0">
                <a:solidFill>
                  <a:schemeClr val="tx1">
                    <a:lumMod val="95000"/>
                    <a:lumOff val="5000"/>
                  </a:schemeClr>
                </a:solidFill>
              </a:rPr>
              <a:t> </a:t>
            </a:r>
            <a:r>
              <a:rPr lang="en-US" sz="1200" i="1" dirty="0" err="1">
                <a:solidFill>
                  <a:schemeClr val="tx1">
                    <a:lumMod val="95000"/>
                    <a:lumOff val="5000"/>
                  </a:schemeClr>
                </a:solidFill>
              </a:rPr>
              <a:t>ta’minlash</a:t>
            </a:r>
            <a:r>
              <a:rPr lang="en-US" sz="1200" i="1" dirty="0">
                <a:solidFill>
                  <a:schemeClr val="tx1">
                    <a:lumMod val="95000"/>
                    <a:lumOff val="5000"/>
                  </a:schemeClr>
                </a:solidFill>
              </a:rPr>
              <a:t>. </a:t>
            </a:r>
            <a:r>
              <a:rPr lang="en-US" sz="1200" i="1" dirty="0" err="1">
                <a:solidFill>
                  <a:schemeClr val="tx1">
                    <a:lumMod val="95000"/>
                    <a:lumOff val="5000"/>
                  </a:schemeClr>
                </a:solidFill>
              </a:rPr>
              <a:t>Dasturiy</a:t>
            </a:r>
            <a:r>
              <a:rPr lang="en-US" sz="1200" i="1" dirty="0">
                <a:solidFill>
                  <a:schemeClr val="tx1">
                    <a:lumMod val="95000"/>
                    <a:lumOff val="5000"/>
                  </a:schemeClr>
                </a:solidFill>
              </a:rPr>
              <a:t> </a:t>
            </a:r>
            <a:r>
              <a:rPr lang="en-US" sz="1200" i="1" dirty="0" err="1">
                <a:solidFill>
                  <a:schemeClr val="tx1">
                    <a:lumMod val="95000"/>
                    <a:lumOff val="5000"/>
                  </a:schemeClr>
                </a:solidFill>
              </a:rPr>
              <a:t>texnologiyalar</a:t>
            </a:r>
            <a:r>
              <a:rPr lang="en-US" sz="1200" i="1" dirty="0">
                <a:solidFill>
                  <a:schemeClr val="tx1">
                    <a:lumMod val="95000"/>
                    <a:lumOff val="5000"/>
                  </a:schemeClr>
                </a:solidFill>
              </a:rPr>
              <a:t> </a:t>
            </a:r>
            <a:r>
              <a:rPr lang="en-US" sz="1200" i="1" dirty="0" err="1">
                <a:solidFill>
                  <a:schemeClr val="tx1">
                    <a:lumMod val="95000"/>
                    <a:lumOff val="5000"/>
                  </a:schemeClr>
                </a:solidFill>
              </a:rPr>
              <a:t>bir</a:t>
            </a:r>
            <a:r>
              <a:rPr lang="en-US" sz="1200" i="1" dirty="0">
                <a:solidFill>
                  <a:schemeClr val="tx1">
                    <a:lumMod val="95000"/>
                    <a:lumOff val="5000"/>
                  </a:schemeClr>
                </a:solidFill>
              </a:rPr>
              <a:t> </a:t>
            </a:r>
            <a:r>
              <a:rPr lang="en-US" sz="1200" i="1" dirty="0" err="1">
                <a:solidFill>
                  <a:schemeClr val="tx1">
                    <a:lumMod val="95000"/>
                    <a:lumOff val="5000"/>
                  </a:schemeClr>
                </a:solidFill>
              </a:rPr>
              <a:t>joyda</a:t>
            </a:r>
            <a:r>
              <a:rPr lang="en-US" sz="1200" i="1" dirty="0">
                <a:solidFill>
                  <a:schemeClr val="tx1">
                    <a:lumMod val="95000"/>
                    <a:lumOff val="5000"/>
                  </a:schemeClr>
                </a:solidFill>
              </a:rPr>
              <a:t> </a:t>
            </a:r>
            <a:r>
              <a:rPr lang="en-US" sz="1200" i="1" dirty="0" err="1">
                <a:solidFill>
                  <a:schemeClr val="tx1">
                    <a:lumMod val="95000"/>
                    <a:lumOff val="5000"/>
                  </a:schemeClr>
                </a:solidFill>
              </a:rPr>
              <a:t>turib</a:t>
            </a:r>
            <a:r>
              <a:rPr lang="en-US" sz="1200" i="1" dirty="0">
                <a:solidFill>
                  <a:schemeClr val="tx1">
                    <a:lumMod val="95000"/>
                    <a:lumOff val="5000"/>
                  </a:schemeClr>
                </a:solidFill>
              </a:rPr>
              <a:t> </a:t>
            </a:r>
            <a:r>
              <a:rPr lang="en-US" sz="1200" i="1" dirty="0" err="1">
                <a:solidFill>
                  <a:schemeClr val="tx1">
                    <a:lumMod val="95000"/>
                    <a:lumOff val="5000"/>
                  </a:schemeClr>
                </a:solidFill>
              </a:rPr>
              <a:t>qolmagani</a:t>
            </a:r>
            <a:r>
              <a:rPr lang="en-US" sz="1200" i="1" dirty="0">
                <a:solidFill>
                  <a:schemeClr val="tx1">
                    <a:lumMod val="95000"/>
                    <a:lumOff val="5000"/>
                  </a:schemeClr>
                </a:solidFill>
              </a:rPr>
              <a:t> </a:t>
            </a:r>
            <a:r>
              <a:rPr lang="en-US" sz="1200" i="1" dirty="0" err="1">
                <a:solidFill>
                  <a:schemeClr val="tx1">
                    <a:lumMod val="95000"/>
                    <a:lumOff val="5000"/>
                  </a:schemeClr>
                </a:solidFill>
              </a:rPr>
              <a:t>kabi</a:t>
            </a:r>
            <a:r>
              <a:rPr lang="en-US" sz="1200" i="1" dirty="0">
                <a:solidFill>
                  <a:schemeClr val="tx1">
                    <a:lumMod val="95000"/>
                    <a:lumOff val="5000"/>
                  </a:schemeClr>
                </a:solidFill>
              </a:rPr>
              <a:t> Borland (1998 </a:t>
            </a:r>
            <a:r>
              <a:rPr lang="en-US" sz="1200" i="1" dirty="0" err="1">
                <a:solidFill>
                  <a:schemeClr val="tx1">
                    <a:lumMod val="95000"/>
                    <a:lumOff val="5000"/>
                  </a:schemeClr>
                </a:solidFill>
              </a:rPr>
              <a:t>yil</a:t>
            </a:r>
            <a:r>
              <a:rPr lang="en-US" sz="1200" i="1" dirty="0">
                <a:solidFill>
                  <a:schemeClr val="tx1">
                    <a:lumMod val="95000"/>
                    <a:lumOff val="5000"/>
                  </a:schemeClr>
                </a:solidFill>
              </a:rPr>
              <a:t> </a:t>
            </a:r>
            <a:r>
              <a:rPr lang="ru-RU" sz="1200" i="1" dirty="0">
                <a:solidFill>
                  <a:schemeClr val="tx1">
                    <a:lumMod val="95000"/>
                    <a:lumOff val="5000"/>
                  </a:schemeClr>
                </a:solidFill>
              </a:rPr>
              <a:t>ар</a:t>
            </a:r>
            <a:r>
              <a:rPr lang="en-US" sz="1200" i="1" dirty="0">
                <a:solidFill>
                  <a:schemeClr val="tx1">
                    <a:lumMod val="95000"/>
                    <a:lumOff val="5000"/>
                  </a:schemeClr>
                </a:solidFill>
              </a:rPr>
              <a:t>r</a:t>
            </a:r>
            <a:r>
              <a:rPr lang="ru-RU" sz="1200" i="1" dirty="0">
                <a:solidFill>
                  <a:schemeClr val="tx1">
                    <a:lumMod val="95000"/>
                    <a:lumOff val="5000"/>
                  </a:schemeClr>
                </a:solidFill>
              </a:rPr>
              <a:t>е</a:t>
            </a:r>
            <a:r>
              <a:rPr lang="en-US" sz="1200" i="1" dirty="0" err="1">
                <a:solidFill>
                  <a:schemeClr val="tx1">
                    <a:lumMod val="95000"/>
                    <a:lumOff val="5000"/>
                  </a:schemeClr>
                </a:solidFill>
              </a:rPr>
              <a:t>ldan</a:t>
            </a:r>
            <a:r>
              <a:rPr lang="en-US" sz="1200" i="1" dirty="0">
                <a:solidFill>
                  <a:schemeClr val="tx1">
                    <a:lumMod val="95000"/>
                    <a:lumOff val="5000"/>
                  </a:schemeClr>
                </a:solidFill>
              </a:rPr>
              <a:t> </a:t>
            </a:r>
            <a:r>
              <a:rPr lang="en-US" sz="1200" i="1" dirty="0" err="1">
                <a:solidFill>
                  <a:schemeClr val="tx1">
                    <a:lumMod val="95000"/>
                    <a:lumOff val="5000"/>
                  </a:schemeClr>
                </a:solidFill>
              </a:rPr>
              <a:t>Inprise</a:t>
            </a:r>
            <a:r>
              <a:rPr lang="en-US" sz="1200" i="1" dirty="0">
                <a:solidFill>
                  <a:schemeClr val="tx1">
                    <a:lumMod val="95000"/>
                    <a:lumOff val="5000"/>
                  </a:schemeClr>
                </a:solidFill>
              </a:rPr>
              <a:t> Corporation) </a:t>
            </a:r>
            <a:r>
              <a:rPr lang="en-US" sz="1200" i="1" dirty="0" err="1">
                <a:solidFill>
                  <a:schemeClr val="tx1">
                    <a:lumMod val="95000"/>
                    <a:lumOff val="5000"/>
                  </a:schemeClr>
                </a:solidFill>
              </a:rPr>
              <a:t>firmasining</a:t>
            </a:r>
            <a:r>
              <a:rPr lang="en-US" sz="1200" i="1" dirty="0">
                <a:solidFill>
                  <a:schemeClr val="tx1">
                    <a:lumMod val="95000"/>
                    <a:lumOff val="5000"/>
                  </a:schemeClr>
                </a:solidFill>
              </a:rPr>
              <a:t> </a:t>
            </a:r>
            <a:r>
              <a:rPr lang="en-US" sz="1200" i="1" dirty="0" err="1">
                <a:solidFill>
                  <a:schemeClr val="tx1">
                    <a:lumMod val="95000"/>
                    <a:lumOff val="5000"/>
                  </a:schemeClr>
                </a:solidFill>
              </a:rPr>
              <a:t>navbatdagi</a:t>
            </a:r>
            <a:r>
              <a:rPr lang="en-US" sz="1200" i="1" dirty="0">
                <a:solidFill>
                  <a:schemeClr val="tx1">
                    <a:lumMod val="95000"/>
                    <a:lumOff val="5000"/>
                  </a:schemeClr>
                </a:solidFill>
              </a:rPr>
              <a:t> </a:t>
            </a:r>
            <a:r>
              <a:rPr lang="en-US" sz="1200" i="1" dirty="0" err="1">
                <a:solidFill>
                  <a:schemeClr val="tx1">
                    <a:lumMod val="95000"/>
                    <a:lumOff val="5000"/>
                  </a:schemeClr>
                </a:solidFill>
              </a:rPr>
              <a:t>kuchli</a:t>
            </a:r>
            <a:r>
              <a:rPr lang="en-US" sz="1200" i="1" dirty="0">
                <a:solidFill>
                  <a:schemeClr val="tx1">
                    <a:lumMod val="95000"/>
                    <a:lumOff val="5000"/>
                  </a:schemeClr>
                </a:solidFill>
              </a:rPr>
              <a:t> </a:t>
            </a:r>
            <a:r>
              <a:rPr lang="en-US" sz="1200" i="1" dirty="0" err="1">
                <a:solidFill>
                  <a:schemeClr val="tx1">
                    <a:lumMod val="95000"/>
                    <a:lumOff val="5000"/>
                  </a:schemeClr>
                </a:solidFill>
              </a:rPr>
              <a:t>mehnatlari</a:t>
            </a:r>
            <a:r>
              <a:rPr lang="en-US" sz="1200" i="1" dirty="0">
                <a:solidFill>
                  <a:schemeClr val="tx1">
                    <a:lumMod val="95000"/>
                    <a:lumOff val="5000"/>
                  </a:schemeClr>
                </a:solidFill>
              </a:rPr>
              <a:t> </a:t>
            </a:r>
            <a:r>
              <a:rPr lang="en-US" sz="1200" i="1" dirty="0" err="1">
                <a:solidFill>
                  <a:schemeClr val="tx1">
                    <a:lumMod val="95000"/>
                    <a:lumOff val="5000"/>
                  </a:schemeClr>
                </a:solidFill>
              </a:rPr>
              <a:t>natijasida</a:t>
            </a:r>
            <a:r>
              <a:rPr lang="en-US" sz="1200" i="1" dirty="0">
                <a:solidFill>
                  <a:schemeClr val="tx1">
                    <a:lumMod val="95000"/>
                    <a:lumOff val="5000"/>
                  </a:schemeClr>
                </a:solidFill>
              </a:rPr>
              <a:t> Turbo Pascal </a:t>
            </a:r>
            <a:r>
              <a:rPr lang="en-US" sz="1200" i="1" dirty="0" err="1">
                <a:solidFill>
                  <a:schemeClr val="tx1">
                    <a:lumMod val="95000"/>
                    <a:lumOff val="5000"/>
                  </a:schemeClr>
                </a:solidFill>
              </a:rPr>
              <a:t>tili</a:t>
            </a:r>
            <a:r>
              <a:rPr lang="en-US" sz="1200" i="1" dirty="0">
                <a:solidFill>
                  <a:schemeClr val="tx1">
                    <a:lumMod val="95000"/>
                    <a:lumOff val="5000"/>
                  </a:schemeClr>
                </a:solidFill>
              </a:rPr>
              <a:t> </a:t>
            </a:r>
            <a:r>
              <a:rPr lang="en-US" sz="1200" i="1" dirty="0" err="1">
                <a:solidFill>
                  <a:schemeClr val="tx1">
                    <a:lumMod val="95000"/>
                    <a:lumOff val="5000"/>
                  </a:schemeClr>
                </a:solidFill>
              </a:rPr>
              <a:t>o’rniga</a:t>
            </a:r>
            <a:r>
              <a:rPr lang="en-US" sz="1200" i="1" dirty="0">
                <a:solidFill>
                  <a:schemeClr val="tx1">
                    <a:lumMod val="95000"/>
                    <a:lumOff val="5000"/>
                  </a:schemeClr>
                </a:solidFill>
              </a:rPr>
              <a:t> Object Pascal </a:t>
            </a:r>
            <a:r>
              <a:rPr lang="en-US" sz="1200" i="1" dirty="0" err="1">
                <a:solidFill>
                  <a:schemeClr val="tx1">
                    <a:lumMod val="95000"/>
                    <a:lumOff val="5000"/>
                  </a:schemeClr>
                </a:solidFill>
              </a:rPr>
              <a:t>tili</a:t>
            </a:r>
            <a:r>
              <a:rPr lang="en-US" sz="1200" i="1" dirty="0">
                <a:solidFill>
                  <a:schemeClr val="tx1">
                    <a:lumMod val="95000"/>
                    <a:lumOff val="5000"/>
                  </a:schemeClr>
                </a:solidFill>
              </a:rPr>
              <a:t> – </a:t>
            </a:r>
            <a:r>
              <a:rPr lang="en-US" sz="1200" i="1" dirty="0" err="1">
                <a:solidFill>
                  <a:schemeClr val="tx1">
                    <a:lumMod val="95000"/>
                    <a:lumOff val="5000"/>
                  </a:schemeClr>
                </a:solidFill>
              </a:rPr>
              <a:t>ob’eykga</a:t>
            </a:r>
            <a:r>
              <a:rPr lang="en-US" sz="1200" i="1" dirty="0">
                <a:solidFill>
                  <a:schemeClr val="tx1">
                    <a:lumMod val="95000"/>
                    <a:lumOff val="5000"/>
                  </a:schemeClr>
                </a:solidFill>
              </a:rPr>
              <a:t> </a:t>
            </a:r>
            <a:r>
              <a:rPr lang="en-US" sz="1200" i="1" dirty="0" err="1">
                <a:solidFill>
                  <a:schemeClr val="tx1">
                    <a:lumMod val="95000"/>
                    <a:lumOff val="5000"/>
                  </a:schemeClr>
                </a:solidFill>
              </a:rPr>
              <a:t>mo’ljallangan</a:t>
            </a:r>
            <a:r>
              <a:rPr lang="en-US" sz="1200" i="1" dirty="0">
                <a:solidFill>
                  <a:schemeClr val="tx1">
                    <a:lumMod val="95000"/>
                    <a:lumOff val="5000"/>
                  </a:schemeClr>
                </a:solidFill>
              </a:rPr>
              <a:t> </a:t>
            </a:r>
            <a:r>
              <a:rPr lang="en-US" sz="1200" i="1" dirty="0" err="1">
                <a:solidFill>
                  <a:schemeClr val="tx1">
                    <a:lumMod val="95000"/>
                    <a:lumOff val="5000"/>
                  </a:schemeClr>
                </a:solidFill>
              </a:rPr>
              <a:t>dasturlash</a:t>
            </a:r>
            <a:r>
              <a:rPr lang="en-US" sz="1200" i="1" dirty="0">
                <a:solidFill>
                  <a:schemeClr val="tx1">
                    <a:lumMod val="95000"/>
                    <a:lumOff val="5000"/>
                  </a:schemeClr>
                </a:solidFill>
              </a:rPr>
              <a:t> </a:t>
            </a:r>
            <a:r>
              <a:rPr lang="en-US" sz="1200" i="1" dirty="0" err="1">
                <a:solidFill>
                  <a:schemeClr val="tx1">
                    <a:lumMod val="95000"/>
                    <a:lumOff val="5000"/>
                  </a:schemeClr>
                </a:solidFill>
              </a:rPr>
              <a:t>konsepsiyasini</a:t>
            </a:r>
            <a:r>
              <a:rPr lang="en-US" sz="1200" i="1" dirty="0">
                <a:solidFill>
                  <a:schemeClr val="tx1">
                    <a:lumMod val="95000"/>
                    <a:lumOff val="5000"/>
                  </a:schemeClr>
                </a:solidFill>
              </a:rPr>
              <a:t> </a:t>
            </a:r>
            <a:r>
              <a:rPr lang="en-US" sz="1200" i="1" dirty="0" err="1">
                <a:solidFill>
                  <a:schemeClr val="tx1">
                    <a:lumMod val="95000"/>
                    <a:lumOff val="5000"/>
                  </a:schemeClr>
                </a:solidFill>
              </a:rPr>
              <a:t>o’zida</a:t>
            </a:r>
            <a:r>
              <a:rPr lang="en-US" sz="1200" i="1" dirty="0">
                <a:solidFill>
                  <a:schemeClr val="tx1">
                    <a:lumMod val="95000"/>
                    <a:lumOff val="5000"/>
                  </a:schemeClr>
                </a:solidFill>
              </a:rPr>
              <a:t> </a:t>
            </a:r>
            <a:r>
              <a:rPr lang="en-US" sz="1200" i="1" dirty="0" err="1">
                <a:solidFill>
                  <a:schemeClr val="tx1">
                    <a:lumMod val="95000"/>
                    <a:lumOff val="5000"/>
                  </a:schemeClr>
                </a:solidFill>
              </a:rPr>
              <a:t>mujassamlashtirgan</a:t>
            </a:r>
            <a:r>
              <a:rPr lang="en-US" sz="1200" i="1" dirty="0">
                <a:solidFill>
                  <a:schemeClr val="tx1">
                    <a:lumMod val="95000"/>
                    <a:lumOff val="5000"/>
                  </a:schemeClr>
                </a:solidFill>
              </a:rPr>
              <a:t> </a:t>
            </a:r>
            <a:r>
              <a:rPr lang="en-US" sz="1200" i="1" dirty="0" err="1">
                <a:solidFill>
                  <a:schemeClr val="tx1">
                    <a:lumMod val="95000"/>
                    <a:lumOff val="5000"/>
                  </a:schemeClr>
                </a:solidFill>
              </a:rPr>
              <a:t>tili</a:t>
            </a:r>
            <a:r>
              <a:rPr lang="en-US" sz="1200" i="1" dirty="0">
                <a:solidFill>
                  <a:schemeClr val="tx1">
                    <a:lumMod val="95000"/>
                    <a:lumOff val="5000"/>
                  </a:schemeClr>
                </a:solidFill>
              </a:rPr>
              <a:t> </a:t>
            </a:r>
            <a:r>
              <a:rPr lang="en-US" sz="1200" i="1" dirty="0" err="1">
                <a:solidFill>
                  <a:schemeClr val="tx1">
                    <a:lumMod val="95000"/>
                    <a:lumOff val="5000"/>
                  </a:schemeClr>
                </a:solidFill>
              </a:rPr>
              <a:t>yuzaga</a:t>
            </a:r>
            <a:r>
              <a:rPr lang="en-US" sz="1200" i="1" dirty="0">
                <a:solidFill>
                  <a:schemeClr val="tx1">
                    <a:lumMod val="95000"/>
                    <a:lumOff val="5000"/>
                  </a:schemeClr>
                </a:solidFill>
              </a:rPr>
              <a:t> </a:t>
            </a:r>
            <a:r>
              <a:rPr lang="en-US" sz="1200" i="1" dirty="0" err="1">
                <a:solidFill>
                  <a:schemeClr val="tx1">
                    <a:lumMod val="95000"/>
                    <a:lumOff val="5000"/>
                  </a:schemeClr>
                </a:solidFill>
              </a:rPr>
              <a:t>keldi</a:t>
            </a:r>
            <a:r>
              <a:rPr lang="en-US" sz="1200" dirty="0">
                <a:solidFill>
                  <a:schemeClr val="tx1">
                    <a:lumMod val="95000"/>
                    <a:lumOff val="5000"/>
                  </a:schemeClr>
                </a:solidFill>
              </a:rPr>
              <a:t>. </a:t>
            </a:r>
            <a:endParaRPr lang="ru-RU" sz="1200" dirty="0">
              <a:solidFill>
                <a:schemeClr val="tx1">
                  <a:lumMod val="95000"/>
                  <a:lumOff val="5000"/>
                </a:schemeClr>
              </a:solidFill>
            </a:endParaRPr>
          </a:p>
        </p:txBody>
      </p:sp>
    </p:spTree>
    <p:extLst>
      <p:ext uri="{BB962C8B-B14F-4D97-AF65-F5344CB8AC3E}">
        <p14:creationId xmlns:p14="http://schemas.microsoft.com/office/powerpoint/2010/main" val="6158667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365848"/>
          </a:xfrm>
        </p:spPr>
        <p:txBody>
          <a:bodyPr>
            <a:noAutofit/>
          </a:bodyPr>
          <a:lstStyle/>
          <a:p>
            <a:r>
              <a:rPr lang="en-US" sz="1200" i="1" dirty="0"/>
              <a:t>Delphi v</a:t>
            </a:r>
            <a:r>
              <a:rPr lang="ru-RU" sz="1200" i="1" dirty="0"/>
              <a:t>а</a:t>
            </a:r>
            <a:r>
              <a:rPr lang="en-US" sz="1200" i="1" dirty="0"/>
              <a:t> Object Pascal </a:t>
            </a:r>
            <a:r>
              <a:rPr lang="en-US" sz="1200" i="1" dirty="0" err="1"/>
              <a:t>uzoq</a:t>
            </a:r>
            <a:r>
              <a:rPr lang="en-US" sz="1200" i="1" dirty="0"/>
              <a:t> </a:t>
            </a:r>
            <a:r>
              <a:rPr lang="en-US" sz="1200" i="1" dirty="0" err="1"/>
              <a:t>evalyusion</a:t>
            </a:r>
            <a:r>
              <a:rPr lang="en-US" sz="1200" i="1" dirty="0"/>
              <a:t> </a:t>
            </a:r>
            <a:r>
              <a:rPr lang="en-US" sz="1200" i="1" dirty="0" err="1"/>
              <a:t>rivojlanish</a:t>
            </a:r>
            <a:r>
              <a:rPr lang="en-US" sz="1200" i="1" dirty="0"/>
              <a:t> </a:t>
            </a:r>
            <a:r>
              <a:rPr lang="en-US" sz="1200" i="1" dirty="0" err="1"/>
              <a:t>natijasi</a:t>
            </a:r>
            <a:r>
              <a:rPr lang="en-US" sz="1200" i="1" dirty="0"/>
              <a:t> </a:t>
            </a:r>
            <a:r>
              <a:rPr lang="en-US" sz="1200" i="1" dirty="0" err="1"/>
              <a:t>va</a:t>
            </a:r>
            <a:r>
              <a:rPr lang="en-US" sz="1200" i="1" dirty="0"/>
              <a:t> </a:t>
            </a:r>
            <a:r>
              <a:rPr lang="en-US" sz="1200" i="1" dirty="0" err="1"/>
              <a:t>hozirgi</a:t>
            </a:r>
            <a:r>
              <a:rPr lang="en-US" sz="1200" i="1" dirty="0"/>
              <a:t> </a:t>
            </a:r>
            <a:r>
              <a:rPr lang="en-US" sz="1200" i="1" dirty="0" err="1"/>
              <a:t>zamon</a:t>
            </a:r>
            <a:r>
              <a:rPr lang="en-US" sz="1200" i="1" dirty="0"/>
              <a:t> </a:t>
            </a:r>
            <a:r>
              <a:rPr lang="en-US" sz="1200" i="1" dirty="0" err="1"/>
              <a:t>kompyuter</a:t>
            </a:r>
            <a:r>
              <a:rPr lang="en-US" sz="1200" i="1" dirty="0"/>
              <a:t> </a:t>
            </a:r>
            <a:r>
              <a:rPr lang="en-US" sz="1200" i="1" dirty="0" err="1"/>
              <a:t>texnologiyalarining</a:t>
            </a:r>
            <a:r>
              <a:rPr lang="en-US" sz="1200" i="1" dirty="0"/>
              <a:t> </a:t>
            </a:r>
            <a:r>
              <a:rPr lang="en-US" sz="1200" i="1" dirty="0" err="1"/>
              <a:t>o’zida</a:t>
            </a:r>
            <a:r>
              <a:rPr lang="en-US" sz="1200" i="1" dirty="0"/>
              <a:t> </a:t>
            </a:r>
            <a:r>
              <a:rPr lang="en-US" sz="1200" i="1" dirty="0" err="1"/>
              <a:t>akslantiruvchi</a:t>
            </a:r>
            <a:r>
              <a:rPr lang="en-US" sz="1200" i="1" dirty="0"/>
              <a:t> </a:t>
            </a:r>
            <a:r>
              <a:rPr lang="en-US" sz="1200" i="1" dirty="0" err="1"/>
              <a:t>mahsulotdir</a:t>
            </a:r>
            <a:r>
              <a:rPr lang="en-US" sz="1200" i="1" dirty="0"/>
              <a:t>. </a:t>
            </a:r>
            <a:r>
              <a:rPr lang="ru-RU" sz="1200" i="1" dirty="0"/>
              <a:t>Х</a:t>
            </a:r>
            <a:r>
              <a:rPr lang="en-US" sz="1200" i="1" dirty="0" err="1"/>
              <a:t>ususan</a:t>
            </a:r>
            <a:r>
              <a:rPr lang="en-US" sz="1200" i="1" dirty="0"/>
              <a:t>, Delphi </a:t>
            </a:r>
            <a:r>
              <a:rPr lang="en-US" sz="1200" i="1" dirty="0" err="1"/>
              <a:t>yordamida</a:t>
            </a:r>
            <a:r>
              <a:rPr lang="en-US" sz="1200" i="1" dirty="0"/>
              <a:t> </a:t>
            </a:r>
            <a:r>
              <a:rPr lang="en-US" sz="1200" i="1" dirty="0" err="1"/>
              <a:t>har</a:t>
            </a:r>
            <a:r>
              <a:rPr lang="en-US" sz="1200" i="1" dirty="0"/>
              <a:t> </a:t>
            </a:r>
            <a:r>
              <a:rPr lang="en-US" sz="1200" i="1" dirty="0" err="1"/>
              <a:t>xil</a:t>
            </a:r>
            <a:r>
              <a:rPr lang="en-US" sz="1200" i="1" dirty="0"/>
              <a:t> </a:t>
            </a:r>
            <a:r>
              <a:rPr lang="en-US" sz="1200" i="1" dirty="0" err="1"/>
              <a:t>dasturlar</a:t>
            </a:r>
            <a:r>
              <a:rPr lang="en-US" sz="1200" i="1" dirty="0"/>
              <a:t> – </a:t>
            </a:r>
            <a:r>
              <a:rPr lang="en-US" sz="1200" i="1" dirty="0" err="1"/>
              <a:t>konsol</a:t>
            </a:r>
            <a:r>
              <a:rPr lang="en-US" sz="1200" i="1" dirty="0"/>
              <a:t> </a:t>
            </a:r>
            <a:r>
              <a:rPr lang="en-US" sz="1200" i="1" dirty="0" err="1"/>
              <a:t>ilovalardan</a:t>
            </a:r>
            <a:r>
              <a:rPr lang="en-US" sz="1200" i="1" dirty="0"/>
              <a:t> </a:t>
            </a:r>
            <a:r>
              <a:rPr lang="en-US" sz="1200" i="1" dirty="0" err="1"/>
              <a:t>tortib</a:t>
            </a:r>
            <a:r>
              <a:rPr lang="en-US" sz="1200" i="1" dirty="0"/>
              <a:t>, </a:t>
            </a:r>
            <a:r>
              <a:rPr lang="en-US" sz="1200" i="1" dirty="0" err="1"/>
              <a:t>ma’lumotlar</a:t>
            </a:r>
            <a:r>
              <a:rPr lang="en-US" sz="1200" i="1" dirty="0"/>
              <a:t> </a:t>
            </a:r>
            <a:r>
              <a:rPr lang="en-US" sz="1200" i="1" dirty="0" err="1"/>
              <a:t>bazasi</a:t>
            </a:r>
            <a:r>
              <a:rPr lang="en-US" sz="1200" i="1" dirty="0"/>
              <a:t> </a:t>
            </a:r>
            <a:r>
              <a:rPr lang="en-US" sz="1200" i="1" dirty="0" err="1"/>
              <a:t>bilan</a:t>
            </a:r>
            <a:r>
              <a:rPr lang="en-US" sz="1200" i="1" dirty="0"/>
              <a:t>, internet </a:t>
            </a:r>
            <a:r>
              <a:rPr lang="en-US" sz="1200" i="1" dirty="0" err="1"/>
              <a:t>bilan</a:t>
            </a:r>
            <a:r>
              <a:rPr lang="en-US" sz="1200" i="1" dirty="0"/>
              <a:t> </a:t>
            </a:r>
            <a:r>
              <a:rPr lang="en-US" sz="1200" i="1" dirty="0" err="1"/>
              <a:t>ishlash</a:t>
            </a:r>
            <a:r>
              <a:rPr lang="en-US" sz="1200" i="1" dirty="0"/>
              <a:t> </a:t>
            </a:r>
            <a:r>
              <a:rPr lang="en-US" sz="1200" i="1" dirty="0" err="1"/>
              <a:t>dasturlarigacha</a:t>
            </a:r>
            <a:r>
              <a:rPr lang="en-US" sz="1200" i="1" dirty="0"/>
              <a:t> </a:t>
            </a:r>
            <a:r>
              <a:rPr lang="en-US" sz="1200" i="1" dirty="0" err="1"/>
              <a:t>tuzuish</a:t>
            </a:r>
            <a:r>
              <a:rPr lang="en-US" sz="1200" i="1" dirty="0"/>
              <a:t> </a:t>
            </a:r>
            <a:r>
              <a:rPr lang="en-US" sz="1200" i="1" dirty="0" err="1"/>
              <a:t>mumkin</a:t>
            </a:r>
            <a:r>
              <a:rPr lang="en-US" sz="1200" i="1" dirty="0"/>
              <a:t>. </a:t>
            </a:r>
            <a:r>
              <a:rPr lang="en-US" sz="1200" i="1" dirty="0" err="1"/>
              <a:t>Shunday</a:t>
            </a:r>
            <a:r>
              <a:rPr lang="en-US" sz="1200" i="1" dirty="0"/>
              <a:t> </a:t>
            </a:r>
            <a:r>
              <a:rPr lang="en-US" sz="1200" i="1" dirty="0" err="1"/>
              <a:t>ekan</a:t>
            </a:r>
            <a:r>
              <a:rPr lang="en-US" sz="1200" i="1" dirty="0"/>
              <a:t> Delphi </a:t>
            </a:r>
            <a:r>
              <a:rPr lang="en-US" sz="1200" i="1" dirty="0" err="1"/>
              <a:t>dasturini</a:t>
            </a:r>
            <a:r>
              <a:rPr lang="en-US" sz="1200" i="1" dirty="0"/>
              <a:t> </a:t>
            </a:r>
            <a:r>
              <a:rPr lang="en-US" sz="1200" i="1" dirty="0" err="1"/>
              <a:t>o’rganishni</a:t>
            </a:r>
            <a:r>
              <a:rPr lang="en-US" sz="1200" i="1" dirty="0"/>
              <a:t> </a:t>
            </a:r>
            <a:r>
              <a:rPr lang="en-US" sz="1200" i="1" dirty="0" err="1"/>
              <a:t>nimadan</a:t>
            </a:r>
            <a:r>
              <a:rPr lang="en-US" sz="1200" i="1" dirty="0"/>
              <a:t> </a:t>
            </a:r>
            <a:r>
              <a:rPr lang="en-US" sz="1200" i="1" dirty="0" err="1"/>
              <a:t>boshlash</a:t>
            </a:r>
            <a:r>
              <a:rPr lang="en-US" sz="1200" i="1" dirty="0"/>
              <a:t> </a:t>
            </a:r>
            <a:r>
              <a:rPr lang="en-US" sz="1200" i="1" dirty="0" err="1"/>
              <a:t>ker</a:t>
            </a:r>
            <a:r>
              <a:rPr lang="ru-RU" sz="1200" i="1" dirty="0"/>
              <a:t>а</a:t>
            </a:r>
            <a:r>
              <a:rPr lang="en-US" sz="1200" i="1" dirty="0"/>
              <a:t>k </a:t>
            </a:r>
            <a:r>
              <a:rPr lang="en-US" sz="1200" i="1" dirty="0" err="1"/>
              <a:t>degan</a:t>
            </a:r>
            <a:r>
              <a:rPr lang="en-US" sz="1200" i="1" dirty="0"/>
              <a:t> </a:t>
            </a:r>
            <a:r>
              <a:rPr lang="en-US" sz="1200" i="1" dirty="0" err="1"/>
              <a:t>savol</a:t>
            </a:r>
            <a:r>
              <a:rPr lang="en-US" sz="1200" i="1" dirty="0"/>
              <a:t> </a:t>
            </a:r>
            <a:r>
              <a:rPr lang="en-US" sz="1200" i="1" dirty="0" err="1"/>
              <a:t>tug’iladi</a:t>
            </a:r>
            <a:r>
              <a:rPr lang="en-US" sz="1200" i="1" dirty="0"/>
              <a:t>? Delphi </a:t>
            </a:r>
            <a:r>
              <a:rPr lang="en-US" sz="1200" i="1" dirty="0" err="1"/>
              <a:t>dasturlash</a:t>
            </a:r>
            <a:r>
              <a:rPr lang="en-US" sz="1200" i="1" dirty="0"/>
              <a:t> </a:t>
            </a:r>
            <a:r>
              <a:rPr lang="en-US" sz="1200" i="1" dirty="0" err="1"/>
              <a:t>tili</a:t>
            </a:r>
            <a:r>
              <a:rPr lang="en-US" sz="1200" i="1" dirty="0"/>
              <a:t> </a:t>
            </a:r>
            <a:r>
              <a:rPr lang="en-US" sz="1200" i="1" dirty="0" err="1"/>
              <a:t>bilan</a:t>
            </a:r>
            <a:r>
              <a:rPr lang="en-US" sz="1200" i="1" dirty="0"/>
              <a:t> </a:t>
            </a:r>
            <a:r>
              <a:rPr lang="en-US" sz="1200" i="1" dirty="0" err="1"/>
              <a:t>tanishishni</a:t>
            </a:r>
            <a:r>
              <a:rPr lang="en-US" sz="1200" i="1" dirty="0"/>
              <a:t> Object Pascal </a:t>
            </a:r>
            <a:r>
              <a:rPr lang="en-US" sz="1200" i="1" dirty="0" err="1"/>
              <a:t>tilini</a:t>
            </a:r>
            <a:r>
              <a:rPr lang="en-US" sz="1200" i="1" dirty="0"/>
              <a:t> </a:t>
            </a:r>
            <a:r>
              <a:rPr lang="en-US" sz="1200" i="1" dirty="0" err="1"/>
              <a:t>o’rganish</a:t>
            </a:r>
            <a:r>
              <a:rPr lang="en-US" sz="1200" i="1" dirty="0"/>
              <a:t> </a:t>
            </a:r>
            <a:r>
              <a:rPr lang="en-US" sz="1200" i="1" dirty="0" err="1"/>
              <a:t>va</a:t>
            </a:r>
            <a:r>
              <a:rPr lang="en-US" sz="1200" i="1" dirty="0"/>
              <a:t> </a:t>
            </a:r>
            <a:r>
              <a:rPr lang="en-US" sz="1200" i="1" dirty="0" err="1"/>
              <a:t>bu</a:t>
            </a:r>
            <a:r>
              <a:rPr lang="en-US" sz="1200" i="1" dirty="0"/>
              <a:t> </a:t>
            </a:r>
            <a:r>
              <a:rPr lang="en-US" sz="1200" i="1" dirty="0" err="1"/>
              <a:t>tilni</a:t>
            </a:r>
            <a:r>
              <a:rPr lang="en-US" sz="1200" i="1" dirty="0"/>
              <a:t> </a:t>
            </a:r>
            <a:r>
              <a:rPr lang="en-US" sz="1200" i="1" dirty="0" err="1"/>
              <a:t>konsol</a:t>
            </a:r>
            <a:r>
              <a:rPr lang="en-US" sz="1200" i="1" dirty="0"/>
              <a:t> </a:t>
            </a:r>
            <a:r>
              <a:rPr lang="en-US" sz="1200" i="1" dirty="0" err="1"/>
              <a:t>ilovalarni</a:t>
            </a:r>
            <a:r>
              <a:rPr lang="en-US" sz="1200" i="1" dirty="0"/>
              <a:t> </a:t>
            </a:r>
            <a:r>
              <a:rPr lang="en-US" sz="1200" i="1" dirty="0" err="1"/>
              <a:t>yaratish</a:t>
            </a:r>
            <a:r>
              <a:rPr lang="en-US" sz="1200" i="1" dirty="0"/>
              <a:t> </a:t>
            </a:r>
            <a:r>
              <a:rPr lang="en-US" sz="1200" i="1" dirty="0" err="1"/>
              <a:t>uchun</a:t>
            </a:r>
            <a:r>
              <a:rPr lang="en-US" sz="1200" i="1" dirty="0"/>
              <a:t> </a:t>
            </a:r>
            <a:r>
              <a:rPr lang="en-US" sz="1200" i="1" dirty="0" err="1"/>
              <a:t>dasturkash</a:t>
            </a:r>
            <a:r>
              <a:rPr lang="en-US" sz="1200" i="1" dirty="0"/>
              <a:t> </a:t>
            </a:r>
            <a:r>
              <a:rPr lang="en-US" sz="1200" i="1" dirty="0" err="1"/>
              <a:t>tuzishda</a:t>
            </a:r>
            <a:r>
              <a:rPr lang="en-US" sz="1200" i="1" dirty="0"/>
              <a:t> </a:t>
            </a:r>
            <a:r>
              <a:rPr lang="en-US" sz="1200" i="1" dirty="0" err="1"/>
              <a:t>qo’llashdan</a:t>
            </a:r>
            <a:r>
              <a:rPr lang="en-US" sz="1200" i="1" dirty="0"/>
              <a:t> </a:t>
            </a:r>
            <a:r>
              <a:rPr lang="en-US" sz="1200" i="1" dirty="0" err="1"/>
              <a:t>boshlasa</a:t>
            </a:r>
            <a:r>
              <a:rPr lang="en-US" sz="1200" i="1" dirty="0"/>
              <a:t> </a:t>
            </a:r>
            <a:r>
              <a:rPr lang="en-US" sz="1200" i="1" dirty="0" err="1"/>
              <a:t>bo’ladi</a:t>
            </a:r>
            <a:r>
              <a:rPr lang="en-US" sz="1200" i="1" dirty="0"/>
              <a:t>. Borland Delphi </a:t>
            </a:r>
            <a:r>
              <a:rPr lang="en-US" sz="1200" i="1" dirty="0" err="1"/>
              <a:t>yuqorida</a:t>
            </a:r>
            <a:r>
              <a:rPr lang="en-US" sz="1200" i="1" dirty="0"/>
              <a:t> </a:t>
            </a:r>
            <a:r>
              <a:rPr lang="en-US" sz="1200" i="1" dirty="0" err="1"/>
              <a:t>bayon</a:t>
            </a:r>
            <a:r>
              <a:rPr lang="en-US" sz="1200" i="1" dirty="0"/>
              <a:t> </a:t>
            </a:r>
            <a:r>
              <a:rPr lang="en-US" sz="1200" i="1" dirty="0" err="1"/>
              <a:t>etilgan</a:t>
            </a:r>
            <a:r>
              <a:rPr lang="en-US" sz="1200" i="1" dirty="0"/>
              <a:t> </a:t>
            </a:r>
            <a:r>
              <a:rPr lang="en-US" sz="1200" i="1" dirty="0" err="1"/>
              <a:t>tendensiyalarni</a:t>
            </a:r>
            <a:r>
              <a:rPr lang="en-US" sz="1200" i="1" dirty="0"/>
              <a:t> </a:t>
            </a:r>
            <a:r>
              <a:rPr lang="en-US" sz="1200" i="1" dirty="0" err="1"/>
              <a:t>joriy</a:t>
            </a:r>
            <a:r>
              <a:rPr lang="en-US" sz="1200" i="1" dirty="0"/>
              <a:t> </a:t>
            </a:r>
            <a:r>
              <a:rPr lang="en-US" sz="1200" i="1" dirty="0" err="1"/>
              <a:t>etish</a:t>
            </a:r>
            <a:r>
              <a:rPr lang="en-US" sz="1200" i="1" dirty="0"/>
              <a:t> </a:t>
            </a:r>
            <a:r>
              <a:rPr lang="en-US" sz="1200" i="1" dirty="0" err="1"/>
              <a:t>maqsadida</a:t>
            </a:r>
            <a:r>
              <a:rPr lang="en-US" sz="1200" i="1" dirty="0"/>
              <a:t> </a:t>
            </a:r>
            <a:r>
              <a:rPr lang="en-US" sz="1200" i="1" dirty="0" err="1"/>
              <a:t>yaratilgan</a:t>
            </a:r>
            <a:r>
              <a:rPr lang="en-US" sz="1200" i="1" dirty="0"/>
              <a:t>. Ammo, </a:t>
            </a:r>
            <a:r>
              <a:rPr lang="en-US" sz="1200" i="1" dirty="0" err="1"/>
              <a:t>uning</a:t>
            </a:r>
            <a:r>
              <a:rPr lang="en-US" sz="1200" i="1" dirty="0"/>
              <a:t> </a:t>
            </a:r>
            <a:r>
              <a:rPr lang="en-US" sz="1200" i="1" dirty="0" err="1"/>
              <a:t>eng</a:t>
            </a:r>
            <a:r>
              <a:rPr lang="en-US" sz="1200" i="1" dirty="0"/>
              <a:t> </a:t>
            </a:r>
            <a:r>
              <a:rPr lang="en-US" sz="1200" i="1" dirty="0" err="1"/>
              <a:t>asosiy</a:t>
            </a:r>
            <a:r>
              <a:rPr lang="en-US" sz="1200" i="1" dirty="0"/>
              <a:t> </a:t>
            </a:r>
            <a:r>
              <a:rPr lang="en-US" sz="1200" i="1" dirty="0" err="1"/>
              <a:t>elementi</a:t>
            </a:r>
            <a:r>
              <a:rPr lang="en-US" sz="1200" i="1" dirty="0"/>
              <a:t> </a:t>
            </a:r>
            <a:r>
              <a:rPr lang="en-US" sz="1200" i="1" dirty="0" err="1"/>
              <a:t>Obyekt</a:t>
            </a:r>
            <a:r>
              <a:rPr lang="en-US" sz="1200" i="1" dirty="0"/>
              <a:t> </a:t>
            </a:r>
            <a:r>
              <a:rPr lang="en-US" sz="1200" i="1" dirty="0" err="1"/>
              <a:t>Paskal</a:t>
            </a:r>
            <a:r>
              <a:rPr lang="en-US" sz="1200" i="1" dirty="0"/>
              <a:t> </a:t>
            </a:r>
            <a:r>
              <a:rPr lang="en-US" sz="1200" i="1" dirty="0" err="1"/>
              <a:t>tili</a:t>
            </a:r>
            <a:r>
              <a:rPr lang="en-US" sz="1200" i="1" dirty="0"/>
              <a:t> </a:t>
            </a:r>
            <a:r>
              <a:rPr lang="en-US" sz="1200" i="1" dirty="0" err="1"/>
              <a:t>bo’lib</a:t>
            </a:r>
            <a:r>
              <a:rPr lang="en-US" sz="1200" i="1" dirty="0"/>
              <a:t> </a:t>
            </a:r>
            <a:r>
              <a:rPr lang="en-US" sz="1200" i="1" dirty="0" err="1"/>
              <a:t>hisoblanadi</a:t>
            </a:r>
            <a:r>
              <a:rPr lang="en-US" sz="1200" i="1" dirty="0"/>
              <a:t>. Delphi </a:t>
            </a:r>
            <a:r>
              <a:rPr lang="en-US" sz="1200" i="1" dirty="0" err="1"/>
              <a:t>ning</a:t>
            </a:r>
            <a:r>
              <a:rPr lang="en-US" sz="1200" i="1" dirty="0"/>
              <a:t> </a:t>
            </a:r>
            <a:r>
              <a:rPr lang="en-US" sz="1200" i="1" dirty="0" err="1"/>
              <a:t>ba’zi</a:t>
            </a:r>
            <a:r>
              <a:rPr lang="en-US" sz="1200" i="1" dirty="0"/>
              <a:t> </a:t>
            </a:r>
            <a:r>
              <a:rPr lang="en-US" sz="1200" i="1" dirty="0" err="1"/>
              <a:t>bir</a:t>
            </a:r>
            <a:r>
              <a:rPr lang="en-US" sz="1200" i="1" dirty="0"/>
              <a:t> </a:t>
            </a:r>
            <a:r>
              <a:rPr lang="en-US" sz="1200" i="1" dirty="0" err="1"/>
              <a:t>o’ziga</a:t>
            </a:r>
            <a:r>
              <a:rPr lang="en-US" sz="1200" i="1" dirty="0"/>
              <a:t> </a:t>
            </a:r>
            <a:r>
              <a:rPr lang="en-US" sz="1200" i="1" dirty="0" err="1"/>
              <a:t>xos</a:t>
            </a:r>
            <a:r>
              <a:rPr lang="en-US" sz="1200" i="1" dirty="0"/>
              <a:t> </a:t>
            </a:r>
            <a:r>
              <a:rPr lang="en-US" sz="1200" i="1" dirty="0" err="1"/>
              <a:t>xususiyatlariga</a:t>
            </a:r>
            <a:r>
              <a:rPr lang="en-US" sz="1200" i="1" dirty="0"/>
              <a:t> </a:t>
            </a:r>
            <a:r>
              <a:rPr lang="en-US" sz="1200" i="1" dirty="0" err="1"/>
              <a:t>to’xtab</a:t>
            </a:r>
            <a:r>
              <a:rPr lang="en-US" sz="1200" i="1" dirty="0"/>
              <a:t> </a:t>
            </a:r>
            <a:r>
              <a:rPr lang="en-US" sz="1200" i="1" dirty="0" err="1"/>
              <a:t>o’tamiz</a:t>
            </a:r>
            <a:r>
              <a:rPr lang="en-US" sz="1200" i="1" dirty="0"/>
              <a:t>. </a:t>
            </a:r>
            <a:endParaRPr lang="ru-RU" sz="1200" i="1" dirty="0"/>
          </a:p>
        </p:txBody>
      </p:sp>
    </p:spTree>
    <p:extLst>
      <p:ext uri="{BB962C8B-B14F-4D97-AF65-F5344CB8AC3E}">
        <p14:creationId xmlns:p14="http://schemas.microsoft.com/office/powerpoint/2010/main" val="22515583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5616" y="1268760"/>
            <a:ext cx="6984776" cy="43204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6130540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293840"/>
          </a:xfrm>
        </p:spPr>
        <p:txBody>
          <a:bodyPr>
            <a:noAutofit/>
          </a:bodyPr>
          <a:lstStyle/>
          <a:p>
            <a:r>
              <a:rPr lang="en-US" sz="2000" i="1" dirty="0" err="1"/>
              <a:t>Delphining</a:t>
            </a:r>
            <a:r>
              <a:rPr lang="en-US" sz="2000" i="1" dirty="0"/>
              <a:t> </a:t>
            </a:r>
            <a:r>
              <a:rPr lang="en-US" sz="2000" i="1" dirty="0" err="1"/>
              <a:t>ixtisoslashtirilgan</a:t>
            </a:r>
            <a:r>
              <a:rPr lang="en-US" sz="2000" i="1" dirty="0"/>
              <a:t> </a:t>
            </a:r>
            <a:r>
              <a:rPr lang="en-US" sz="2000" i="1" dirty="0" err="1"/>
              <a:t>dasturlash</a:t>
            </a:r>
            <a:r>
              <a:rPr lang="en-US" sz="2000" i="1" dirty="0"/>
              <a:t> </a:t>
            </a:r>
            <a:r>
              <a:rPr lang="en-US" sz="2000" i="1" dirty="0" err="1"/>
              <a:t>muhiti</a:t>
            </a:r>
            <a:r>
              <a:rPr lang="en-US" sz="2000" i="1" dirty="0"/>
              <a:t> </a:t>
            </a:r>
            <a:r>
              <a:rPr lang="en-US" sz="2000" i="1" dirty="0" err="1"/>
              <a:t>quyidagilarni</a:t>
            </a:r>
            <a:r>
              <a:rPr lang="en-US" sz="2000" i="1" dirty="0"/>
              <a:t> </a:t>
            </a:r>
            <a:r>
              <a:rPr lang="en-US" sz="2000" i="1" dirty="0" err="1"/>
              <a:t>o’z</a:t>
            </a:r>
            <a:r>
              <a:rPr lang="en-US" sz="2000" i="1" dirty="0"/>
              <a:t> </a:t>
            </a:r>
            <a:r>
              <a:rPr lang="en-US" sz="2000" i="1" dirty="0" err="1"/>
              <a:t>ichiga</a:t>
            </a:r>
            <a:r>
              <a:rPr lang="en-US" sz="2000" i="1" dirty="0"/>
              <a:t> </a:t>
            </a:r>
            <a:r>
              <a:rPr lang="en-US" sz="2000" i="1" dirty="0" err="1"/>
              <a:t>oladi</a:t>
            </a:r>
            <a:r>
              <a:rPr lang="en-US" sz="2000" i="1" dirty="0"/>
              <a:t>: </a:t>
            </a:r>
            <a:r>
              <a:rPr lang="en-US" sz="2000" i="1" dirty="0" err="1"/>
              <a:t>AppBrowser</a:t>
            </a:r>
            <a:r>
              <a:rPr lang="en-US" sz="2000" i="1" dirty="0"/>
              <a:t> </a:t>
            </a:r>
            <a:r>
              <a:rPr lang="en-US" sz="2000" i="1" dirty="0" err="1"/>
              <a:t>tahrirlagichi</a:t>
            </a:r>
            <a:r>
              <a:rPr lang="en-US" sz="2000" i="1" dirty="0"/>
              <a:t> (</a:t>
            </a:r>
            <a:r>
              <a:rPr lang="en-US" sz="2000" i="1" dirty="0" err="1"/>
              <a:t>redaktori</a:t>
            </a:r>
            <a:r>
              <a:rPr lang="en-US" sz="2000" i="1" dirty="0"/>
              <a:t>) </a:t>
            </a:r>
            <a:r>
              <a:rPr lang="en-US" sz="2000" i="1" dirty="0" err="1"/>
              <a:t>Formalar</a:t>
            </a:r>
            <a:r>
              <a:rPr lang="en-US" sz="2000" i="1" dirty="0"/>
              <a:t> </a:t>
            </a:r>
            <a:r>
              <a:rPr lang="en-US" sz="2000" i="1" dirty="0" err="1"/>
              <a:t>Konstruktori</a:t>
            </a:r>
            <a:r>
              <a:rPr lang="en-US" sz="2000" i="1" dirty="0"/>
              <a:t> </a:t>
            </a:r>
            <a:r>
              <a:rPr lang="en-US" sz="2000" i="1" dirty="0" err="1"/>
              <a:t>loyiha</a:t>
            </a:r>
            <a:r>
              <a:rPr lang="en-US" sz="2000" i="1" dirty="0"/>
              <a:t> (</a:t>
            </a:r>
            <a:r>
              <a:rPr lang="en-US" sz="2000" i="1" dirty="0" err="1"/>
              <a:t>proyekt</a:t>
            </a:r>
            <a:r>
              <a:rPr lang="en-US" sz="2000" i="1" dirty="0"/>
              <a:t>) </a:t>
            </a:r>
            <a:r>
              <a:rPr lang="en-US" sz="2000" i="1" dirty="0" err="1"/>
              <a:t>boshqaruvchisi</a:t>
            </a:r>
            <a:r>
              <a:rPr lang="en-US" sz="2000" i="1" dirty="0"/>
              <a:t> (</a:t>
            </a:r>
            <a:r>
              <a:rPr lang="en-US" sz="2000" i="1" dirty="0" err="1"/>
              <a:t>menedjeri</a:t>
            </a:r>
            <a:r>
              <a:rPr lang="en-US" sz="2000" i="1" dirty="0"/>
              <a:t>) Delphi </a:t>
            </a:r>
            <a:r>
              <a:rPr lang="en-US" sz="2000" i="1" dirty="0" err="1"/>
              <a:t>faylllari</a:t>
            </a:r>
            <a:r>
              <a:rPr lang="en-US" sz="2000" i="1" dirty="0"/>
              <a:t> </a:t>
            </a:r>
            <a:r>
              <a:rPr lang="en-US" sz="2000" i="1" dirty="0" err="1"/>
              <a:t>Obyektlar</a:t>
            </a:r>
            <a:r>
              <a:rPr lang="en-US" sz="2000" i="1" dirty="0"/>
              <a:t> </a:t>
            </a:r>
            <a:r>
              <a:rPr lang="en-US" sz="2000" i="1" dirty="0" err="1"/>
              <a:t>bazasi</a:t>
            </a:r>
            <a:r>
              <a:rPr lang="en-US" sz="2000" i="1" dirty="0"/>
              <a:t> (Object </a:t>
            </a:r>
            <a:r>
              <a:rPr lang="en-US" sz="2000" i="1" dirty="0" err="1"/>
              <a:t>Repositary</a:t>
            </a:r>
            <a:r>
              <a:rPr lang="en-US" sz="2000" i="1" dirty="0"/>
              <a:t>) </a:t>
            </a:r>
            <a:r>
              <a:rPr lang="en-US" sz="2000" i="1" dirty="0" err="1"/>
              <a:t>Dasturlashtirishning</a:t>
            </a:r>
            <a:r>
              <a:rPr lang="en-US" sz="2000" i="1" dirty="0"/>
              <a:t> Delphi </a:t>
            </a:r>
            <a:r>
              <a:rPr lang="en-US" sz="2000" i="1" dirty="0" err="1"/>
              <a:t>ga</a:t>
            </a:r>
            <a:r>
              <a:rPr lang="en-US" sz="2000" i="1" dirty="0"/>
              <a:t> </a:t>
            </a:r>
            <a:r>
              <a:rPr lang="en-US" sz="2000" i="1" dirty="0" err="1"/>
              <a:t>o’xshash</a:t>
            </a:r>
            <a:r>
              <a:rPr lang="en-US" sz="2000" i="1" dirty="0"/>
              <a:t> </a:t>
            </a:r>
            <a:r>
              <a:rPr lang="en-US" sz="2000" i="1" dirty="0" err="1"/>
              <a:t>vizual</a:t>
            </a:r>
            <a:r>
              <a:rPr lang="en-US" sz="2000" i="1" dirty="0"/>
              <a:t> </a:t>
            </a:r>
            <a:r>
              <a:rPr lang="en-US" sz="2000" i="1" dirty="0" err="1"/>
              <a:t>asboblarida</a:t>
            </a:r>
            <a:r>
              <a:rPr lang="en-US" sz="2000" i="1" dirty="0"/>
              <a:t> </a:t>
            </a:r>
            <a:r>
              <a:rPr lang="en-US" sz="2000" i="1" dirty="0" err="1"/>
              <a:t>dasturlash</a:t>
            </a:r>
            <a:r>
              <a:rPr lang="en-US" sz="2000" i="1" dirty="0"/>
              <a:t> </a:t>
            </a:r>
            <a:r>
              <a:rPr lang="en-US" sz="2000" i="1" dirty="0" err="1"/>
              <a:t>muhiti</a:t>
            </a:r>
            <a:r>
              <a:rPr lang="en-US" sz="2000" i="1" dirty="0"/>
              <a:t> </a:t>
            </a:r>
            <a:r>
              <a:rPr lang="en-US" sz="2000" i="1" dirty="0" err="1"/>
              <a:t>ko’pincha</a:t>
            </a:r>
            <a:r>
              <a:rPr lang="en-US" sz="2000" i="1" dirty="0"/>
              <a:t> </a:t>
            </a:r>
            <a:r>
              <a:rPr lang="en-US" sz="2000" i="1" dirty="0" err="1"/>
              <a:t>shu</a:t>
            </a:r>
            <a:r>
              <a:rPr lang="en-US" sz="2000" i="1" dirty="0"/>
              <a:t> </a:t>
            </a:r>
            <a:r>
              <a:rPr lang="en-US" sz="2000" i="1" dirty="0" err="1"/>
              <a:t>muhitda</a:t>
            </a:r>
            <a:r>
              <a:rPr lang="en-US" sz="2000" i="1" dirty="0"/>
              <a:t> </a:t>
            </a:r>
            <a:r>
              <a:rPr lang="en-US" sz="2000" i="1" dirty="0" err="1"/>
              <a:t>ishlatiladigan</a:t>
            </a:r>
            <a:r>
              <a:rPr lang="en-US" sz="2000" i="1" dirty="0"/>
              <a:t> </a:t>
            </a:r>
            <a:r>
              <a:rPr lang="en-US" sz="2000" i="1" dirty="0" err="1"/>
              <a:t>dasturlash</a:t>
            </a:r>
            <a:r>
              <a:rPr lang="en-US" sz="2000" i="1" dirty="0"/>
              <a:t> </a:t>
            </a:r>
            <a:r>
              <a:rPr lang="en-US" sz="2000" i="1" dirty="0" err="1"/>
              <a:t>tilidan</a:t>
            </a:r>
            <a:r>
              <a:rPr lang="en-US" sz="2000" i="1" dirty="0"/>
              <a:t> </a:t>
            </a:r>
            <a:r>
              <a:rPr lang="en-US" sz="2000" i="1" dirty="0" err="1"/>
              <a:t>muhimroq</a:t>
            </a:r>
            <a:r>
              <a:rPr lang="en-US" sz="2000" i="1" dirty="0"/>
              <a:t> </a:t>
            </a:r>
            <a:r>
              <a:rPr lang="en-US" sz="2000" i="1" dirty="0" err="1"/>
              <a:t>ahamiyatga</a:t>
            </a:r>
            <a:r>
              <a:rPr lang="en-US" sz="2000" i="1" dirty="0"/>
              <a:t> </a:t>
            </a:r>
            <a:r>
              <a:rPr lang="en-US" sz="2000" i="1" dirty="0" err="1"/>
              <a:t>ega</a:t>
            </a:r>
            <a:r>
              <a:rPr lang="en-US" sz="2000" i="1" dirty="0"/>
              <a:t>. </a:t>
            </a:r>
            <a:endParaRPr lang="ru-RU" sz="2000" i="1" dirty="0"/>
          </a:p>
        </p:txBody>
      </p:sp>
    </p:spTree>
    <p:extLst>
      <p:ext uri="{BB962C8B-B14F-4D97-AF65-F5344CB8AC3E}">
        <p14:creationId xmlns:p14="http://schemas.microsoft.com/office/powerpoint/2010/main" val="40873653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1295400"/>
            <a:ext cx="6400800" cy="4365848"/>
          </a:xfrm>
        </p:spPr>
        <p:txBody>
          <a:bodyPr>
            <a:normAutofit fontScale="90000"/>
          </a:bodyPr>
          <a:lstStyle/>
          <a:p>
            <a:r>
              <a:rPr lang="en-US" i="1" dirty="0"/>
              <a:t>. </a:t>
            </a:r>
            <a:r>
              <a:rPr lang="en-US" sz="1800" i="1" dirty="0"/>
              <a:t>Delphi 4 da </a:t>
            </a:r>
            <a:r>
              <a:rPr lang="en-US" sz="1800" i="1" dirty="0" err="1"/>
              <a:t>vizual</a:t>
            </a:r>
            <a:r>
              <a:rPr lang="en-US" sz="1800" i="1" dirty="0"/>
              <a:t> </a:t>
            </a:r>
            <a:r>
              <a:rPr lang="en-US" sz="1800" i="1" dirty="0" err="1"/>
              <a:t>dasturlashning</a:t>
            </a:r>
            <a:r>
              <a:rPr lang="en-US" sz="1800" i="1" dirty="0"/>
              <a:t> </a:t>
            </a:r>
            <a:r>
              <a:rPr lang="en-US" sz="1800" i="1" dirty="0" err="1"/>
              <a:t>butunlay</a:t>
            </a:r>
            <a:r>
              <a:rPr lang="en-US" sz="1800" i="1" dirty="0"/>
              <a:t> </a:t>
            </a:r>
            <a:r>
              <a:rPr lang="en-US" sz="1800" i="1" dirty="0" err="1"/>
              <a:t>yangi</a:t>
            </a:r>
            <a:r>
              <a:rPr lang="en-US" sz="1800" i="1" dirty="0"/>
              <a:t> </a:t>
            </a:r>
            <a:r>
              <a:rPr lang="en-US" sz="1800" i="1" dirty="0" err="1"/>
              <a:t>ko’rinishi</a:t>
            </a:r>
            <a:r>
              <a:rPr lang="en-US" sz="1800" i="1" dirty="0"/>
              <a:t> </a:t>
            </a:r>
            <a:r>
              <a:rPr lang="en-US" sz="1800" i="1" dirty="0" err="1"/>
              <a:t>qo’llanilgan</a:t>
            </a:r>
            <a:r>
              <a:rPr lang="en-US" sz="1800" i="1" dirty="0"/>
              <a:t> </a:t>
            </a:r>
            <a:r>
              <a:rPr lang="en-US" sz="1800" i="1" dirty="0" err="1"/>
              <a:t>va</a:t>
            </a:r>
            <a:r>
              <a:rPr lang="en-US" sz="1800" i="1" dirty="0"/>
              <a:t> biz </a:t>
            </a:r>
            <a:r>
              <a:rPr lang="en-US" sz="1800" i="1" dirty="0" err="1"/>
              <a:t>hozir</a:t>
            </a:r>
            <a:r>
              <a:rPr lang="en-US" sz="1800" i="1" dirty="0"/>
              <a:t> </a:t>
            </a:r>
            <a:r>
              <a:rPr lang="en-US" sz="1800" i="1" dirty="0" err="1"/>
              <a:t>uni</a:t>
            </a:r>
            <a:r>
              <a:rPr lang="en-US" sz="1800" i="1" dirty="0"/>
              <a:t> </a:t>
            </a:r>
            <a:r>
              <a:rPr lang="en-US" sz="1800" i="1" dirty="0" err="1"/>
              <a:t>batafsil</a:t>
            </a:r>
            <a:r>
              <a:rPr lang="en-US" sz="1800" i="1" dirty="0"/>
              <a:t> </a:t>
            </a:r>
            <a:r>
              <a:rPr lang="en-US" sz="1800" i="1" dirty="0" err="1"/>
              <a:t>o’rganib</a:t>
            </a:r>
            <a:r>
              <a:rPr lang="en-US" sz="1800" i="1" dirty="0"/>
              <a:t> </a:t>
            </a:r>
            <a:r>
              <a:rPr lang="en-US" sz="1800" i="1" dirty="0" err="1"/>
              <a:t>chiqamiz</a:t>
            </a:r>
            <a:r>
              <a:rPr lang="en-US" sz="1800" i="1" dirty="0"/>
              <a:t>. Delphi 4 </a:t>
            </a:r>
            <a:r>
              <a:rPr lang="en-US" sz="1800" i="1" dirty="0" err="1"/>
              <a:t>tarkibiga</a:t>
            </a:r>
            <a:r>
              <a:rPr lang="en-US" sz="1800" i="1" dirty="0"/>
              <a:t> </a:t>
            </a:r>
            <a:r>
              <a:rPr lang="en-US" sz="1800" i="1" dirty="0" err="1"/>
              <a:t>kiruvchi</a:t>
            </a:r>
            <a:r>
              <a:rPr lang="en-US" sz="1800" i="1" dirty="0"/>
              <a:t> </a:t>
            </a:r>
            <a:r>
              <a:rPr lang="en-US" sz="1800" i="1" dirty="0" err="1"/>
              <a:t>tahrirlagich</a:t>
            </a:r>
            <a:r>
              <a:rPr lang="en-US" sz="1800" i="1" dirty="0"/>
              <a:t> </a:t>
            </a:r>
            <a:r>
              <a:rPr lang="en-US" sz="1800" i="1" dirty="0" err="1"/>
              <a:t>hamma</a:t>
            </a:r>
            <a:r>
              <a:rPr lang="en-US" sz="1800" i="1" dirty="0"/>
              <a:t> </a:t>
            </a:r>
            <a:r>
              <a:rPr lang="en-US" sz="1800" i="1" dirty="0" err="1"/>
              <a:t>imkoniyatlarini</a:t>
            </a:r>
            <a:r>
              <a:rPr lang="en-US" sz="1800" i="1" dirty="0"/>
              <a:t> </a:t>
            </a:r>
            <a:r>
              <a:rPr lang="en-US" sz="1800" i="1" dirty="0" err="1"/>
              <a:t>saqlab</a:t>
            </a:r>
            <a:r>
              <a:rPr lang="en-US" sz="1800" i="1" dirty="0"/>
              <a:t> </a:t>
            </a:r>
            <a:r>
              <a:rPr lang="en-US" sz="1800" i="1" dirty="0" err="1"/>
              <a:t>qolgan</a:t>
            </a:r>
            <a:r>
              <a:rPr lang="en-US" sz="1800" i="1" dirty="0"/>
              <a:t> </a:t>
            </a:r>
            <a:r>
              <a:rPr lang="en-US" sz="1800" i="1" dirty="0" err="1"/>
              <a:t>holda</a:t>
            </a:r>
            <a:r>
              <a:rPr lang="en-US" sz="1800" i="1" dirty="0"/>
              <a:t> </a:t>
            </a:r>
            <a:r>
              <a:rPr lang="en-US" sz="1800" i="1" dirty="0" err="1"/>
              <a:t>dastur</a:t>
            </a:r>
            <a:r>
              <a:rPr lang="en-US" sz="1800" i="1" dirty="0"/>
              <a:t> </a:t>
            </a:r>
            <a:r>
              <a:rPr lang="en-US" sz="1800" i="1" dirty="0" err="1"/>
              <a:t>kodini</a:t>
            </a:r>
            <a:r>
              <a:rPr lang="en-US" sz="1800" i="1" dirty="0"/>
              <a:t> </a:t>
            </a:r>
            <a:r>
              <a:rPr lang="en-US" sz="1800" i="1" dirty="0" err="1"/>
              <a:t>yozishga</a:t>
            </a:r>
            <a:r>
              <a:rPr lang="en-US" sz="1800" i="1" dirty="0"/>
              <a:t> </a:t>
            </a:r>
            <a:r>
              <a:rPr lang="en-US" sz="1800" i="1" dirty="0" err="1"/>
              <a:t>butunlay</a:t>
            </a:r>
            <a:r>
              <a:rPr lang="en-US" sz="1800" i="1" dirty="0"/>
              <a:t> </a:t>
            </a:r>
            <a:r>
              <a:rPr lang="en-US" sz="1800" i="1" dirty="0" err="1"/>
              <a:t>yangicha</a:t>
            </a:r>
            <a:r>
              <a:rPr lang="en-US" sz="1800" i="1" dirty="0"/>
              <a:t> </a:t>
            </a:r>
            <a:r>
              <a:rPr lang="en-US" sz="1800" i="1" dirty="0" err="1"/>
              <a:t>yondoshadi</a:t>
            </a:r>
            <a:r>
              <a:rPr lang="en-US" sz="1800" i="1" dirty="0"/>
              <a:t>. Bu </a:t>
            </a:r>
            <a:r>
              <a:rPr lang="en-US" sz="1800" i="1" dirty="0" err="1"/>
              <a:t>yangiliklarning</a:t>
            </a:r>
            <a:r>
              <a:rPr lang="en-US" sz="1800" i="1" dirty="0"/>
              <a:t> </a:t>
            </a:r>
            <a:r>
              <a:rPr lang="en-US" sz="1800" i="1" dirty="0" err="1"/>
              <a:t>uchta</a:t>
            </a:r>
            <a:r>
              <a:rPr lang="en-US" sz="1800" i="1" dirty="0"/>
              <a:t> </a:t>
            </a:r>
            <a:r>
              <a:rPr lang="en-US" sz="1800" i="1" dirty="0" err="1"/>
              <a:t>asosiylari</a:t>
            </a:r>
            <a:r>
              <a:rPr lang="en-US" sz="1800" i="1" dirty="0"/>
              <a:t>: Code Explorer (</a:t>
            </a:r>
            <a:r>
              <a:rPr lang="en-US" sz="1800" i="1" dirty="0" err="1"/>
              <a:t>kod</a:t>
            </a:r>
            <a:r>
              <a:rPr lang="en-US" sz="1800" i="1" dirty="0"/>
              <a:t> </a:t>
            </a:r>
            <a:r>
              <a:rPr lang="en-US" sz="1800" i="1" dirty="0" err="1"/>
              <a:t>yetakchisi</a:t>
            </a:r>
            <a:r>
              <a:rPr lang="en-US" sz="1800" i="1" dirty="0"/>
              <a:t>—</a:t>
            </a:r>
            <a:r>
              <a:rPr lang="en-US" sz="1800" i="1" dirty="0" err="1"/>
              <a:t>modulda</a:t>
            </a:r>
            <a:r>
              <a:rPr lang="en-US" sz="1800" i="1" dirty="0"/>
              <a:t> </a:t>
            </a:r>
            <a:r>
              <a:rPr lang="en-US" sz="1800" i="1" dirty="0" err="1"/>
              <a:t>e’lon</a:t>
            </a:r>
            <a:r>
              <a:rPr lang="en-US" sz="1800" i="1" dirty="0"/>
              <a:t> </a:t>
            </a:r>
            <a:r>
              <a:rPr lang="en-US" sz="1800" i="1" dirty="0" err="1"/>
              <a:t>qilingan</a:t>
            </a:r>
            <a:r>
              <a:rPr lang="en-US" sz="1800" i="1" dirty="0"/>
              <a:t> </a:t>
            </a:r>
            <a:r>
              <a:rPr lang="en-US" sz="1800" i="1" dirty="0" err="1"/>
              <a:t>barcha</a:t>
            </a:r>
            <a:r>
              <a:rPr lang="en-US" sz="1800" i="1" dirty="0"/>
              <a:t> </a:t>
            </a:r>
            <a:r>
              <a:rPr lang="en-US" sz="1800" i="1" dirty="0" err="1"/>
              <a:t>obyekt</a:t>
            </a:r>
            <a:r>
              <a:rPr lang="en-US" sz="1800" i="1" dirty="0"/>
              <a:t> </a:t>
            </a:r>
            <a:r>
              <a:rPr lang="en-US" sz="1800" i="1" dirty="0" err="1"/>
              <a:t>va</a:t>
            </a:r>
            <a:r>
              <a:rPr lang="en-US" sz="1800" i="1" dirty="0"/>
              <a:t> </a:t>
            </a:r>
            <a:r>
              <a:rPr lang="en-US" sz="1800" i="1" dirty="0" err="1"/>
              <a:t>identifikatorlarni</a:t>
            </a:r>
            <a:r>
              <a:rPr lang="en-US" sz="1800" i="1" dirty="0"/>
              <a:t> </a:t>
            </a:r>
            <a:r>
              <a:rPr lang="en-US" sz="1800" i="1" dirty="0" err="1"/>
              <a:t>ko’rsatadi</a:t>
            </a:r>
            <a:r>
              <a:rPr lang="en-US" sz="1800" i="1" dirty="0"/>
              <a:t>), </a:t>
            </a:r>
            <a:r>
              <a:rPr lang="en-US" sz="1800" i="1" dirty="0" err="1"/>
              <a:t>kod</a:t>
            </a:r>
            <a:r>
              <a:rPr lang="en-US" sz="1800" i="1" dirty="0"/>
              <a:t> </a:t>
            </a:r>
            <a:r>
              <a:rPr lang="en-US" sz="1800" i="1" dirty="0" err="1"/>
              <a:t>bo’yicha</a:t>
            </a:r>
            <a:r>
              <a:rPr lang="en-US" sz="1800" i="1" dirty="0"/>
              <a:t> </a:t>
            </a:r>
            <a:r>
              <a:rPr lang="en-US" sz="1800" i="1" dirty="0" err="1"/>
              <a:t>erkin</a:t>
            </a:r>
            <a:r>
              <a:rPr lang="en-US" sz="1800" i="1" dirty="0"/>
              <a:t> </a:t>
            </a:r>
            <a:r>
              <a:rPr lang="en-US" sz="1800" i="1" dirty="0" err="1"/>
              <a:t>harakat</a:t>
            </a:r>
            <a:r>
              <a:rPr lang="en-US" sz="1800" i="1" dirty="0"/>
              <a:t> </a:t>
            </a:r>
            <a:r>
              <a:rPr lang="en-US" sz="1800" i="1" dirty="0" err="1"/>
              <a:t>ta’minoti</a:t>
            </a:r>
            <a:r>
              <a:rPr lang="en-US" sz="1800" i="1" dirty="0"/>
              <a:t> (</a:t>
            </a:r>
            <a:r>
              <a:rPr lang="en-US" sz="1800" i="1" dirty="0" err="1"/>
              <a:t>huddi</a:t>
            </a:r>
            <a:r>
              <a:rPr lang="en-US" sz="1800" i="1" dirty="0"/>
              <a:t> WEB </a:t>
            </a:r>
            <a:r>
              <a:rPr lang="en-US" sz="1800" i="1" dirty="0" err="1"/>
              <a:t>brouzyerdagiday</a:t>
            </a:r>
            <a:r>
              <a:rPr lang="en-US" sz="1800" i="1" dirty="0"/>
              <a:t>) </a:t>
            </a:r>
            <a:r>
              <a:rPr lang="en-US" sz="1800" i="1" dirty="0" err="1"/>
              <a:t>va</a:t>
            </a:r>
            <a:r>
              <a:rPr lang="en-US" sz="1800" i="1" dirty="0"/>
              <a:t> </a:t>
            </a:r>
            <a:r>
              <a:rPr lang="en-US" sz="1800" i="1" dirty="0" err="1"/>
              <a:t>kodlarni</a:t>
            </a:r>
            <a:r>
              <a:rPr lang="en-US" sz="1800" i="1" dirty="0"/>
              <a:t> </a:t>
            </a:r>
            <a:r>
              <a:rPr lang="en-US" sz="1800" i="1" dirty="0" err="1"/>
              <a:t>avtomat</a:t>
            </a:r>
            <a:r>
              <a:rPr lang="en-US" sz="1800" i="1" dirty="0"/>
              <a:t> </a:t>
            </a:r>
            <a:r>
              <a:rPr lang="en-US" sz="1800" i="1" dirty="0" err="1"/>
              <a:t>generatsiyalash</a:t>
            </a:r>
            <a:r>
              <a:rPr lang="en-US" sz="1800" i="1" dirty="0"/>
              <a:t> (</a:t>
            </a:r>
            <a:r>
              <a:rPr lang="en-US" sz="1800" i="1" dirty="0" err="1"/>
              <a:t>hosil</a:t>
            </a:r>
            <a:r>
              <a:rPr lang="en-US" sz="1800" i="1" dirty="0"/>
              <a:t> </a:t>
            </a:r>
            <a:r>
              <a:rPr lang="en-US" sz="1800" i="1" dirty="0" err="1"/>
              <a:t>qilish</a:t>
            </a:r>
            <a:r>
              <a:rPr lang="en-US" sz="1800" i="1" dirty="0"/>
              <a:t>)</a:t>
            </a:r>
            <a:r>
              <a:rPr lang="en-US" sz="1800" i="1" dirty="0" err="1"/>
              <a:t>ning</a:t>
            </a:r>
            <a:r>
              <a:rPr lang="en-US" sz="1800" i="1" dirty="0"/>
              <a:t> </a:t>
            </a:r>
            <a:r>
              <a:rPr lang="en-US" sz="1800" i="1" dirty="0" err="1"/>
              <a:t>yangi</a:t>
            </a:r>
            <a:r>
              <a:rPr lang="en-US" sz="1800" i="1" dirty="0"/>
              <a:t> </a:t>
            </a:r>
            <a:r>
              <a:rPr lang="en-US" sz="1800" i="1" dirty="0" err="1"/>
              <a:t>texnologiyasi</a:t>
            </a:r>
            <a:r>
              <a:rPr lang="en-US" sz="1800" i="1" dirty="0"/>
              <a:t> Class </a:t>
            </a:r>
            <a:r>
              <a:rPr lang="en-US" sz="1800" i="1" dirty="0" err="1"/>
              <a:t>Completionlardir</a:t>
            </a:r>
            <a:r>
              <a:rPr lang="en-US" sz="1800" i="1" dirty="0"/>
              <a:t>.</a:t>
            </a:r>
            <a:endParaRPr lang="ru-RU" sz="1800" i="1" dirty="0"/>
          </a:p>
        </p:txBody>
      </p:sp>
    </p:spTree>
    <p:extLst>
      <p:ext uri="{BB962C8B-B14F-4D97-AF65-F5344CB8AC3E}">
        <p14:creationId xmlns:p14="http://schemas.microsoft.com/office/powerpoint/2010/main" val="311243357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Кутюр">
  <a:themeElements>
    <a:clrScheme name="Кутюр">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Смокинг">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Кутюр">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12</TotalTime>
  <Words>1341</Words>
  <Application>Microsoft Office PowerPoint</Application>
  <PresentationFormat>Экран (4:3)</PresentationFormat>
  <Paragraphs>19</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Кутюр</vt:lpstr>
      <vt:lpstr>5-MARUZA: DELPHI DASTURLASH TILI ISHCHI MUHITI</vt:lpstr>
      <vt:lpstr>Mavzu: Delphi dasturlash tili ishchi muhiti.</vt:lpstr>
      <vt:lpstr>. Delphi tizimi - bu Windows uchun yaratilgan dastur muhiti va dasturlash tili bo’lib 1995 yilda Borland kompaniyasi guruhi dastur tuzuvchilari Chak (Chuck) va Denni (Danny) tomonidan yaratilgan. Bu til o’zining keng qamrovli imkoniyatlariga egaligi bilan birga, boshqa dasturlash tillaridan o’zining ba’zi bir xususiyatlari bilan ajralib turadi. Delphi dasturlash tilida dasturlar visual loyihalashning hozirgi zamon texnologiyalari аsosida yaratiladi, o’z navbatida ob’eykga mo’ljallangan dasturlash g’oyasiga asoslangan. Borland Delphining paydo bo’lishi dasturlashni rivojlantirish tarixida yorqin ko’rinish bo’ldi. Delphi dasturlash tilidаgi dasturlar Object Pascal tilida yoziladi, bu til Turbo Pascal tilining davomi va takomillashtirilganidir. Uning sоddаligi, yuqori sifatli komplyatorga ega ekanligi va dasturlar yaratishning qulay muhitiga ega bo’lishi sabab bo’lgan. Delphining dunyoga kelishiga quyidagi tendensiyalar sabab bo’ldi: </vt:lpstr>
      <vt:lpstr>Презентация PowerPoint</vt:lpstr>
      <vt:lpstr> Windows uchun dasturlash va komponentlar texnologiyasi;  Masalalarni yechish uchun obyektga yo’naltirilgan usul;  Komponentlar texnologiyasiga asoslangan ilovalarni tez yaratishning vizual muhitlari;  Interpretatsiyadan emas, kompilatsiyadan foydalanish. Bu shundan iboratki, interpretator bilan ishlashga qaraganda kompilator bilan ishlash tezligi o’n martalab ustunlikka ega bo’ladi;  Universal usullar yordamida ma’lumotlar bazasi bilan ishlash imkoniyatlarining mavjudligi; Masalan, lokal va shu bilan bir qatorda server ma’lumotlari faylidan mijoz-server arxitekturasiga yoki ko’pbosqichli N-tier sxemasiga o’tishni ta’minlash. Dasturiy texnologiyalar bir joyda turib qolmagani kabi Borland (1998 yil арrеldan Inprise Corporation) firmasining navbatdagi kuchli mehnatlari natijasida Turbo Pascal tili o’rniga Object Pascal tili – ob’eykga mo’ljallangan dasturlash konsepsiyasini o’zida mujassamlashtirgan tili yuzaga keldi. </vt:lpstr>
      <vt:lpstr>Delphi vа Object Pascal uzoq evalyusion rivojlanish natijasi va hozirgi zamon kompyuter texnologiyalarining o’zida akslantiruvchi mahsulotdir. Хususan, Delphi yordamida har xil dasturlar – konsol ilovalardan tortib, ma’lumotlar bazasi bilan, internet bilan ishlash dasturlarigacha tuzuish mumkin. Shunday ekan Delphi dasturini o’rganishni nimadan boshlash kerаk degan savol tug’iladi? Delphi dasturlash tili bilan tanishishni Object Pascal tilini o’rganish va bu tilni konsol ilovalarni yaratish uchun dasturkash tuzishda qo’llashdan boshlasa bo’ladi. Borland Delphi yuqorida bayon etilgan tendensiyalarni joriy etish maqsadida yaratilgan. Ammo, uning eng asosiy elementi Obyekt Paskal tili bo’lib hisoblanadi. Delphi ning ba’zi bir o’ziga xos xususiyatlariga to’xtab o’tamiz. </vt:lpstr>
      <vt:lpstr>Презентация PowerPoint</vt:lpstr>
      <vt:lpstr>Delphining ixtisoslashtirilgan dasturlash muhiti quyidagilarni o’z ichiga oladi: AppBrowser tahrirlagichi (redaktori) Formalar Konstruktori loyiha (proyekt) boshqaruvchisi (menedjeri) Delphi faylllari Obyektlar bazasi (Object Repositary) Dasturlashtirishning Delphi ga o’xshash vizual asboblarida dasturlash muhiti ko’pincha shu muhitda ishlatiladigan dasturlash tilidan muhimroq ahamiyatga ega. </vt:lpstr>
      <vt:lpstr>. Delphi 4 da vizual dasturlashning butunlay yangi ko’rinishi qo’llanilgan va biz hozir uni batafsil o’rganib chiqamiz. Delphi 4 tarkibiga kiruvchi tahrirlagich hamma imkoniyatlarini saqlab qolgan holda dastur kodini yozishga butunlay yangicha yondoshadi. Bu yangiliklarning uchta asosiylari: Code Explorer (kod yetakchisi—modulda e’lon qilingan barcha obyekt va identifikatorlarni ko’rsatadi), kod bo’yicha erkin harakat ta’minoti (huddi WEB brouzyerdagiday) va kodlarni avtomat generatsiyalash (hosil qilish)ning yangi texnologiyasi Class Completionlardir.</vt:lpstr>
      <vt:lpstr>. Code Explorer darchasi modulda e’lon qilingan tiplar, o’zgaruvchilar va modulda ishlatilayotgan boshqa modullarnig ro’yxatini ko’rsatadi. Code Explorer Klassga o’xshash murakkab turlarning xossalari (свойств), (metodlar)i haqida batafsil ma’lumot berishi mumkin. Code Exploryerdagi ma’lumotlar kod yozish davomida avtomat ravishda yangilanib turadi. Bundan tashqari Code Explorer yordamida siz kerakli obyekt yoki o’zgaruvchilarni topishda foydalanishingiz mumkin. Buning uchun sichqoncha ko’rsatkichi bilan kerakli obyekt nomini ikki marta chertish kifoya.</vt:lpstr>
      <vt:lpstr>Code Insight. Delphi 4 da Code Insight («Kod—ichidan») texnologiyasining yangilangan shakli qo’llaniladi.Code Insight ning hamma imkoniyatlari yozilayotgan kodni va unga qo’shilgan VCL metodlarining kodlarini to’xtovsiz sintaksik analiz qilishshga asoslangan. Bu texnologiyaning asosiy mezoni boshlovchilar va tajribali dasturchilarning ishini yengillatishdan iborat. Code Insight quyidagi imkoniyatlarga ega: Code Completion (kodni to’ldirish) Dasturlashtirishni yangi o’rganayotganlar uchun juda qo’l keladi. Bunda biror obyektning nomi terilib nuqta qo’yilgandan keyin metod yoki o’zgaruvchilarning bosh harflari terilishi bilan o’sha harflar bilan boshlanadigan barcha elementlar ro’yxati chiqariladi. </vt:lpstr>
      <vt:lpstr> Bu ruyxatni Ctrl Q probel ni bosib ham chiqarish mumkin.:q belgisi qo’yilgandan esa, mana shu obyekt yoki o’zgaruvchining tipiga mos barcha obyekt yoki o’zgaruvchilar ro’yxati chiqariladi. Code Templates (Kod andozasi) kodlarni kompyuterga kiritishda bir xil qaytariladigan kodlarni avtomatik ravishda kiritish imkonini beradi. Masalan, kodlarda if... then begin ... end else begin ... end; konstruksiyasi juda ko’p uchraydi. Bunday konstruksiyani qayta-qayta terib o’tirmaslik uchun Ctl+Q ni bosish va chiqarilgan ro’yxatdan kerakli konstruksiyani tanlash kifoya. Bunday andozalarni istagancha hosil qilish mumkin. </vt:lpstr>
      <vt:lpstr>Code Parameters (funksiya parametrlari) funksiya nomi terilib, qavs belgisi qo’yilgandan keyin ushbu funksiyaning parametrlari ro’yxatini suzib chiquvchi xabar ko’rinishida chiqaradi. Bunda joriy parametr ajratib ko’rsatiladi. Bundan tashqari Delphi 4 da Code Parametrs o’zgaruvchilarning indalmagandagi, berilmagan qiymatlarini va qayta yuklanuvchi (overloading) usullarini ham ishlatishni ta’minlaydi. Formalar (shakllar) konstruktori Delphining asosiy darchalaridan birinchisi kod tahrirlagichi bo’lsa, ikkinchisi shubhasiz, formalar konstruktoridir. Delphining formalar konstruktori komponentlar palitrasidan foydalanib, formaga istalgan obyektni qo’yishi mumkin (komponentlar palitrasidan kerakli obyekt tanlanadi, formaga chertiladi, formada kerakli obyekt standart o’lchamlari bilan paydo bo’ladi.). Bunda yangi hosil bo’lgan obyektning kodi avtomatik ravishda kod tahrirlagichi yordamida modulga qo’shib qo’yiladi. </vt:lpstr>
      <vt:lpstr>Formaga joylashtirilgan komponentlarni Projects sahifasidagi Object Inspector darchasi yordamida boshqarish imkonini beradi. Boshlang’ich koddan hodisaga javob beruvchi usulni olib tashlashning eng yaxshi yo’li bu usha amalning sarlavhasi va kalit so’zlar begin va end dan boshqa hamma kodni olib tashlashdir. Proyektlarni boshqarish Object Inspector ning Events sahifasi yordamida tanlangan komponentlar bilan hodisalar bog’lanadi. Buning uchun bir qancha usullardan foydalanish mumkin. Delphi 4 ning yangiliklaridan biri- bu bir vaqning o’zida bir necha proyekt (loyiha)lar bilan ishlash imkoniyatining mavjudligidir. </vt:lpstr>
      <vt:lpstr>Bu View  Project Manager buyrug’i yordamida bajariladi. Proyektni kompilatsiya qilish va yig’ish Proyektni bir necha usul bilan kompilatsiya qilish mumkin. Agar Run  Run buyrug’i ishga tushirilsa, proyekt bajarilishidan oldin kompilatsiya qilinadi. Bunda faqat o’zgartirilgan modullargina kompilatsiya qilinadi. Agar Complite Build All tanlansa, proyektga qo’shilgan modullar o’zgargan-o’zgarmaganidan qat’iy nazar, kompilatsiya qilinadi. Proyekt yig’ilishi uchun undagi har bir boshlang’ich fayl Delphining kompilatsiya qilingan moduli (Document Complited Unit, DCU)ga aylantiriladi. Bunda fayl Pascal boshlang’ich faylining nomi bilan .dcu kengaytmasi bilan saqlanadi. </vt:lpstr>
      <vt:lpstr>Proyektning boshlang’ich kodi kompilatsiya qilinganda proyekt modullarining kodlari VCL kutubxonasi kodlari bilan birgalikda bajariluvchi faylga kompilatsiya qilinadi. Complite buyrug’i AppBrowser tahrirlagichiga proyekt yuklangan paytdagina bajarilishi mumkin. Agar faol proyektlar bo’lmasa, Open Project komandasi yordamida .PAS kengaytmali faylni ochish va uni sintaksisini tekshirib, DCU ga kompilatsiya qilish mumkin.</vt:lpstr>
      <vt:lpstr> Delphining boshlang’ich fayllari Formaning Pascal fayli forma turkumi (sinfi) ning tacnifini va qayta ishlovchilarning boshlang’ich kodlarini saqlaydi. Object Inspector yordamida o’rnatiladigan xossalar va formaning o’zining ta’rifi alohida .DFM kengaytmali fayllarda saqlaydi. Bu ikki xil fayldan tashqari proyekt uchun o’ta zarur bo’lgan, Pascal kodlaridan iborat Delphi ning loyiha fayli (DPR) ham mavjud. Bu fayl loyiha yaratilayotganda avtomat ravishda hosil qilinadi. Uni View  Project Source buyrug’i yordamida ko’rish mumkin. </vt:lpstr>
      <vt:lpstr>Obyektlar Repozitariysi (bazasi) Delphida yangi forma, loyiha, ma’lumotlar moduli (Data module) hosil qilishga imkon beradigan bir necha buyruqlar mavjud. Bu buyruqlar FileNew tanlanganda chiqariladi. Bunda Delphi obyektlar repozitariysini ochadi. Repozitariy ixtiyoriy turdagi yangi elementlar: formalar (shakllar), ma’lumotlar moduli, oqim obyektlari (thread objects), komponentlar, automation obyektlar va boshqalarni yaratish imkonini beradi. Obyektlar repozitariysiga bundan keyingi loyihalarda ishlatilishi mumkin bo’lgan yangi elementlarni qo’shish mumkin. Buning uchun Project  Add Repositary buyrug’ini bajarish va hosil bo’lgan muloqot darchasini to’ldirish kerak.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TOSHKENT VILOYATI CHIRCHIQ DAVLAT PEDAGOGIKA </dc:title>
  <dc:creator>Class304-06</dc:creator>
  <cp:lastModifiedBy>DS</cp:lastModifiedBy>
  <cp:revision>4</cp:revision>
  <dcterms:created xsi:type="dcterms:W3CDTF">2019-12-18T05:48:50Z</dcterms:created>
  <dcterms:modified xsi:type="dcterms:W3CDTF">2019-12-18T06:12:04Z</dcterms:modified>
</cp:coreProperties>
</file>