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63EA692-9D57-4E71-AA66-F26466CD871B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809854D-7869-4793-89E1-E9DE3A05897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11" Type="http://schemas.openxmlformats.org/officeDocument/2006/relationships/image" Target="../media/image15.wmf"/><Relationship Id="rId5" Type="http://schemas.openxmlformats.org/officeDocument/2006/relationships/image" Target="../media/image9.wmf"/><Relationship Id="rId10" Type="http://schemas.openxmlformats.org/officeDocument/2006/relationships/image" Target="../media/image14.wm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492896"/>
            <a:ext cx="7520940" cy="548640"/>
          </a:xfrm>
        </p:spPr>
        <p:txBody>
          <a:bodyPr/>
          <a:lstStyle/>
          <a:p>
            <a:pPr algn="ctr"/>
            <a:r>
              <a:rPr lang="en-US" sz="44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MAVZU:Delphida</a:t>
            </a:r>
            <a:r>
              <a:rPr lang="en-US" sz="4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4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tiplar</a:t>
            </a:r>
            <a:r>
              <a:rPr lang="en-US" sz="4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, </a:t>
            </a:r>
            <a:r>
              <a:rPr lang="en-US" sz="44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o’zgarmaslar</a:t>
            </a:r>
            <a:r>
              <a:rPr lang="en-US" sz="4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, </a:t>
            </a:r>
            <a:r>
              <a:rPr lang="en-US" sz="44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o’zgaruvchilar</a:t>
            </a:r>
            <a:r>
              <a:rPr lang="en-US" sz="4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4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va</a:t>
            </a:r>
            <a:r>
              <a:rPr lang="en-US" sz="4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4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standart</a:t>
            </a:r>
            <a:r>
              <a:rPr lang="en-US" sz="4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4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funksiyalar</a:t>
            </a:r>
            <a:r>
              <a:rPr lang="en-US" sz="4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</a:t>
            </a:r>
            <a:endParaRPr lang="ru-RU" sz="4400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954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7520940" cy="3579849"/>
          </a:xfrm>
        </p:spPr>
        <p:txBody>
          <a:bodyPr>
            <a:noAutofit/>
          </a:bodyPr>
          <a:lstStyle/>
          <a:p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Ko‘p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ishlatiladigan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ba’zi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boshqa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standart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funksiyalar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va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protseduralar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:</a:t>
            </a:r>
          </a:p>
          <a:p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Ord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(a)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– a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simvolning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kodlash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tizimidagi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tartib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nomerini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hosil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qiladi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;</a:t>
            </a:r>
            <a:endParaRPr lang="en-US" sz="24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  <a:p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Chr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(i)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– i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tartib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nomerli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simvolni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hosil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qiladi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;</a:t>
            </a:r>
            <a:endParaRPr lang="de-DE" sz="24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  <a:p>
            <a:r>
              <a:rPr lang="de-DE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IntToStr</a:t>
            </a:r>
            <a:r>
              <a:rPr lang="de-DE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(k)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– k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butun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sonni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qatorli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turga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aylantiradi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;</a:t>
            </a:r>
            <a:endParaRPr lang="de-DE" sz="24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  <a:p>
            <a:r>
              <a:rPr lang="de-DE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StrToInt</a:t>
            </a:r>
            <a:r>
              <a:rPr lang="de-DE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(t)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–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qatorli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turdagi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butun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sonni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butun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turga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aylantiradi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;</a:t>
            </a:r>
            <a:endParaRPr lang="en-US" sz="24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  <a:p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FloatToStr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(x)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- x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haqiqiy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sonni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qatorli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turga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aylantiradi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;</a:t>
            </a:r>
            <a:endParaRPr lang="en-US" sz="24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  <a:p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StrToFloat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(t)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–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qatorli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turdagi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haqiqiy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sonni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haqiqiy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turga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aylantiradi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;</a:t>
            </a:r>
            <a:endParaRPr lang="en-US" sz="24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  <a:p>
            <a:r>
              <a:rPr lang="en-US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Succ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(t)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–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sanoqli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turdagi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t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dan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oldingi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pozitsiyada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turgan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qiymatni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aniqlaydi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; </a:t>
            </a:r>
            <a:endParaRPr lang="de-DE" sz="24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  <a:p>
            <a:r>
              <a:rPr lang="de-DE" sz="2400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Pred</a:t>
            </a:r>
            <a:r>
              <a:rPr lang="de-DE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(t)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–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sanoqli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turdagi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t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dan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keyingi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pozitsiyada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turgan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qiymatni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de-DE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aniqlaydi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. 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74308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36712"/>
            <a:ext cx="7520940" cy="548640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Delphi da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ifodalarni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hisoblashlarda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quyidagi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amal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belgilaridan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foydalaniladi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.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</a:b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tabl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1700808"/>
            <a:ext cx="845629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394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3241"/>
            <a:ext cx="9137156" cy="6871241"/>
          </a:xfrm>
        </p:spPr>
      </p:pic>
    </p:spTree>
    <p:extLst>
      <p:ext uri="{BB962C8B-B14F-4D97-AF65-F5344CB8AC3E}">
        <p14:creationId xmlns:p14="http://schemas.microsoft.com/office/powerpoint/2010/main" val="3167276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52736"/>
            <a:ext cx="7200800" cy="3600400"/>
          </a:xfrm>
        </p:spPr>
      </p:pic>
    </p:spTree>
    <p:extLst>
      <p:ext uri="{BB962C8B-B14F-4D97-AF65-F5344CB8AC3E}">
        <p14:creationId xmlns:p14="http://schemas.microsoft.com/office/powerpoint/2010/main" val="420236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07154625"/>
              </p:ext>
            </p:extLst>
          </p:nvPr>
        </p:nvGraphicFramePr>
        <p:xfrm>
          <a:off x="262200" y="1484784"/>
          <a:ext cx="4000400" cy="3678952"/>
        </p:xfrm>
        <a:graphic>
          <a:graphicData uri="http://schemas.openxmlformats.org/drawingml/2006/table">
            <a:tbl>
              <a:tblPr/>
              <a:tblGrid>
                <a:gridCol w="818029"/>
                <a:gridCol w="2174259"/>
                <a:gridCol w="1008112"/>
              </a:tblGrid>
              <a:tr h="837913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effectLst/>
                        </a:rPr>
                        <a:t/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tipi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Diapazoni</a:t>
                      </a:r>
                      <a:endParaRPr lang="en-US" sz="900">
                        <a:solidFill>
                          <a:srgbClr val="424242"/>
                        </a:solidFill>
                        <a:effectLst/>
                        <a:latin typeface="Verdana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o‘lchami</a:t>
                      </a:r>
                      <a:endParaRPr lang="en-US" sz="900">
                        <a:solidFill>
                          <a:srgbClr val="424242"/>
                        </a:solidFill>
                        <a:effectLst/>
                        <a:latin typeface="Verdana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95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Shortint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-128 ... 127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8 bit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95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Smallint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-32 768 ...  32 767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16 bit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417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Longint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-2 147 483 648 ... 2 147 483 647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32 bit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95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Int64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-2</a:t>
                      </a:r>
                      <a:r>
                        <a:rPr lang="ru-RU" sz="900" baseline="300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63</a:t>
                      </a:r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... 2</a:t>
                      </a:r>
                      <a:r>
                        <a:rPr lang="ru-RU" sz="900" baseline="300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63</a:t>
                      </a:r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– 1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64 bit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95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Byte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0...255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8 bit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95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Word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0...65 535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16 bit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847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Longword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  0 ... 4 294 967 295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32 bit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81062898"/>
              </p:ext>
            </p:extLst>
          </p:nvPr>
        </p:nvGraphicFramePr>
        <p:xfrm>
          <a:off x="4788024" y="1376631"/>
          <a:ext cx="3960439" cy="3708554"/>
        </p:xfrm>
        <a:graphic>
          <a:graphicData uri="http://schemas.openxmlformats.org/drawingml/2006/table">
            <a:tbl>
              <a:tblPr/>
              <a:tblGrid>
                <a:gridCol w="757033"/>
                <a:gridCol w="1763246"/>
                <a:gridCol w="720080"/>
                <a:gridCol w="720080"/>
              </a:tblGrid>
              <a:tr h="51155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Diapazon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Ishonchli raqamlari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bayt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557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Real48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2.9 x 10</a:t>
                      </a:r>
                      <a:r>
                        <a:rPr lang="en-US" sz="900" baseline="300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-39</a:t>
                      </a:r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... 1.7 x 10</a:t>
                      </a:r>
                      <a:r>
                        <a:rPr lang="en-US" sz="900" baseline="300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38</a:t>
                      </a:r>
                      <a:endParaRPr lang="en-US" sz="900">
                        <a:solidFill>
                          <a:srgbClr val="424242"/>
                        </a:solidFill>
                        <a:effectLst/>
                        <a:latin typeface="Verdana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11-12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6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557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Single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1.5 x 10</a:t>
                      </a:r>
                      <a:r>
                        <a:rPr lang="en-US" sz="900" baseline="300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-45</a:t>
                      </a:r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... 3.4 x 10</a:t>
                      </a:r>
                      <a:r>
                        <a:rPr lang="en-US" sz="900" baseline="300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38</a:t>
                      </a:r>
                      <a:endParaRPr lang="en-US" sz="900">
                        <a:solidFill>
                          <a:srgbClr val="424242"/>
                        </a:solidFill>
                        <a:effectLst/>
                        <a:latin typeface="Verdana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7-8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4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4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Double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5.0 x 10</a:t>
                      </a:r>
                      <a:r>
                        <a:rPr lang="en-US" sz="900" baseline="300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-324</a:t>
                      </a:r>
                      <a:r>
                        <a:rPr lang="en-US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... 1.7 x 10</a:t>
                      </a:r>
                      <a:r>
                        <a:rPr lang="en-US" sz="900" baseline="300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308</a:t>
                      </a:r>
                      <a:endParaRPr lang="en-US" sz="900" dirty="0">
                        <a:solidFill>
                          <a:srgbClr val="424242"/>
                        </a:solidFill>
                        <a:effectLst/>
                        <a:latin typeface="Verdana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15-16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8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Extended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3.6 x 10</a:t>
                      </a:r>
                      <a:r>
                        <a:rPr lang="en-US" sz="900" baseline="300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-4951</a:t>
                      </a:r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... 1.1 x 10</a:t>
                      </a:r>
                      <a:r>
                        <a:rPr lang="en-US" sz="900" baseline="300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4932</a:t>
                      </a:r>
                      <a:endParaRPr lang="en-US" sz="900">
                        <a:solidFill>
                          <a:srgbClr val="424242"/>
                        </a:solidFill>
                        <a:effectLst/>
                        <a:latin typeface="Verdana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19-20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10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Comp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2</a:t>
                      </a:r>
                      <a:r>
                        <a:rPr lang="ru-RU" sz="900" baseline="300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-63</a:t>
                      </a:r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+1 ... 2</a:t>
                      </a:r>
                      <a:r>
                        <a:rPr lang="ru-RU" sz="900" baseline="300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63</a:t>
                      </a:r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-1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19-20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8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113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Currency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  -922 337 203 685 477.5808</a:t>
                      </a:r>
                      <a:b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</a:br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... 922 337 203 685 477.5807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19-20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dirty="0">
                          <a:solidFill>
                            <a:srgbClr val="424242"/>
                          </a:solidFill>
                          <a:effectLst/>
                          <a:latin typeface="Verdana"/>
                        </a:rPr>
                        <a:t>8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9512" y="145524"/>
            <a:ext cx="871296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Delphi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da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turli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tipdagi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ma’lumotlar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bilan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ishlash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usuli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/>
            </a:r>
            <a:b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DELPHI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dasturlash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tilida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ishlash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mumkin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bo‘lgan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ma’lumotlarning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tiplari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.  </a:t>
            </a:r>
            <a:b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Butun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tip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. DELPHI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tili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yettita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tipdagi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butun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sonli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ma’lumotlarni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 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qabul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qila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oladi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: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Shortint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,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Smailint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,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Longint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, Int64,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Byte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,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Word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hamda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Longword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.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Butun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tipdagi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sonlar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                                 1-jadval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DELPHI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tili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eng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universal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 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butun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tipli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ma’lumot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hisoblanadaigan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va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longint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tipiga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ekvivalent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bo‘lgan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Integer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tipidagi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ma’lumotlarni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ham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qabul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qiladi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cs typeface="Arial" pitchFamily="34" charset="0"/>
              </a:rPr>
              <a:t>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99722" y="5304556"/>
            <a:ext cx="8136904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Haqiqiy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tip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. DELPHI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tilida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oltita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haqiqiy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tipdagi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ma’lumotlar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mavjud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: real48,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single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,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double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,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extended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,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comp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,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currency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.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Bu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tiplar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bir-biridan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qabul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qiladigan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qiymatlarining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diapazoni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,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ishonchli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raqamlarining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soni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va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kompyuter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xotirasidan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egallaydigan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xajmlari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 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bilan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farqlanadi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.  1-jadvalda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bu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tiplar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ular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oraidagi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farq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keltirilgan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.</a:t>
            </a:r>
            <a:b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DELPHI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tili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Double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tipiga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ekvivalent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bo‘lgan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universal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haqiqiy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tip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-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Real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tipidagi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ma’lumotlarni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ham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qabul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qiladi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. </a:t>
            </a:r>
            <a:b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</a:b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Haqiqiy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tipdagi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ma’lumotlar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                        Jadval-2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Turli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tipdagi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ma’lumotlar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bilan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ishlaganda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o`lchamiga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etibor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berish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kerak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masalan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dastur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tez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ishlash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uchun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hotirani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tejash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kerak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.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O`lchami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qancha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kichik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bo`lsa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dastur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tezligi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ham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yuqori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bo`ladi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Verdana" pitchFamily="34" charset="0"/>
                <a:cs typeface="Arial" pitchFamily="34" charset="0"/>
              </a:rPr>
              <a:t>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438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996952"/>
            <a:ext cx="7520940" cy="548640"/>
          </a:xfrm>
        </p:spPr>
        <p:txBody>
          <a:bodyPr/>
          <a:lstStyle/>
          <a:p>
            <a:r>
              <a:rPr lang="en-US" b="1" dirty="0" smtClean="0"/>
              <a:t>*</a:t>
            </a:r>
            <a:r>
              <a:rPr lang="uz-Cyrl-UZ" b="1" dirty="0" smtClean="0"/>
              <a:t>Delphi </a:t>
            </a:r>
            <a:r>
              <a:rPr lang="uz-Cyrl-UZ" b="1" dirty="0"/>
              <a:t>da ma’lumotlar turlari </a:t>
            </a:r>
            <a:r>
              <a:rPr lang="uz-Cyrl-UZ" b="1" i="1" dirty="0">
                <a:solidFill>
                  <a:srgbClr val="771579"/>
                </a:solidFill>
              </a:rPr>
              <a:t>standart</a:t>
            </a:r>
            <a:r>
              <a:rPr lang="uz-Cyrl-UZ" b="1" dirty="0">
                <a:solidFill>
                  <a:srgbClr val="771579"/>
                </a:solidFill>
              </a:rPr>
              <a:t> </a:t>
            </a:r>
            <a:r>
              <a:rPr lang="en-US" b="1" dirty="0" smtClean="0">
                <a:solidFill>
                  <a:srgbClr val="771579"/>
                </a:solidFill>
              </a:rPr>
              <a:t>      </a:t>
            </a:r>
            <a:r>
              <a:rPr lang="uz-Cyrl-UZ" b="1" dirty="0" smtClean="0"/>
              <a:t>va </a:t>
            </a:r>
            <a:r>
              <a:rPr lang="uz-Cyrl-UZ" b="1" dirty="0">
                <a:solidFill>
                  <a:srgbClr val="771579"/>
                </a:solidFill>
              </a:rPr>
              <a:t>dasturchi tomonidan tuziladigan turlarga</a:t>
            </a:r>
            <a:r>
              <a:rPr lang="uz-Cyrl-UZ" b="1" dirty="0"/>
              <a:t> bo‘linadi</a:t>
            </a:r>
            <a:r>
              <a:rPr lang="uz-Cyrl-UZ" b="1" dirty="0" smtClean="0"/>
              <a:t>.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uz-Cyrl-UZ" b="1" dirty="0"/>
              <a:t/>
            </a:r>
            <a:br>
              <a:rPr lang="uz-Cyrl-UZ" b="1" dirty="0"/>
            </a:br>
            <a:r>
              <a:rPr lang="en-US" b="1" dirty="0" smtClean="0"/>
              <a:t>*</a:t>
            </a:r>
            <a:r>
              <a:rPr lang="uz-Cyrl-UZ" b="1" dirty="0" smtClean="0"/>
              <a:t>Standart </a:t>
            </a:r>
            <a:r>
              <a:rPr lang="uz-Cyrl-UZ" b="1" dirty="0"/>
              <a:t>turlar </a:t>
            </a:r>
            <a:r>
              <a:rPr lang="uz-Cyrl-UZ" b="1" dirty="0">
                <a:solidFill>
                  <a:srgbClr val="771579"/>
                </a:solidFill>
              </a:rPr>
              <a:t>butun</a:t>
            </a:r>
            <a:r>
              <a:rPr lang="uz-Cyrl-UZ" b="1" dirty="0"/>
              <a:t>, </a:t>
            </a:r>
            <a:r>
              <a:rPr lang="uz-Cyrl-UZ" b="1" dirty="0">
                <a:solidFill>
                  <a:srgbClr val="771579"/>
                </a:solidFill>
              </a:rPr>
              <a:t>haqiqiy, belgili, qatorli, mantiqiy turlar</a:t>
            </a:r>
            <a:r>
              <a:rPr lang="uz-Cyrl-UZ" b="1" dirty="0"/>
              <a:t>ga bo‘linadi. Bundan tashqari </a:t>
            </a:r>
            <a:r>
              <a:rPr lang="uz-Cyrl-UZ" b="1" dirty="0">
                <a:solidFill>
                  <a:srgbClr val="771579"/>
                </a:solidFill>
              </a:rPr>
              <a:t>ko‘rsatkichli, variant, sanoqli, sana va vaqt</a:t>
            </a:r>
            <a:r>
              <a:rPr lang="uz-Cyrl-UZ" b="1" dirty="0"/>
              <a:t> kabi standart turlar ham mavjud.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7490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4744"/>
            <a:ext cx="7520940" cy="548640"/>
          </a:xfrm>
        </p:spPr>
        <p:txBody>
          <a:bodyPr/>
          <a:lstStyle/>
          <a:p>
            <a:r>
              <a:rPr lang="uz-Cyrl-UZ" b="1" dirty="0">
                <a:solidFill>
                  <a:schemeClr val="accent6"/>
                </a:solidFill>
              </a:rPr>
              <a:t>Butun turlar butun sonlarni tasvirlashda ishlatiladi. Butun turlar va ularning qiymatlar sohasi quyidagicha:</a:t>
            </a:r>
            <a:r>
              <a:rPr lang="ru-RU" b="1" dirty="0">
                <a:solidFill>
                  <a:schemeClr val="accent6"/>
                </a:solidFill>
              </a:rPr>
              <a:t/>
            </a:r>
            <a:br>
              <a:rPr lang="ru-RU" b="1" dirty="0">
                <a:solidFill>
                  <a:schemeClr val="accent6"/>
                </a:solidFill>
              </a:rPr>
            </a:br>
            <a:endParaRPr lang="ru-RU" b="1" dirty="0">
              <a:solidFill>
                <a:schemeClr val="accent6"/>
              </a:solidFill>
            </a:endParaRPr>
          </a:p>
        </p:txBody>
      </p:sp>
      <p:pic>
        <p:nvPicPr>
          <p:cNvPr id="4" name="tabl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2060848"/>
            <a:ext cx="8208912" cy="466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422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520940" cy="548640"/>
          </a:xfrm>
        </p:spPr>
        <p:txBody>
          <a:bodyPr/>
          <a:lstStyle/>
          <a:p>
            <a:r>
              <a:rPr lang="en-US" b="1" dirty="0" err="1">
                <a:solidFill>
                  <a:schemeClr val="accent6"/>
                </a:solidFill>
              </a:rPr>
              <a:t>Haqiqiy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dirty="0" err="1">
                <a:solidFill>
                  <a:schemeClr val="accent6"/>
                </a:solidFill>
              </a:rPr>
              <a:t>turlar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dirty="0" err="1">
                <a:solidFill>
                  <a:schemeClr val="accent6"/>
                </a:solidFill>
              </a:rPr>
              <a:t>haqiqiy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dirty="0" err="1">
                <a:solidFill>
                  <a:schemeClr val="accent6"/>
                </a:solidFill>
              </a:rPr>
              <a:t>sonlarni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dirty="0" err="1">
                <a:solidFill>
                  <a:schemeClr val="accent6"/>
                </a:solidFill>
              </a:rPr>
              <a:t>ifodalashda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dirty="0" err="1">
                <a:solidFill>
                  <a:schemeClr val="accent6"/>
                </a:solidFill>
              </a:rPr>
              <a:t>ishlatiladi</a:t>
            </a:r>
            <a:r>
              <a:rPr lang="ru-RU" b="1" dirty="0">
                <a:solidFill>
                  <a:schemeClr val="accent6"/>
                </a:solidFill>
              </a:rPr>
              <a:t>. </a:t>
            </a:r>
            <a:r>
              <a:rPr lang="en-US" b="1" dirty="0" err="1">
                <a:solidFill>
                  <a:schemeClr val="accent6"/>
                </a:solidFill>
              </a:rPr>
              <a:t>Haqiqiy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dirty="0" err="1">
                <a:solidFill>
                  <a:schemeClr val="accent6"/>
                </a:solidFill>
              </a:rPr>
              <a:t>turlar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dirty="0" err="1">
                <a:solidFill>
                  <a:schemeClr val="accent6"/>
                </a:solidFill>
              </a:rPr>
              <a:t>va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dirty="0" err="1">
                <a:solidFill>
                  <a:schemeClr val="accent6"/>
                </a:solidFill>
              </a:rPr>
              <a:t>ularning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dirty="0" err="1">
                <a:solidFill>
                  <a:schemeClr val="accent6"/>
                </a:solidFill>
              </a:rPr>
              <a:t>qiymatlar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dirty="0" err="1">
                <a:solidFill>
                  <a:schemeClr val="accent6"/>
                </a:solidFill>
              </a:rPr>
              <a:t>sohasi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dirty="0" err="1">
                <a:solidFill>
                  <a:schemeClr val="accent6"/>
                </a:solidFill>
              </a:rPr>
              <a:t>quyidagicha</a:t>
            </a:r>
            <a:r>
              <a:rPr lang="en-US" b="1" dirty="0">
                <a:solidFill>
                  <a:schemeClr val="accent6"/>
                </a:solidFill>
              </a:rPr>
              <a:t>:</a:t>
            </a:r>
            <a:r>
              <a:rPr lang="ru-RU" b="1" dirty="0">
                <a:solidFill>
                  <a:schemeClr val="accent6"/>
                </a:solidFill>
              </a:rPr>
              <a:t/>
            </a:r>
            <a:br>
              <a:rPr lang="ru-RU" b="1" dirty="0">
                <a:solidFill>
                  <a:schemeClr val="accent6"/>
                </a:solidFill>
              </a:rPr>
            </a:br>
            <a:endParaRPr lang="ru-RU" b="1" dirty="0">
              <a:solidFill>
                <a:schemeClr val="accent6"/>
              </a:solidFill>
            </a:endParaRPr>
          </a:p>
        </p:txBody>
      </p:sp>
      <p:pic>
        <p:nvPicPr>
          <p:cNvPr id="4" name="tabl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2060848"/>
            <a:ext cx="828092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663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7880980" cy="5616624"/>
          </a:xfrm>
        </p:spPr>
        <p:txBody>
          <a:bodyPr/>
          <a:lstStyle/>
          <a:p>
            <a:r>
              <a:rPr lang="en-US" sz="2000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Belgili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turlar.</a:t>
            </a:r>
            <a:r>
              <a:rPr lang="en-US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Delphi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alfavitidagi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ixtiyoriy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bitta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simvolni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saqlashga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mo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‘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ljallangan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va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udarning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qiymatlari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bittalik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qo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‘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shtirnoq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(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apostrof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)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ichiga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olib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yoziladi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.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Belgili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turlarning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ANSIChar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,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WideChar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,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Char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turlari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mavjud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.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Belgilar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ASCII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yoki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ANSI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kodlash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tizimiga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ko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‘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ra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o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‘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z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tartib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raqamlariga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ega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. 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  <a:p>
            <a:endParaRPr lang="en-US" sz="200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  <a:p>
            <a:r>
              <a:rPr lang="en-US" sz="2000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Qatorli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turlar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ham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belgili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turlar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kabi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ixtiyoriy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simvollarni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saqlaydi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va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ularning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qiymatlari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String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turiga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tegishli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bo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‘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ladi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.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Ammo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bunda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simvollar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soni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bittadan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ortiq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bo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‘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lishi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mumkin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.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Ularning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qiymatlari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ham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apostrof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ichiga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olib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yoziladi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  <a:p>
            <a:endParaRPr lang="en-US" sz="200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  <a:p>
            <a:r>
              <a:rPr lang="en-US" sz="2000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Mantiqiy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turlar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ikkitagina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qiymatni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qabul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qilishi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mumkin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: 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true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(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rost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)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va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false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(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yolg‘on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).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Mantiqiy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turlarning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Boolean,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ByteBool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,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WordBool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,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LongBool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turlaridan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asosan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Boolean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turi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qo‘llaniladi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. 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143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48680"/>
            <a:ext cx="7520940" cy="3579849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</a:pPr>
            <a:r>
              <a:rPr lang="uz-Cyrl-UZ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Dasturlash jarayonida qiymati o‘zgarmaydigan kattaliklar </a:t>
            </a:r>
            <a:r>
              <a:rPr lang="uz-Cyrl-UZ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o‘zgarmaslar</a:t>
            </a:r>
            <a:r>
              <a:rPr lang="uz-Cyrl-UZ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deyiladi.</a:t>
            </a:r>
          </a:p>
          <a:p>
            <a:pPr algn="just">
              <a:lnSpc>
                <a:spcPct val="90000"/>
              </a:lnSpc>
            </a:pPr>
            <a:r>
              <a:rPr lang="uz-Cyrl-UZ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O‘zgarmaslar ixtiyoriy turdagi ma’lumotlarni qabul qilishi mumkin. Ular Const ximatchi so‘zi bilan boshlanib, o‘zgarmaslar qiymatlari bilan beriladi. Masalan, const n=6; m=-5.7; mk=’Informatika’; b=4*n-trunc(m);</a:t>
            </a:r>
            <a:endParaRPr lang="en-US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  <a:p>
            <a:pPr algn="just">
              <a:lnSpc>
                <a:spcPct val="90000"/>
              </a:lnSpc>
            </a:pPr>
            <a:endParaRPr lang="uz-Cyrl-UZ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uz-Cyrl-UZ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Dastur ishlashi mobaynida qiymatlari o‘zgarishi mumkin bo‘lgan kattaliklar </a:t>
            </a:r>
            <a:r>
              <a:rPr lang="uz-Cyrl-UZ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o‘zgaruvchilar</a:t>
            </a:r>
            <a:r>
              <a:rPr lang="uz-Cyrl-UZ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deyiladi va ular dasturda </a:t>
            </a:r>
            <a:r>
              <a:rPr lang="uz-Cyrl-UZ" sz="24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Var</a:t>
            </a:r>
            <a:r>
              <a:rPr lang="uz-Cyrl-UZ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so‘zi bilan e’lon qilinadi. Masalan,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var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n:integer; b:real; a1:string; t:boolean;. Agar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bir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nechta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o‘zgaruvchilar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bir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turga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mansub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bo‘lsa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,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ularni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birgalikda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e’lon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qilish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ham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mumkin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.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Masalan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,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var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m,n:integer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;.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691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err="1">
                <a:solidFill>
                  <a:schemeClr val="accent3">
                    <a:lumMod val="75000"/>
                  </a:schemeClr>
                </a:solidFill>
              </a:rPr>
              <a:t>Matematik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b="1" i="1" dirty="0" err="1">
                <a:solidFill>
                  <a:schemeClr val="accent3">
                    <a:lumMod val="75000"/>
                  </a:schemeClr>
                </a:solidFill>
              </a:rPr>
              <a:t>standart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b="1" i="1" dirty="0" err="1">
                <a:solidFill>
                  <a:schemeClr val="accent3">
                    <a:lumMod val="75000"/>
                  </a:schemeClr>
                </a:solidFill>
              </a:rPr>
              <a:t>funksiyalar</a:t>
            </a:r>
            <a:r>
              <a:rPr lang="ru-RU" b="1" i="1" dirty="0"/>
              <a:t/>
            </a:r>
            <a:br>
              <a:rPr lang="ru-RU" b="1" i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36" y="785784"/>
            <a:ext cx="8569325" cy="58835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011" y="1289021"/>
            <a:ext cx="287338" cy="297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4" y="1793847"/>
            <a:ext cx="576262" cy="259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4" y="2154209"/>
            <a:ext cx="433387" cy="23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536" y="2441546"/>
            <a:ext cx="323850" cy="37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49" y="3636934"/>
            <a:ext cx="360362" cy="25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786" y="4035396"/>
            <a:ext cx="217488" cy="20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86" y="4746597"/>
            <a:ext cx="431800" cy="261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911" y="5106959"/>
            <a:ext cx="258763" cy="30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111" y="5564159"/>
            <a:ext cx="287338" cy="28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76136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73</TotalTime>
  <Words>409</Words>
  <Application>Microsoft Office PowerPoint</Application>
  <PresentationFormat>Экран (4:3)</PresentationFormat>
  <Paragraphs>83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Углы</vt:lpstr>
      <vt:lpstr>MAVZU:Delphida tiplar, o’zgarmaslar, o’zgaruvchilar va standart funksiyalar.</vt:lpstr>
      <vt:lpstr>Презентация PowerPoint</vt:lpstr>
      <vt:lpstr>Презентация PowerPoint</vt:lpstr>
      <vt:lpstr>*Delphi da ma’lumotlar turlari standart       va dasturchi tomonidan tuziladigan turlarga bo‘linadi.  *Standart turlar butun, haqiqiy, belgili, qatorli, mantiqiy turlarga bo‘linadi. Bundan tashqari ko‘rsatkichli, variant, sanoqli, sana va vaqt kabi standart turlar ham mavjud. </vt:lpstr>
      <vt:lpstr>Butun turlar butun sonlarni tasvirlashda ishlatiladi. Butun turlar va ularning qiymatlar sohasi quyidagicha: </vt:lpstr>
      <vt:lpstr>Haqiqiy turlar haqiqiy sonlarni ifodalashda ishlatiladi. Haqiqiy turlar va ularning qiymatlar sohasi quyidagicha: </vt:lpstr>
      <vt:lpstr>Презентация PowerPoint</vt:lpstr>
      <vt:lpstr>Презентация PowerPoint</vt:lpstr>
      <vt:lpstr>Matematik standart funksiyalar </vt:lpstr>
      <vt:lpstr>Презентация PowerPoint</vt:lpstr>
      <vt:lpstr>Delphi da ifodalarni hisoblashlarda quyidagi amal belgilaridan foydalaniladi.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TOSHKENT VILOYATI CHIRCHIQ DAVLAT PEDAGOGIKA INSTITUTI IO’M 18-2 GURUH TALABALARI TOHIRBOYEVA NIHOLA VA SUYABEKOVA GULDONANING DASTURLASH TILI FANIDAN</dc:title>
  <dc:creator>DS</dc:creator>
  <cp:lastModifiedBy>DS</cp:lastModifiedBy>
  <cp:revision>20</cp:revision>
  <dcterms:created xsi:type="dcterms:W3CDTF">2019-12-18T05:44:48Z</dcterms:created>
  <dcterms:modified xsi:type="dcterms:W3CDTF">2019-12-18T06:58:20Z</dcterms:modified>
</cp:coreProperties>
</file>