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64" r:id="rId4"/>
    <p:sldId id="273" r:id="rId5"/>
    <p:sldId id="276" r:id="rId6"/>
    <p:sldId id="275" r:id="rId7"/>
    <p:sldId id="277" r:id="rId8"/>
    <p:sldId id="265" r:id="rId9"/>
    <p:sldId id="270" r:id="rId10"/>
    <p:sldId id="266" r:id="rId11"/>
    <p:sldId id="258" r:id="rId12"/>
    <p:sldId id="278" r:id="rId13"/>
    <p:sldId id="279" r:id="rId14"/>
    <p:sldId id="280" r:id="rId15"/>
    <p:sldId id="269" r:id="rId16"/>
    <p:sldId id="268" r:id="rId17"/>
    <p:sldId id="267" r:id="rId18"/>
    <p:sldId id="281" r:id="rId19"/>
    <p:sldId id="292" r:id="rId20"/>
    <p:sldId id="291" r:id="rId21"/>
    <p:sldId id="282" r:id="rId22"/>
    <p:sldId id="283" r:id="rId23"/>
    <p:sldId id="284" r:id="rId24"/>
    <p:sldId id="271" r:id="rId25"/>
    <p:sldId id="285" r:id="rId26"/>
    <p:sldId id="272" r:id="rId27"/>
    <p:sldId id="286" r:id="rId28"/>
    <p:sldId id="287" r:id="rId29"/>
    <p:sldId id="288" r:id="rId30"/>
    <p:sldId id="305" r:id="rId31"/>
    <p:sldId id="289" r:id="rId32"/>
    <p:sldId id="307" r:id="rId33"/>
    <p:sldId id="304" r:id="rId34"/>
    <p:sldId id="308" r:id="rId35"/>
    <p:sldId id="290" r:id="rId36"/>
    <p:sldId id="306" r:id="rId37"/>
    <p:sldId id="309" r:id="rId38"/>
    <p:sldId id="293" r:id="rId39"/>
    <p:sldId id="259" r:id="rId40"/>
    <p:sldId id="262" r:id="rId41"/>
    <p:sldId id="274" r:id="rId42"/>
    <p:sldId id="296" r:id="rId43"/>
    <p:sldId id="294" r:id="rId44"/>
    <p:sldId id="295" r:id="rId45"/>
    <p:sldId id="260" r:id="rId46"/>
    <p:sldId id="302" r:id="rId47"/>
    <p:sldId id="297" r:id="rId48"/>
    <p:sldId id="298" r:id="rId49"/>
    <p:sldId id="261" r:id="rId50"/>
    <p:sldId id="299" r:id="rId51"/>
    <p:sldId id="301" r:id="rId52"/>
    <p:sldId id="303" r:id="rId53"/>
    <p:sldId id="300" r:id="rId54"/>
  </p:sldIdLst>
  <p:sldSz cx="9144000" cy="6858000" type="screen4x3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6" autoAdjust="0"/>
  </p:normalViewPr>
  <p:slideViewPr>
    <p:cSldViewPr>
      <p:cViewPr>
        <p:scale>
          <a:sx n="71" d="100"/>
          <a:sy n="71" d="100"/>
        </p:scale>
        <p:origin x="-135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79A091-71B1-4DA7-8B14-65DFAB0D060C}" type="datetimeFigureOut">
              <a:rPr lang="nl-NL" smtClean="0"/>
              <a:t>28-12-2019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7CE45-6F19-4870-979C-E89002D2C1B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71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306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66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226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56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89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64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621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45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28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75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CE45-6F19-4870-979C-E89002D2C1B3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3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9" name="Stroom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oom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3F79227-CC6A-4CEC-9E0A-7536F96CCC19}" type="datetimeFigureOut">
              <a:rPr lang="nl-NL" smtClean="0"/>
              <a:pPr/>
              <a:t>28-12-2019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E1B9C7D-E367-45E4-81DC-41CD81C0DF4D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Hildebrandslied" TargetMode="External"/><Relationship Id="rId2" Type="http://schemas.openxmlformats.org/officeDocument/2006/relationships/hyperlink" Target="https://www.youtube.com/watch?v=FTSTR5TKCh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youtube.com/watch?v=E4uvoVYm4p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3tv0W6Q_SLs" TargetMode="External"/><Relationship Id="rId4" Type="http://schemas.openxmlformats.org/officeDocument/2006/relationships/hyperlink" Target="https://upload.wikimedia.org/wikipedia/commons/2/27/Gutenberg_bible_Old_Testament_Epistle_of_St_Jerom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1ttK6s_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N6NLq9I_LAhXGuw8KHZiYAlMQjRwIBw&amp;url=http://www.uni-magdeburg.de/didaktik/projekte_student/Projektseiten/Texte_mal_anders/Pages/hauptseitelyrikimUnter.htm&amp;bvm=bv.114733917,d.ZWU&amp;psig=AFQjCNH3tSmcpYohOJrTJYDbMSTX5HmTVA&amp;ust=145638652581544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2840" y="908720"/>
            <a:ext cx="7406640" cy="764846"/>
          </a:xfrm>
        </p:spPr>
        <p:txBody>
          <a:bodyPr/>
          <a:lstStyle/>
          <a:p>
            <a:pPr algn="ctr"/>
            <a:r>
              <a:rPr lang="nl-NL" dirty="0" err="1" smtClean="0"/>
              <a:t>Einführung</a:t>
            </a:r>
            <a:r>
              <a:rPr lang="nl-NL" dirty="0" smtClean="0"/>
              <a:t> in die </a:t>
            </a:r>
            <a:r>
              <a:rPr lang="nl-NL" dirty="0" err="1" smtClean="0"/>
              <a:t>Literatur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2840" y="1881487"/>
            <a:ext cx="7406640" cy="504056"/>
          </a:xfrm>
        </p:spPr>
        <p:txBody>
          <a:bodyPr/>
          <a:lstStyle/>
          <a:p>
            <a:pPr algn="ctr"/>
            <a:r>
              <a:rPr lang="nl-NL" dirty="0" err="1" smtClean="0"/>
              <a:t>Deutsch</a:t>
            </a:r>
            <a:r>
              <a:rPr lang="nl-NL" dirty="0" smtClean="0"/>
              <a:t> als </a:t>
            </a:r>
            <a:r>
              <a:rPr lang="nl-NL" dirty="0" err="1" smtClean="0"/>
              <a:t>Fremdsprache</a:t>
            </a:r>
            <a:r>
              <a:rPr lang="nl-NL" dirty="0" smtClean="0"/>
              <a:t> - </a:t>
            </a:r>
            <a:r>
              <a:rPr lang="nl-NL" dirty="0" err="1" smtClean="0"/>
              <a:t>Oberstufe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 descr="Irochka - Fotolia_co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823" y="2593464"/>
            <a:ext cx="6048672" cy="40324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47" y="225780"/>
            <a:ext cx="3651825" cy="573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3896" y="125759"/>
            <a:ext cx="7498080" cy="998985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Indoeuropäische</a:t>
            </a:r>
            <a:r>
              <a:rPr lang="nl-NL" sz="3600" dirty="0" smtClean="0"/>
              <a:t> </a:t>
            </a:r>
            <a:r>
              <a:rPr lang="nl-NL" sz="3600" dirty="0" err="1" smtClean="0"/>
              <a:t>Erbwörter</a:t>
            </a:r>
            <a:endParaRPr lang="nl-NL" sz="36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5952" y="1124744"/>
            <a:ext cx="7386024" cy="525586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altLang="nl-NL" sz="2400" dirty="0" err="1" smtClean="0"/>
              <a:t>Beispiele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von</a:t>
            </a:r>
            <a:r>
              <a:rPr lang="nl-NL" altLang="nl-NL" sz="2400" dirty="0" smtClean="0"/>
              <a:t> ‘</a:t>
            </a:r>
            <a:r>
              <a:rPr lang="nl-NL" altLang="nl-NL" sz="2400" dirty="0" err="1" smtClean="0"/>
              <a:t>Urwörter</a:t>
            </a:r>
            <a:r>
              <a:rPr lang="nl-NL" altLang="nl-NL" sz="2400" dirty="0" smtClean="0"/>
              <a:t>’ des </a:t>
            </a:r>
            <a:r>
              <a:rPr lang="nl-NL" altLang="nl-NL" sz="2400" dirty="0" err="1" smtClean="0"/>
              <a:t>Indoeuropäischen</a:t>
            </a:r>
            <a:r>
              <a:rPr lang="nl-NL" altLang="nl-NL" sz="2400" dirty="0" smtClean="0"/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nl-NL" altLang="nl-NL" sz="1200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dirty="0" err="1" smtClean="0"/>
              <a:t>germanisch</a:t>
            </a:r>
            <a:r>
              <a:rPr lang="nl-NL" altLang="nl-NL" sz="2200" dirty="0" smtClean="0"/>
              <a:t>		</a:t>
            </a:r>
            <a:r>
              <a:rPr lang="nl-NL" altLang="nl-NL" sz="2200" i="1" dirty="0" err="1" smtClean="0"/>
              <a:t>niederländisch</a:t>
            </a:r>
            <a:r>
              <a:rPr lang="nl-NL" altLang="nl-NL" sz="2200" i="1" dirty="0" smtClean="0"/>
              <a:t>		drie	 is</a:t>
            </a:r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i="1" dirty="0" smtClean="0"/>
              <a:t>				</a:t>
            </a:r>
            <a:r>
              <a:rPr lang="nl-NL" altLang="nl-NL" sz="2200" i="1" dirty="0" err="1" smtClean="0"/>
              <a:t>deutsch</a:t>
            </a:r>
            <a:r>
              <a:rPr lang="nl-NL" altLang="nl-NL" sz="2200" i="1" dirty="0" smtClean="0"/>
              <a:t>			</a:t>
            </a:r>
            <a:r>
              <a:rPr lang="nl-NL" altLang="nl-NL" sz="2200" i="1" dirty="0" err="1" smtClean="0"/>
              <a:t>drei</a:t>
            </a:r>
            <a:r>
              <a:rPr lang="nl-NL" altLang="nl-NL" sz="2200" i="1" dirty="0" smtClean="0"/>
              <a:t>	</a:t>
            </a:r>
            <a:r>
              <a:rPr lang="nl-NL" altLang="nl-NL" sz="2200" i="1" dirty="0" err="1" smtClean="0"/>
              <a:t>ist</a:t>
            </a:r>
            <a:endParaRPr lang="nl-NL" altLang="nl-NL" sz="2200" i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i="1" dirty="0" smtClean="0"/>
              <a:t>				</a:t>
            </a:r>
            <a:r>
              <a:rPr lang="nl-NL" altLang="nl-NL" sz="2200" i="1" dirty="0" err="1" smtClean="0"/>
              <a:t>englisch</a:t>
            </a:r>
            <a:r>
              <a:rPr lang="nl-NL" altLang="nl-NL" sz="2200" i="1" dirty="0" smtClean="0"/>
              <a:t>			</a:t>
            </a:r>
            <a:r>
              <a:rPr lang="nl-NL" altLang="nl-NL" sz="2200" i="1" dirty="0" err="1" smtClean="0"/>
              <a:t>three</a:t>
            </a:r>
            <a:r>
              <a:rPr lang="nl-NL" altLang="nl-NL" sz="2200" i="1" dirty="0" smtClean="0"/>
              <a:t>	is</a:t>
            </a:r>
          </a:p>
          <a:p>
            <a:pPr>
              <a:buFont typeface="Wingdings" panose="05000000000000000000" pitchFamily="2" charset="2"/>
              <a:buNone/>
            </a:pPr>
            <a:endParaRPr lang="nl-NL" altLang="nl-NL" sz="2200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dirty="0" err="1" smtClean="0"/>
              <a:t>italisch</a:t>
            </a:r>
            <a:r>
              <a:rPr lang="nl-NL" altLang="nl-NL" sz="2200" dirty="0" smtClean="0"/>
              <a:t>			</a:t>
            </a:r>
            <a:r>
              <a:rPr lang="nl-NL" altLang="nl-NL" sz="2200" i="1" dirty="0" err="1" smtClean="0"/>
              <a:t>lateinisch</a:t>
            </a:r>
            <a:r>
              <a:rPr lang="nl-NL" altLang="nl-NL" sz="2200" i="1" dirty="0" smtClean="0"/>
              <a:t>		</a:t>
            </a:r>
            <a:r>
              <a:rPr lang="nl-NL" altLang="nl-NL" sz="2200" i="1" dirty="0" err="1" smtClean="0"/>
              <a:t>très</a:t>
            </a:r>
            <a:r>
              <a:rPr lang="nl-NL" altLang="nl-NL" sz="2200" i="1" dirty="0" smtClean="0"/>
              <a:t>	</a:t>
            </a:r>
            <a:r>
              <a:rPr lang="nl-NL" altLang="nl-NL" sz="2200" i="1" dirty="0" err="1" smtClean="0"/>
              <a:t>est</a:t>
            </a:r>
            <a:endParaRPr lang="nl-NL" altLang="nl-NL" sz="2200" i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i="1" dirty="0" smtClean="0"/>
              <a:t>				</a:t>
            </a:r>
            <a:r>
              <a:rPr lang="nl-NL" altLang="nl-NL" sz="2200" i="1" dirty="0" err="1" smtClean="0"/>
              <a:t>französisch</a:t>
            </a:r>
            <a:r>
              <a:rPr lang="nl-NL" altLang="nl-NL" sz="2200" i="1" dirty="0" smtClean="0"/>
              <a:t>		</a:t>
            </a:r>
            <a:r>
              <a:rPr lang="nl-NL" altLang="nl-NL" sz="2200" i="1" dirty="0" err="1" smtClean="0"/>
              <a:t>trois</a:t>
            </a:r>
            <a:r>
              <a:rPr lang="nl-NL" altLang="nl-NL" sz="2200" i="1" dirty="0" smtClean="0"/>
              <a:t>	</a:t>
            </a:r>
            <a:r>
              <a:rPr lang="nl-NL" altLang="nl-NL" sz="2200" i="1" dirty="0" err="1" smtClean="0"/>
              <a:t>est</a:t>
            </a:r>
            <a:endParaRPr lang="nl-NL" altLang="nl-NL" sz="2200" i="1" dirty="0" smtClean="0"/>
          </a:p>
          <a:p>
            <a:pPr>
              <a:buFont typeface="Wingdings" panose="05000000000000000000" pitchFamily="2" charset="2"/>
              <a:buNone/>
            </a:pPr>
            <a:endParaRPr lang="nl-NL" altLang="nl-NL" sz="2200" i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dirty="0" err="1" smtClean="0"/>
              <a:t>griechisch</a:t>
            </a:r>
            <a:r>
              <a:rPr lang="nl-NL" altLang="nl-NL" sz="2200" dirty="0" smtClean="0"/>
              <a:t>					</a:t>
            </a:r>
            <a:r>
              <a:rPr lang="nl-NL" altLang="nl-NL" sz="2200" dirty="0" err="1" smtClean="0"/>
              <a:t>treís</a:t>
            </a:r>
            <a:r>
              <a:rPr lang="nl-NL" altLang="nl-NL" sz="2200" dirty="0" smtClean="0"/>
              <a:t>	</a:t>
            </a:r>
            <a:r>
              <a:rPr lang="nl-NL" altLang="nl-NL" sz="2200" dirty="0" err="1" smtClean="0"/>
              <a:t>estí</a:t>
            </a:r>
            <a:endParaRPr lang="nl-NL" altLang="nl-NL" sz="2200" dirty="0" smtClean="0"/>
          </a:p>
          <a:p>
            <a:pPr>
              <a:buFont typeface="Wingdings" panose="05000000000000000000" pitchFamily="2" charset="2"/>
              <a:buNone/>
            </a:pPr>
            <a:endParaRPr lang="nl-NL" altLang="nl-NL" sz="2200" dirty="0" smtClean="0"/>
          </a:p>
          <a:p>
            <a:pPr>
              <a:buFont typeface="Wingdings" panose="05000000000000000000" pitchFamily="2" charset="2"/>
              <a:buNone/>
            </a:pPr>
            <a:r>
              <a:rPr lang="nl-NL" altLang="nl-NL" sz="2200" dirty="0" err="1" smtClean="0"/>
              <a:t>indisch</a:t>
            </a:r>
            <a:r>
              <a:rPr lang="nl-NL" altLang="nl-NL" sz="2200" dirty="0" smtClean="0"/>
              <a:t>			</a:t>
            </a:r>
            <a:r>
              <a:rPr lang="nl-NL" altLang="nl-NL" sz="2200" i="1" dirty="0" err="1" smtClean="0"/>
              <a:t>altindisch</a:t>
            </a:r>
            <a:r>
              <a:rPr lang="nl-NL" altLang="nl-NL" sz="2200" i="1" dirty="0" smtClean="0"/>
              <a:t>		</a:t>
            </a:r>
            <a:r>
              <a:rPr lang="nl-NL" altLang="nl-NL" sz="2200" i="1" dirty="0" err="1" smtClean="0"/>
              <a:t>trayas</a:t>
            </a:r>
            <a:r>
              <a:rPr lang="nl-NL" altLang="nl-NL" sz="2200" i="1" dirty="0" smtClean="0"/>
              <a:t>	</a:t>
            </a:r>
            <a:r>
              <a:rPr lang="nl-NL" altLang="nl-NL" sz="2200" i="1" dirty="0" err="1" smtClean="0"/>
              <a:t>ásti</a:t>
            </a:r>
            <a:endParaRPr lang="nl-NL" altLang="nl-NL" sz="2200" i="1" dirty="0" smtClean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7812360" y="1988840"/>
            <a:ext cx="0" cy="38877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6804248" y="1988840"/>
            <a:ext cx="0" cy="38877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350714" y="3284984"/>
            <a:ext cx="739775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413896" y="4581128"/>
            <a:ext cx="7334569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438333" y="5445223"/>
            <a:ext cx="7310132" cy="1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1592" y="274638"/>
            <a:ext cx="7600888" cy="70609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Die </a:t>
            </a:r>
            <a:r>
              <a:rPr lang="nl-NL" sz="3600" dirty="0" err="1" smtClean="0"/>
              <a:t>europäischen</a:t>
            </a:r>
            <a:r>
              <a:rPr lang="nl-NL" sz="3600" dirty="0" smtClean="0"/>
              <a:t> </a:t>
            </a:r>
            <a:r>
              <a:rPr lang="nl-NL" sz="3600" dirty="0" err="1" smtClean="0"/>
              <a:t>Sprachfamilien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37559"/>
              </p:ext>
            </p:extLst>
          </p:nvPr>
        </p:nvGraphicFramePr>
        <p:xfrm>
          <a:off x="1291592" y="1268760"/>
          <a:ext cx="6912768" cy="3046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85864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de-DE" sz="2000" b="1" dirty="0">
                          <a:effectLst/>
                        </a:rPr>
                        <a:t>	</a:t>
                      </a:r>
                      <a:r>
                        <a:rPr lang="nl-NL" sz="2000" b="1" dirty="0" err="1">
                          <a:effectLst/>
                        </a:rPr>
                        <a:t>Germanische</a:t>
                      </a:r>
                      <a:endParaRPr lang="nl-NL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2000" b="1" dirty="0" err="1" smtClean="0">
                          <a:effectLst/>
                        </a:rPr>
                        <a:t>Sprachen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2000" b="1" dirty="0">
                          <a:effectLst/>
                        </a:rPr>
                        <a:t>	</a:t>
                      </a:r>
                      <a:r>
                        <a:rPr lang="nl-NL" sz="2000" b="1" dirty="0" err="1">
                          <a:effectLst/>
                        </a:rPr>
                        <a:t>Romanische</a:t>
                      </a:r>
                      <a:endParaRPr lang="nl-NL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2000" b="1" dirty="0" err="1" smtClean="0">
                          <a:effectLst/>
                        </a:rPr>
                        <a:t>Sprachen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2000" b="1" dirty="0" smtClean="0">
                          <a:effectLst/>
                        </a:rPr>
                        <a:t>Slavische</a:t>
                      </a:r>
                      <a:endParaRPr lang="nl-NL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2000" b="1" dirty="0" err="1" smtClean="0">
                          <a:effectLst/>
                        </a:rPr>
                        <a:t>Sprachen</a:t>
                      </a:r>
                      <a:endParaRPr lang="nl-NL" sz="20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81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Deutsch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Französisch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Polnisch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Niederländisch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Portugiesisch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Tschechisch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Englisch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Rumänisch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Russisch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Dänisch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Italienisch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Bulgarisch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5978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Schwedisch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Spanisch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497805"/>
              </p:ext>
            </p:extLst>
          </p:nvPr>
        </p:nvGraphicFramePr>
        <p:xfrm>
          <a:off x="2123728" y="4600446"/>
          <a:ext cx="5347342" cy="1752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7342"/>
              </a:tblGrid>
              <a:tr h="21320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nl-NL" sz="2000" b="1" dirty="0" err="1" smtClean="0">
                          <a:effectLst/>
                        </a:rPr>
                        <a:t>sonnstige</a:t>
                      </a:r>
                      <a:r>
                        <a:rPr lang="nl-NL" sz="2000" b="1" dirty="0" smtClean="0">
                          <a:effectLst/>
                        </a:rPr>
                        <a:t> </a:t>
                      </a:r>
                      <a:r>
                        <a:rPr lang="nl-NL" sz="2000" b="1" dirty="0" err="1" smtClean="0">
                          <a:effectLst/>
                        </a:rPr>
                        <a:t>europäische</a:t>
                      </a:r>
                      <a:r>
                        <a:rPr lang="nl-NL" sz="2000" b="1" dirty="0" smtClean="0">
                          <a:effectLst/>
                        </a:rPr>
                        <a:t> </a:t>
                      </a:r>
                      <a:r>
                        <a:rPr lang="nl-NL" sz="2000" b="1" dirty="0" err="1" smtClean="0">
                          <a:effectLst/>
                        </a:rPr>
                        <a:t>Sprachen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1554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Finnisch</a:t>
                      </a:r>
                      <a:r>
                        <a:rPr lang="nl-NL" sz="2000" dirty="0" smtClean="0">
                          <a:effectLst/>
                        </a:rPr>
                        <a:t> - </a:t>
                      </a:r>
                      <a:r>
                        <a:rPr lang="nl-NL" sz="2000" dirty="0" err="1" smtClean="0">
                          <a:effectLst/>
                        </a:rPr>
                        <a:t>Ungarisch</a:t>
                      </a:r>
                      <a:endParaRPr lang="nl-NL" sz="20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 smtClean="0">
                          <a:effectLst/>
                        </a:rPr>
                        <a:t>Maltesisch</a:t>
                      </a:r>
                      <a:r>
                        <a:rPr lang="nl-NL" sz="2000" dirty="0" smtClean="0">
                          <a:effectLst/>
                        </a:rPr>
                        <a:t> – </a:t>
                      </a:r>
                      <a:r>
                        <a:rPr lang="nl-NL" sz="2000" dirty="0" err="1" smtClean="0">
                          <a:effectLst/>
                        </a:rPr>
                        <a:t>Griechisch</a:t>
                      </a:r>
                      <a:endParaRPr lang="nl-NL" sz="20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Georgisch -</a:t>
                      </a:r>
                      <a:r>
                        <a:rPr lang="nl-NL" sz="2000" dirty="0" err="1" smtClean="0">
                          <a:effectLst/>
                        </a:rPr>
                        <a:t>Türkisch</a:t>
                      </a:r>
                      <a:endParaRPr lang="nl-NL" sz="20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>Baskisch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1592" y="274638"/>
            <a:ext cx="7600888" cy="1066130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Die Historie der </a:t>
            </a:r>
            <a:r>
              <a:rPr lang="nl-NL" sz="3600" dirty="0" err="1" smtClean="0"/>
              <a:t>deutschen</a:t>
            </a:r>
            <a:r>
              <a:rPr lang="nl-NL" sz="3600" dirty="0" smtClean="0"/>
              <a:t> </a:t>
            </a:r>
            <a:r>
              <a:rPr lang="nl-NL" sz="3600" dirty="0" err="1" smtClean="0"/>
              <a:t>Gesellschaft</a:t>
            </a:r>
            <a:r>
              <a:rPr lang="nl-NL" sz="3600" dirty="0" smtClean="0"/>
              <a:t> </a:t>
            </a:r>
            <a:br>
              <a:rPr lang="nl-NL" sz="3600" dirty="0" smtClean="0"/>
            </a:br>
            <a:r>
              <a:rPr lang="nl-NL" sz="3600" dirty="0" err="1" smtClean="0"/>
              <a:t>und</a:t>
            </a:r>
            <a:r>
              <a:rPr lang="nl-NL" sz="3600" dirty="0" smtClean="0"/>
              <a:t> </a:t>
            </a:r>
            <a:r>
              <a:rPr lang="nl-NL" sz="3600" dirty="0" err="1" smtClean="0"/>
              <a:t>Sprache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1592" y="1591456"/>
            <a:ext cx="7096832" cy="4763616"/>
          </a:xfrm>
        </p:spPr>
        <p:txBody>
          <a:bodyPr>
            <a:normAutofit/>
          </a:bodyPr>
          <a:lstStyle/>
          <a:p>
            <a:r>
              <a:rPr lang="nl-NL" sz="2800" dirty="0" err="1" smtClean="0">
                <a:hlinkClick r:id="rId2"/>
              </a:rPr>
              <a:t>Althochdeutsch</a:t>
            </a:r>
            <a:r>
              <a:rPr lang="nl-NL" sz="2800" dirty="0" smtClean="0"/>
              <a:t> </a:t>
            </a:r>
            <a:br>
              <a:rPr lang="nl-NL" sz="2800" dirty="0" smtClean="0"/>
            </a:br>
            <a:r>
              <a:rPr lang="nl-NL" sz="2800" dirty="0" smtClean="0"/>
              <a:t>(750 – 1050 n. Chr.)</a:t>
            </a:r>
          </a:p>
          <a:p>
            <a:pPr marL="82296" indent="0">
              <a:buNone/>
            </a:pPr>
            <a:r>
              <a:rPr lang="nl-NL" sz="2800" dirty="0" smtClean="0"/>
              <a:t>   </a:t>
            </a:r>
            <a:r>
              <a:rPr lang="nl-NL" sz="2800" dirty="0" smtClean="0">
                <a:hlinkClick r:id="rId3"/>
              </a:rPr>
              <a:t>Das </a:t>
            </a:r>
            <a:r>
              <a:rPr lang="nl-NL" sz="2800" dirty="0" err="1" smtClean="0">
                <a:hlinkClick r:id="rId3"/>
              </a:rPr>
              <a:t>Hildebrandslied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err="1" smtClean="0"/>
              <a:t>Mittelhochdeutsch</a:t>
            </a:r>
            <a:r>
              <a:rPr lang="nl-NL" sz="2800" dirty="0" smtClean="0"/>
              <a:t> </a:t>
            </a:r>
            <a:br>
              <a:rPr lang="nl-NL" sz="2800" dirty="0" smtClean="0"/>
            </a:br>
            <a:r>
              <a:rPr lang="nl-NL" sz="2800" dirty="0" smtClean="0"/>
              <a:t>(1050 - 1350 n. Chr.)  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err="1" smtClean="0">
                <a:hlinkClick r:id="rId4"/>
              </a:rPr>
              <a:t>Neuhochdeutsch</a:t>
            </a:r>
            <a:r>
              <a:rPr lang="nl-NL" sz="2800" dirty="0" smtClean="0"/>
              <a:t> </a:t>
            </a:r>
            <a:br>
              <a:rPr lang="nl-NL" sz="2800" dirty="0" smtClean="0"/>
            </a:br>
            <a:r>
              <a:rPr lang="nl-NL" sz="2800" dirty="0" smtClean="0"/>
              <a:t>(1350 - … n. </a:t>
            </a:r>
            <a:r>
              <a:rPr lang="nl-NL" sz="2800" dirty="0" err="1" smtClean="0"/>
              <a:t>Chr</a:t>
            </a:r>
            <a:r>
              <a:rPr lang="nl-NL" sz="2800" dirty="0" smtClean="0"/>
              <a:t>)</a:t>
            </a:r>
            <a:endParaRPr lang="nl-NL" sz="2800" dirty="0"/>
          </a:p>
        </p:txBody>
      </p:sp>
      <p:pic>
        <p:nvPicPr>
          <p:cNvPr id="8" name="Afbeelding 4" descr="wolfram_von_eschenba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61728"/>
            <a:ext cx="319911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8695" y="116632"/>
            <a:ext cx="7600888" cy="77809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‘Deutschland’ </a:t>
            </a:r>
            <a:r>
              <a:rPr lang="nl-NL" sz="3600" dirty="0" err="1" smtClean="0"/>
              <a:t>im</a:t>
            </a:r>
            <a:r>
              <a:rPr lang="nl-NL" sz="3600" dirty="0" smtClean="0"/>
              <a:t> </a:t>
            </a:r>
            <a:r>
              <a:rPr lang="nl-NL" sz="3600" dirty="0" err="1" smtClean="0"/>
              <a:t>Mittelalter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1336"/>
              </p:ext>
            </p:extLst>
          </p:nvPr>
        </p:nvGraphicFramePr>
        <p:xfrm>
          <a:off x="1288695" y="914793"/>
          <a:ext cx="7603785" cy="5410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097"/>
                <a:gridCol w="2952328"/>
                <a:gridCol w="3240360"/>
              </a:tblGrid>
              <a:tr h="7200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de-DE" sz="1600" b="1" dirty="0">
                          <a:effectLst/>
                          <a:latin typeface="+mn-lt"/>
                        </a:rPr>
                        <a:t>	</a:t>
                      </a:r>
                      <a:endParaRPr lang="nl-NL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>
                          <a:effectLst/>
                          <a:latin typeface="+mn-lt"/>
                        </a:rPr>
                        <a:t>	</a:t>
                      </a: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Frühes</a:t>
                      </a:r>
                      <a:r>
                        <a:rPr lang="nl-N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Mittelalter</a:t>
                      </a:r>
                      <a:endParaRPr lang="nl-NL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Spätes</a:t>
                      </a:r>
                      <a:r>
                        <a:rPr lang="nl-NL" sz="1600" b="1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Mittelalter</a:t>
                      </a:r>
                      <a:endParaRPr lang="nl-NL" sz="16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Frühe</a:t>
                      </a:r>
                      <a:r>
                        <a:rPr lang="nl-NL" sz="1600" b="1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nl-NL" sz="1600" b="1" baseline="0" dirty="0" err="1" smtClean="0">
                          <a:effectLst/>
                          <a:latin typeface="+mn-lt"/>
                        </a:rPr>
                        <a:t>Neuzeit</a:t>
                      </a:r>
                      <a:endParaRPr lang="nl-NL" sz="1600" b="1" dirty="0" smtClean="0">
                        <a:effectLst/>
                        <a:latin typeface="+mn-l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endParaRPr lang="nl-NL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817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Jahreszahlen</a:t>
                      </a:r>
                      <a:endParaRPr lang="nl-NL" sz="1600" b="1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770-1300</a:t>
                      </a:r>
                      <a:endParaRPr lang="nl-NL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1300-1600</a:t>
                      </a:r>
                      <a:endParaRPr lang="nl-NL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Machthaber</a:t>
                      </a:r>
                      <a:endParaRPr lang="nl-NL" sz="1600" b="1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Burgherr ist der Machthaber. Er ist: Unternehmer, Kirchherr &amp; Gerichtsherr.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Könige und Kaiser haben keine feste Hauptstadt</a:t>
                      </a:r>
                      <a:b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Fürsten haben die absolutistische Macht.  Sie sind Herren über das Bauernland, nicht über die Stadt.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l-N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Erziehung</a:t>
                      </a:r>
                      <a:endParaRPr lang="nl-NL" sz="1600" b="1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adligen Jungen werden als Ritter erzogen.</a:t>
                      </a: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adligen Mädchen müssen heiraten oder treten ins Kloster ein.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adligen Jungen werden Ritter oder wählen eine geistliche Karriere.</a:t>
                      </a:r>
                      <a:b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b="1" dirty="0" err="1" smtClean="0">
                          <a:effectLst/>
                          <a:latin typeface="+mn-lt"/>
                        </a:rPr>
                        <a:t>Hygiene</a:t>
                      </a:r>
                      <a:endParaRPr lang="nl-NL" sz="1600" b="1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Medizinische Versorgung gibt es nur für Wohlhabenden.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entstehen die ersten Brunnen mit Trinkwasser.</a:t>
                      </a: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Medizinische Versorgung gibt es nur für Adligen. Es gibt die ersten Apotheker. Viele Krankheiten, wie die Pest, töten Millionen.</a:t>
                      </a:r>
                      <a:endParaRPr lang="nl-N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l-NL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3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28142"/>
            <a:ext cx="7600888" cy="648072"/>
          </a:xfrm>
        </p:spPr>
        <p:txBody>
          <a:bodyPr>
            <a:normAutofit/>
          </a:bodyPr>
          <a:lstStyle/>
          <a:p>
            <a:r>
              <a:rPr lang="nl-NL" sz="3600" dirty="0" smtClean="0"/>
              <a:t>‘Deutschland’ </a:t>
            </a:r>
            <a:r>
              <a:rPr lang="nl-NL" sz="3600" dirty="0" err="1" smtClean="0"/>
              <a:t>im</a:t>
            </a:r>
            <a:r>
              <a:rPr lang="nl-NL" sz="3600" dirty="0" smtClean="0"/>
              <a:t> </a:t>
            </a:r>
            <a:r>
              <a:rPr lang="nl-NL" sz="3600" dirty="0" err="1" smtClean="0"/>
              <a:t>Mittelalter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5916"/>
              </p:ext>
            </p:extLst>
          </p:nvPr>
        </p:nvGraphicFramePr>
        <p:xfrm>
          <a:off x="1254735" y="663312"/>
          <a:ext cx="7600889" cy="4061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1209"/>
                <a:gridCol w="3195047"/>
                <a:gridCol w="2714633"/>
              </a:tblGrid>
              <a:tr h="64807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de-DE" sz="1600" b="1" dirty="0">
                          <a:effectLst/>
                        </a:rPr>
                        <a:t>	</a:t>
                      </a:r>
                      <a:endParaRPr lang="nl-N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>
                          <a:effectLst/>
                        </a:rPr>
                        <a:t>	</a:t>
                      </a:r>
                      <a:r>
                        <a:rPr lang="nl-NL" sz="1600" b="1" dirty="0" err="1" smtClean="0">
                          <a:effectLst/>
                        </a:rPr>
                        <a:t>Frühes</a:t>
                      </a:r>
                      <a:r>
                        <a:rPr lang="nl-NL" sz="1600" b="1" dirty="0" smtClean="0">
                          <a:effectLst/>
                        </a:rPr>
                        <a:t> </a:t>
                      </a:r>
                      <a:r>
                        <a:rPr lang="nl-NL" sz="1600" b="1" dirty="0" err="1" smtClean="0">
                          <a:effectLst/>
                        </a:rPr>
                        <a:t>Mittelalter</a:t>
                      </a:r>
                      <a:endParaRPr lang="nl-NL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 err="1" smtClean="0">
                          <a:effectLst/>
                        </a:rPr>
                        <a:t>Spätes</a:t>
                      </a:r>
                      <a:r>
                        <a:rPr lang="nl-NL" sz="1600" b="1" dirty="0" smtClean="0">
                          <a:effectLst/>
                        </a:rPr>
                        <a:t> </a:t>
                      </a:r>
                      <a:r>
                        <a:rPr lang="nl-NL" sz="1600" b="1" dirty="0" err="1" smtClean="0">
                          <a:effectLst/>
                        </a:rPr>
                        <a:t>Mittelalter</a:t>
                      </a:r>
                      <a:endParaRPr lang="nl-NL" sz="1600" b="1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600" b="1" dirty="0" err="1" smtClean="0">
                          <a:effectLst/>
                        </a:rPr>
                        <a:t>Frühe</a:t>
                      </a:r>
                      <a:r>
                        <a:rPr lang="nl-NL" sz="1600" b="1" baseline="0" dirty="0" smtClean="0">
                          <a:effectLst/>
                        </a:rPr>
                        <a:t> </a:t>
                      </a:r>
                      <a:r>
                        <a:rPr lang="nl-NL" sz="1600" b="1" baseline="0" dirty="0" err="1" smtClean="0">
                          <a:effectLst/>
                        </a:rPr>
                        <a:t>Neuzeit</a:t>
                      </a:r>
                      <a:endParaRPr lang="nl-NL" sz="1600" b="1" dirty="0" smtClean="0">
                        <a:effectLst/>
                      </a:endParaRPr>
                    </a:p>
                  </a:txBody>
                  <a:tcPr marL="76200" marR="76200" marT="0" marB="0"/>
                </a:tc>
              </a:tr>
              <a:tr h="15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smtClean="0">
                          <a:effectLst/>
                          <a:latin typeface="+mn-lt"/>
                        </a:rPr>
                        <a:t>Land &amp; Stadt</a:t>
                      </a:r>
                      <a:endParaRPr lang="nl-NL" sz="1600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Landarbeit ist Handarbeit. Es gibt noch keine Maschinen als Hilfsmittel.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 Land wird langsam bebaut. Es entstehen kleine Städte mit einer Kirche und Handel. Die Städte versorgen sich selbst. Zum ersten Mal werden Hafenanlagen gebaut.</a:t>
                      </a: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Stadt und Land sind getrennt. Die Städte werden wohlhabend und größer. In den Städten werden Rathäuser gebaut als Symbol für die unabhängige Macht der Städte.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ersten Handwerker organisieren sich in Gilden.</a:t>
                      </a:r>
                      <a:endParaRPr lang="nl-NL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10149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 err="1" smtClean="0">
                          <a:effectLst/>
                          <a:latin typeface="+mn-lt"/>
                        </a:rPr>
                        <a:t>Religion</a:t>
                      </a:r>
                      <a:r>
                        <a:rPr lang="nl-NL" sz="1600" dirty="0" smtClean="0">
                          <a:effectLst/>
                          <a:latin typeface="+mn-lt"/>
                        </a:rPr>
                        <a:t>(en)</a:t>
                      </a:r>
                      <a:endParaRPr lang="nl-NL" sz="1600" dirty="0">
                        <a:effectLst/>
                        <a:latin typeface="+mn-lt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1. Kreuzzug ins Heilige Land findet statt. Das Christentum ist die einzige anerkannte Religion.</a:t>
                      </a:r>
                      <a:endParaRPr kumimoji="0" lang="nl-NL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 Burgherr ist Kirchenherr.</a:t>
                      </a: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r>
                        <a:rPr kumimoji="0" lang="de-D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ist die Zeit der Hexenverfolgung; des Ablasshandels; der Reformation und der Glaubenskriege zwischen den Katholiken und Protestanten.</a:t>
                      </a:r>
                      <a:endParaRPr kumimoji="0" lang="nl-N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75" y="4797152"/>
            <a:ext cx="3929426" cy="203615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97152"/>
            <a:ext cx="4170966" cy="203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07680"/>
            <a:ext cx="7498080" cy="613489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Nach</a:t>
            </a:r>
            <a:r>
              <a:rPr lang="nl-NL" sz="3600" dirty="0" smtClean="0"/>
              <a:t> </a:t>
            </a:r>
            <a:r>
              <a:rPr lang="nl-NL" sz="3600" dirty="0" err="1" smtClean="0"/>
              <a:t>dem</a:t>
            </a:r>
            <a:r>
              <a:rPr lang="nl-NL" sz="3600" dirty="0" smtClean="0"/>
              <a:t> </a:t>
            </a:r>
            <a:r>
              <a:rPr lang="nl-NL" sz="3600" dirty="0" err="1" smtClean="0"/>
              <a:t>Mittelalter</a:t>
            </a:r>
            <a:endParaRPr lang="nl-NL" sz="3600" dirty="0"/>
          </a:p>
        </p:txBody>
      </p:sp>
      <p:pic>
        <p:nvPicPr>
          <p:cNvPr id="7" name="Afbeelding 4" descr="martin-luther-540x3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536" y="4511582"/>
            <a:ext cx="4048146" cy="22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08" y="908720"/>
            <a:ext cx="2304256" cy="345638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961378" y="721169"/>
            <a:ext cx="5035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Johannes </a:t>
            </a:r>
            <a:r>
              <a:rPr lang="nl-NL" sz="2400" b="1" dirty="0" err="1" smtClean="0"/>
              <a:t>Gutenberg</a:t>
            </a:r>
            <a:endParaRPr lang="nl-NL" sz="2400" b="1" dirty="0" smtClean="0"/>
          </a:p>
          <a:p>
            <a:pPr marL="285750" indent="-285750">
              <a:buFontTx/>
              <a:buChar char="-"/>
            </a:pPr>
            <a:r>
              <a:rPr lang="nl-NL" sz="2400" dirty="0" err="1" smtClean="0"/>
              <a:t>Erfinder</a:t>
            </a:r>
            <a:r>
              <a:rPr lang="nl-NL" sz="2400" dirty="0" smtClean="0"/>
              <a:t> der </a:t>
            </a:r>
            <a:r>
              <a:rPr lang="nl-NL" sz="2400" dirty="0" err="1" smtClean="0"/>
              <a:t>Buchdruckkunst</a:t>
            </a:r>
            <a:r>
              <a:rPr lang="nl-NL" sz="2400" dirty="0" smtClean="0"/>
              <a:t> in Europa (?)</a:t>
            </a:r>
          </a:p>
          <a:p>
            <a:pPr marL="285750" indent="-285750">
              <a:buFontTx/>
              <a:buChar char="-"/>
            </a:pPr>
            <a:r>
              <a:rPr lang="nl-NL" sz="2400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1455: </a:t>
            </a:r>
            <a:r>
              <a:rPr lang="nl-NL" sz="2400" dirty="0" err="1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Gutenbergbibel</a:t>
            </a:r>
            <a:endParaRPr lang="nl-NL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202282" y="4642010"/>
            <a:ext cx="3781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hlinkClick r:id="rId5"/>
              </a:rPr>
              <a:t>Martin Luther</a:t>
            </a:r>
            <a:endParaRPr lang="nl-NL" sz="2400" b="1" dirty="0" smtClean="0"/>
          </a:p>
          <a:p>
            <a:pPr marL="285750" indent="-285750">
              <a:buFontTx/>
              <a:buChar char="-"/>
            </a:pPr>
            <a:r>
              <a:rPr lang="nl-NL" sz="2400" dirty="0" err="1" smtClean="0"/>
              <a:t>Anführer</a:t>
            </a:r>
            <a:r>
              <a:rPr lang="nl-NL" sz="2400" dirty="0" smtClean="0"/>
              <a:t> der </a:t>
            </a:r>
            <a:r>
              <a:rPr lang="nl-NL" sz="2400" dirty="0" err="1" smtClean="0"/>
              <a:t>Reformation</a:t>
            </a:r>
            <a:r>
              <a:rPr lang="nl-NL" sz="2400" dirty="0" smtClean="0"/>
              <a:t/>
            </a:r>
            <a:br>
              <a:rPr lang="nl-NL" sz="2400" dirty="0" smtClean="0"/>
            </a:br>
            <a:r>
              <a:rPr lang="nl-NL" sz="2400" dirty="0" smtClean="0"/>
              <a:t>(1517 Wittenberg)</a:t>
            </a:r>
          </a:p>
          <a:p>
            <a:pPr marL="285750" indent="-285750">
              <a:buFontTx/>
              <a:buChar char="-"/>
            </a:pPr>
            <a:r>
              <a:rPr lang="nl-NL" sz="2400" dirty="0" err="1"/>
              <a:t>e</a:t>
            </a:r>
            <a:r>
              <a:rPr lang="nl-NL" sz="2400" dirty="0" err="1" smtClean="0"/>
              <a:t>rste</a:t>
            </a:r>
            <a:r>
              <a:rPr lang="nl-NL" sz="2400" dirty="0" smtClean="0"/>
              <a:t> </a:t>
            </a:r>
            <a:r>
              <a:rPr lang="nl-NL" sz="2400" dirty="0" err="1" smtClean="0"/>
              <a:t>schriftliche</a:t>
            </a:r>
            <a:r>
              <a:rPr lang="nl-NL" sz="2400" dirty="0" smtClean="0"/>
              <a:t> </a:t>
            </a:r>
            <a:r>
              <a:rPr lang="nl-NL" sz="2400" dirty="0" err="1" smtClean="0"/>
              <a:t>Bibelübersetzung</a:t>
            </a:r>
            <a:r>
              <a:rPr lang="nl-NL" sz="2400" dirty="0" smtClean="0"/>
              <a:t> 1522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14" y="2435660"/>
            <a:ext cx="5235668" cy="192944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Hauptgattungen</a:t>
            </a:r>
            <a:r>
              <a:rPr lang="nl-NL" sz="3600" dirty="0" smtClean="0"/>
              <a:t> in der </a:t>
            </a:r>
            <a:r>
              <a:rPr lang="nl-NL" sz="3600" dirty="0" err="1" smtClean="0"/>
              <a:t>Literatur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5554" y="1236784"/>
            <a:ext cx="7096832" cy="4763616"/>
          </a:xfrm>
        </p:spPr>
        <p:txBody>
          <a:bodyPr>
            <a:normAutofit/>
          </a:bodyPr>
          <a:lstStyle/>
          <a:p>
            <a:r>
              <a:rPr lang="nl-NL" sz="2800" dirty="0" err="1" smtClean="0"/>
              <a:t>Epik</a:t>
            </a:r>
            <a:r>
              <a:rPr lang="nl-NL" sz="2800" dirty="0" smtClean="0"/>
              <a:t> = </a:t>
            </a:r>
            <a:r>
              <a:rPr lang="nl-NL" sz="2800" dirty="0" err="1" smtClean="0"/>
              <a:t>erzählende</a:t>
            </a:r>
            <a:r>
              <a:rPr lang="nl-NL" sz="2800" dirty="0" smtClean="0"/>
              <a:t> Dichtkunst 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err="1" smtClean="0"/>
              <a:t>Lyrik</a:t>
            </a:r>
            <a:r>
              <a:rPr lang="nl-NL" sz="2800" dirty="0" smtClean="0"/>
              <a:t> = </a:t>
            </a:r>
            <a:r>
              <a:rPr lang="nl-NL" sz="2800" dirty="0" err="1" smtClean="0"/>
              <a:t>subjektive</a:t>
            </a:r>
            <a:r>
              <a:rPr lang="nl-NL" sz="2800" dirty="0" smtClean="0"/>
              <a:t> Dichtkunst 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smtClean="0"/>
              <a:t>Dramatik = </a:t>
            </a:r>
            <a:r>
              <a:rPr lang="nl-NL" sz="2800" dirty="0" err="1" smtClean="0"/>
              <a:t>Bühnendichtkunst</a:t>
            </a:r>
            <a:endParaRPr lang="nl-NL" sz="2800" dirty="0"/>
          </a:p>
        </p:txBody>
      </p:sp>
      <p:pic>
        <p:nvPicPr>
          <p:cNvPr id="5" name="Afbeelding 4" descr="bild_lyr_lpreis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370938"/>
            <a:ext cx="1962470" cy="2037469"/>
          </a:xfrm>
          <a:prstGeom prst="rect">
            <a:avLst/>
          </a:prstGeom>
        </p:spPr>
      </p:pic>
      <p:pic>
        <p:nvPicPr>
          <p:cNvPr id="6" name="Afbeelding 5" descr="der-kanon-die-deutsche-literatur-dram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1" y="4005064"/>
            <a:ext cx="3346850" cy="2376264"/>
          </a:xfrm>
          <a:prstGeom prst="rect">
            <a:avLst/>
          </a:prstGeom>
        </p:spPr>
      </p:pic>
      <p:pic>
        <p:nvPicPr>
          <p:cNvPr id="7" name="Afbeelding 6" descr="1959_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05063"/>
            <a:ext cx="3539880" cy="234364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480" y="0"/>
            <a:ext cx="7498080" cy="960135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Textsorten</a:t>
            </a:r>
            <a:r>
              <a:rPr lang="nl-NL" sz="3600" dirty="0" smtClean="0"/>
              <a:t> </a:t>
            </a:r>
            <a:r>
              <a:rPr lang="nl-NL" sz="3600" dirty="0" err="1" smtClean="0"/>
              <a:t>und</a:t>
            </a:r>
            <a:r>
              <a:rPr lang="nl-NL" sz="3600" dirty="0" smtClean="0"/>
              <a:t> </a:t>
            </a:r>
            <a:r>
              <a:rPr lang="nl-NL" sz="3600" dirty="0" err="1" smtClean="0"/>
              <a:t>Merkmale</a:t>
            </a:r>
            <a:r>
              <a:rPr lang="nl-NL" sz="3600" dirty="0" smtClean="0"/>
              <a:t>              I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484784"/>
            <a:ext cx="1872208" cy="720080"/>
          </a:xfrm>
        </p:spPr>
        <p:txBody>
          <a:bodyPr>
            <a:normAutofit fontScale="55000" lnSpcReduction="20000"/>
          </a:bodyPr>
          <a:lstStyle/>
          <a:p>
            <a:r>
              <a:rPr lang="nl-NL" sz="5500" dirty="0" err="1" smtClean="0"/>
              <a:t>Epik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</p:txBody>
      </p:sp>
      <p:sp>
        <p:nvSpPr>
          <p:cNvPr id="4" name="Tekstvak 3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Lijntoelichting 2 4"/>
          <p:cNvSpPr/>
          <p:nvPr/>
        </p:nvSpPr>
        <p:spPr>
          <a:xfrm>
            <a:off x="4427984" y="964735"/>
            <a:ext cx="3744416" cy="1960209"/>
          </a:xfrm>
          <a:prstGeom prst="borderCallout2">
            <a:avLst>
              <a:gd name="adj1" fmla="val 18750"/>
              <a:gd name="adj2" fmla="val -1560"/>
              <a:gd name="adj3" fmla="val 18750"/>
              <a:gd name="adj4" fmla="val -16667"/>
              <a:gd name="adj5" fmla="val 28897"/>
              <a:gd name="adj6" fmla="val -49207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4572000" y="1124744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Roman		Sage</a:t>
            </a:r>
          </a:p>
          <a:p>
            <a:r>
              <a:rPr lang="nl-NL" sz="2000" dirty="0" smtClean="0"/>
              <a:t>Novelle		Fabel</a:t>
            </a:r>
          </a:p>
          <a:p>
            <a:r>
              <a:rPr lang="nl-NL" sz="2000" dirty="0" err="1" smtClean="0"/>
              <a:t>Kurzgeschichte</a:t>
            </a:r>
            <a:r>
              <a:rPr lang="nl-NL" sz="2000" dirty="0" smtClean="0"/>
              <a:t>	Parabel</a:t>
            </a:r>
          </a:p>
          <a:p>
            <a:r>
              <a:rPr lang="nl-NL" sz="2000" dirty="0" err="1" smtClean="0"/>
              <a:t>Märchen</a:t>
            </a:r>
            <a:r>
              <a:rPr lang="nl-NL" sz="2000" dirty="0" smtClean="0"/>
              <a:t>		Anekdote</a:t>
            </a:r>
          </a:p>
          <a:p>
            <a:r>
              <a:rPr lang="nl-NL" sz="2000" dirty="0" smtClean="0"/>
              <a:t>Legende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00" y="2104827"/>
            <a:ext cx="2948228" cy="195762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27" y="4221088"/>
            <a:ext cx="3463016" cy="241629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11" y="2945926"/>
            <a:ext cx="1995439" cy="17596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84" y="4748211"/>
            <a:ext cx="3156376" cy="195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8477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Gruppenaufgabe</a:t>
            </a:r>
            <a:r>
              <a:rPr lang="nl-NL" sz="3600" dirty="0" smtClean="0"/>
              <a:t>                               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33278" y="755639"/>
            <a:ext cx="7632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 smtClean="0"/>
              <a:t>Jede</a:t>
            </a:r>
            <a:r>
              <a:rPr lang="nl-NL" sz="2000" dirty="0" smtClean="0"/>
              <a:t> </a:t>
            </a:r>
            <a:r>
              <a:rPr lang="nl-NL" sz="2000" dirty="0" err="1" smtClean="0"/>
              <a:t>Gruppe</a:t>
            </a:r>
            <a:r>
              <a:rPr lang="nl-NL" sz="2000" dirty="0" smtClean="0"/>
              <a:t> </a:t>
            </a:r>
            <a:r>
              <a:rPr lang="nl-NL" sz="2000" dirty="0" err="1" smtClean="0"/>
              <a:t>wählt</a:t>
            </a:r>
            <a:r>
              <a:rPr lang="nl-NL" sz="2000" dirty="0" smtClean="0"/>
              <a:t> </a:t>
            </a:r>
            <a:r>
              <a:rPr lang="nl-NL" sz="2000" b="1" u="sng" dirty="0" err="1" smtClean="0"/>
              <a:t>eine</a:t>
            </a:r>
            <a:r>
              <a:rPr lang="nl-NL" sz="2000" b="1" u="sng" dirty="0" smtClean="0"/>
              <a:t> </a:t>
            </a:r>
            <a:r>
              <a:rPr lang="nl-NL" sz="2000" b="1" u="sng" dirty="0" err="1" smtClean="0"/>
              <a:t>Textsorte</a:t>
            </a:r>
            <a:r>
              <a:rPr lang="nl-NL" sz="2000" b="1" u="sng" dirty="0" smtClean="0"/>
              <a:t> </a:t>
            </a:r>
            <a:r>
              <a:rPr lang="nl-NL" sz="2000" dirty="0" smtClean="0"/>
              <a:t>der </a:t>
            </a:r>
            <a:r>
              <a:rPr lang="nl-NL" sz="2000" b="1" dirty="0" err="1" smtClean="0"/>
              <a:t>Epik</a:t>
            </a:r>
            <a:r>
              <a:rPr lang="nl-NL" sz="2000" dirty="0" smtClean="0"/>
              <a:t> </a:t>
            </a:r>
            <a:r>
              <a:rPr lang="nl-NL" sz="2000" dirty="0" err="1" smtClean="0"/>
              <a:t>oder</a:t>
            </a:r>
            <a:r>
              <a:rPr lang="nl-NL" sz="2000" dirty="0" smtClean="0"/>
              <a:t> </a:t>
            </a:r>
            <a:r>
              <a:rPr lang="nl-NL" sz="2000" b="1" dirty="0" err="1" smtClean="0"/>
              <a:t>Lyrik</a:t>
            </a:r>
            <a:r>
              <a:rPr lang="nl-NL" sz="2000" dirty="0" smtClean="0"/>
              <a:t>.</a:t>
            </a:r>
            <a:br>
              <a:rPr lang="nl-NL" sz="2000" dirty="0" smtClean="0"/>
            </a:br>
            <a:r>
              <a:rPr lang="nl-NL" sz="2000" dirty="0" smtClean="0"/>
              <a:t>(</a:t>
            </a:r>
            <a:r>
              <a:rPr lang="nl-NL" sz="2000" dirty="0" err="1" smtClean="0"/>
              <a:t>jede</a:t>
            </a:r>
            <a:r>
              <a:rPr lang="nl-NL" sz="2000" dirty="0" smtClean="0"/>
              <a:t> </a:t>
            </a:r>
            <a:r>
              <a:rPr lang="nl-NL" sz="2000" dirty="0" err="1" smtClean="0"/>
              <a:t>Textsorte</a:t>
            </a:r>
            <a:r>
              <a:rPr lang="nl-NL" sz="2000" dirty="0" smtClean="0"/>
              <a:t> </a:t>
            </a:r>
            <a:r>
              <a:rPr lang="nl-NL" sz="2000" dirty="0" err="1" smtClean="0"/>
              <a:t>darf</a:t>
            </a:r>
            <a:r>
              <a:rPr lang="nl-NL" sz="2000" dirty="0" smtClean="0"/>
              <a:t> </a:t>
            </a:r>
            <a:r>
              <a:rPr lang="nl-NL" sz="2000" dirty="0" err="1" smtClean="0"/>
              <a:t>nur</a:t>
            </a:r>
            <a:r>
              <a:rPr lang="nl-NL" sz="2000" dirty="0" smtClean="0"/>
              <a:t> 1 Mal </a:t>
            </a:r>
            <a:r>
              <a:rPr lang="nl-NL" sz="2000" dirty="0" err="1" smtClean="0"/>
              <a:t>gewählt</a:t>
            </a:r>
            <a:r>
              <a:rPr lang="nl-NL" sz="2000" dirty="0" smtClean="0"/>
              <a:t> werden)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 smtClean="0"/>
              <a:t>Untersuchen</a:t>
            </a:r>
            <a:r>
              <a:rPr lang="nl-NL" sz="2000" dirty="0" smtClean="0"/>
              <a:t> </a:t>
            </a:r>
            <a:r>
              <a:rPr lang="nl-NL" sz="2000" dirty="0" err="1" smtClean="0"/>
              <a:t>Sie</a:t>
            </a:r>
            <a:r>
              <a:rPr lang="nl-NL" sz="2000" dirty="0" smtClean="0"/>
              <a:t> bei </a:t>
            </a:r>
            <a:r>
              <a:rPr lang="nl-NL" sz="2000" dirty="0" err="1" smtClean="0"/>
              <a:t>dieser</a:t>
            </a:r>
            <a:r>
              <a:rPr lang="nl-NL" sz="2000" dirty="0" smtClean="0"/>
              <a:t> </a:t>
            </a:r>
            <a:r>
              <a:rPr lang="nl-NL" sz="2000" dirty="0" err="1" smtClean="0"/>
              <a:t>Textsorte</a:t>
            </a:r>
            <a:r>
              <a:rPr lang="nl-NL" sz="2000" dirty="0" smtClean="0"/>
              <a:t> die </a:t>
            </a:r>
            <a:r>
              <a:rPr lang="nl-NL" sz="2000" dirty="0" err="1" smtClean="0"/>
              <a:t>zugehörigen</a:t>
            </a:r>
            <a:r>
              <a:rPr lang="nl-NL" sz="2000" dirty="0" smtClean="0"/>
              <a:t> </a:t>
            </a:r>
            <a:r>
              <a:rPr lang="nl-NL" sz="2000" dirty="0" err="1" smtClean="0"/>
              <a:t>Merkmale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 smtClean="0"/>
              <a:t>Nennen</a:t>
            </a:r>
            <a:r>
              <a:rPr lang="nl-NL" sz="2000" dirty="0" smtClean="0"/>
              <a:t> </a:t>
            </a:r>
            <a:r>
              <a:rPr lang="nl-NL" sz="2000" dirty="0" err="1" smtClean="0"/>
              <a:t>Sie</a:t>
            </a:r>
            <a:r>
              <a:rPr lang="nl-NL" sz="2000" dirty="0" smtClean="0"/>
              <a:t> </a:t>
            </a:r>
            <a:r>
              <a:rPr lang="nl-NL" sz="2000" b="1" dirty="0" smtClean="0"/>
              <a:t>pro </a:t>
            </a:r>
            <a:r>
              <a:rPr lang="nl-NL" sz="2000" b="1" dirty="0" err="1" smtClean="0"/>
              <a:t>Merkmal</a:t>
            </a:r>
            <a:r>
              <a:rPr lang="nl-NL" sz="2000" b="1" dirty="0" smtClean="0"/>
              <a:t> </a:t>
            </a:r>
            <a:r>
              <a:rPr lang="nl-NL" sz="2000" dirty="0" err="1" smtClean="0"/>
              <a:t>eine</a:t>
            </a:r>
            <a:r>
              <a:rPr lang="nl-NL" sz="2000" dirty="0" smtClean="0"/>
              <a:t> </a:t>
            </a:r>
            <a:r>
              <a:rPr lang="nl-NL" sz="2000" dirty="0" err="1" smtClean="0"/>
              <a:t>eindeutige</a:t>
            </a:r>
            <a:r>
              <a:rPr lang="nl-NL" sz="2000" dirty="0" smtClean="0"/>
              <a:t> </a:t>
            </a:r>
            <a:r>
              <a:rPr lang="nl-NL" sz="2000" dirty="0" err="1" smtClean="0"/>
              <a:t>Erklärung</a:t>
            </a:r>
            <a:r>
              <a:rPr lang="nl-NL" sz="2000" dirty="0" smtClean="0"/>
              <a:t> </a:t>
            </a:r>
            <a:r>
              <a:rPr lang="nl-NL" sz="2000" dirty="0" err="1" smtClean="0"/>
              <a:t>und</a:t>
            </a:r>
            <a:r>
              <a:rPr lang="nl-NL" sz="2000" dirty="0" smtClean="0"/>
              <a:t> </a:t>
            </a:r>
            <a:br>
              <a:rPr lang="nl-NL" sz="2000" dirty="0" smtClean="0"/>
            </a:br>
            <a:r>
              <a:rPr lang="nl-NL" sz="2000" dirty="0" err="1" smtClean="0"/>
              <a:t>ein</a:t>
            </a:r>
            <a:r>
              <a:rPr lang="nl-NL" sz="2000" dirty="0" smtClean="0"/>
              <a:t> </a:t>
            </a:r>
            <a:r>
              <a:rPr lang="nl-NL" sz="2000" dirty="0" err="1" smtClean="0"/>
              <a:t>konkretes</a:t>
            </a:r>
            <a:r>
              <a:rPr lang="nl-NL" sz="2000" dirty="0" smtClean="0"/>
              <a:t> Beispiel.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Am </a:t>
            </a:r>
            <a:r>
              <a:rPr lang="nl-NL" sz="2000" dirty="0" err="1" smtClean="0"/>
              <a:t>Anfang</a:t>
            </a:r>
            <a:r>
              <a:rPr lang="nl-NL" sz="2000" dirty="0" smtClean="0"/>
              <a:t> der </a:t>
            </a:r>
            <a:r>
              <a:rPr lang="nl-NL" sz="2000" dirty="0" err="1" smtClean="0"/>
              <a:t>nächsten</a:t>
            </a:r>
            <a:r>
              <a:rPr lang="nl-NL" sz="2000" dirty="0" smtClean="0"/>
              <a:t> </a:t>
            </a:r>
            <a:r>
              <a:rPr lang="nl-NL" sz="2000" dirty="0" err="1" smtClean="0"/>
              <a:t>Stunde</a:t>
            </a:r>
            <a:r>
              <a:rPr lang="nl-NL" sz="2000" dirty="0" smtClean="0"/>
              <a:t> </a:t>
            </a:r>
            <a:r>
              <a:rPr lang="nl-NL" sz="2000" dirty="0" err="1" smtClean="0"/>
              <a:t>müssen</a:t>
            </a:r>
            <a:r>
              <a:rPr lang="nl-NL" sz="2000" dirty="0" smtClean="0"/>
              <a:t> </a:t>
            </a:r>
            <a:r>
              <a:rPr lang="nl-NL" sz="2000" b="1" dirty="0" smtClean="0"/>
              <a:t>alle </a:t>
            </a:r>
            <a:r>
              <a:rPr lang="nl-NL" sz="2000" b="1" dirty="0" err="1" smtClean="0"/>
              <a:t>Gruppenmitglieder</a:t>
            </a:r>
            <a:r>
              <a:rPr lang="nl-NL" sz="2000" b="1" dirty="0" smtClean="0"/>
              <a:t> </a:t>
            </a:r>
            <a:r>
              <a:rPr lang="nl-NL" sz="2000" dirty="0" smtClean="0"/>
              <a:t>alle </a:t>
            </a:r>
            <a:r>
              <a:rPr lang="nl-NL" sz="2000" dirty="0" err="1" smtClean="0"/>
              <a:t>Informationen</a:t>
            </a:r>
            <a:r>
              <a:rPr lang="nl-NL" sz="2000" dirty="0" smtClean="0"/>
              <a:t> der </a:t>
            </a:r>
            <a:r>
              <a:rPr lang="nl-NL" sz="2000" dirty="0" err="1" smtClean="0"/>
              <a:t>Textsorte</a:t>
            </a:r>
            <a:r>
              <a:rPr lang="nl-NL" sz="2000" dirty="0" smtClean="0"/>
              <a:t> </a:t>
            </a:r>
            <a:r>
              <a:rPr lang="nl-NL" sz="2000" dirty="0" err="1" smtClean="0"/>
              <a:t>aufgeschrieben</a:t>
            </a:r>
            <a:r>
              <a:rPr lang="nl-NL" sz="2000" dirty="0" smtClean="0"/>
              <a:t> </a:t>
            </a:r>
            <a:r>
              <a:rPr lang="nl-NL" sz="2000" dirty="0" err="1" smtClean="0"/>
              <a:t>haben</a:t>
            </a:r>
            <a:r>
              <a:rPr lang="nl-NL" sz="2000" dirty="0" smtClean="0"/>
              <a:t>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50" y="4262024"/>
            <a:ext cx="3707904" cy="26270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4148551" cy="26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8477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Gruppenaufgabe</a:t>
            </a:r>
            <a:r>
              <a:rPr lang="nl-NL" sz="3600" dirty="0" smtClean="0"/>
              <a:t>                             II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33278" y="755639"/>
            <a:ext cx="7632848" cy="1974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 smtClean="0"/>
              <a:t>Bilden </a:t>
            </a:r>
            <a:r>
              <a:rPr lang="nl-NL" sz="2100" dirty="0" err="1" smtClean="0"/>
              <a:t>Sie</a:t>
            </a:r>
            <a:r>
              <a:rPr lang="nl-NL" sz="2100" dirty="0" smtClean="0"/>
              <a:t> Gruppen </a:t>
            </a:r>
            <a:r>
              <a:rPr lang="nl-NL" sz="2100" dirty="0" err="1" smtClean="0"/>
              <a:t>mit</a:t>
            </a:r>
            <a:r>
              <a:rPr lang="nl-NL" sz="2100" dirty="0" smtClean="0"/>
              <a:t> </a:t>
            </a:r>
            <a:r>
              <a:rPr lang="nl-NL" sz="2100" dirty="0" err="1" smtClean="0"/>
              <a:t>Mitgliedern</a:t>
            </a:r>
            <a:r>
              <a:rPr lang="nl-NL" sz="2100" dirty="0" smtClean="0"/>
              <a:t> </a:t>
            </a:r>
            <a:r>
              <a:rPr lang="nl-NL" sz="2100" b="1" u="sng" dirty="0" err="1" smtClean="0"/>
              <a:t>allerTextsorten</a:t>
            </a:r>
            <a:r>
              <a:rPr lang="nl-NL" sz="21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 err="1" smtClean="0"/>
              <a:t>Tauschen</a:t>
            </a:r>
            <a:r>
              <a:rPr lang="nl-NL" sz="2100" dirty="0" smtClean="0"/>
              <a:t> </a:t>
            </a:r>
            <a:r>
              <a:rPr lang="nl-NL" sz="2100" dirty="0" err="1" smtClean="0"/>
              <a:t>Sie</a:t>
            </a:r>
            <a:r>
              <a:rPr lang="nl-NL" sz="2100" dirty="0" smtClean="0"/>
              <a:t> alle </a:t>
            </a:r>
            <a:r>
              <a:rPr lang="nl-NL" sz="2100" dirty="0" err="1" smtClean="0"/>
              <a:t>Informationen</a:t>
            </a:r>
            <a:r>
              <a:rPr lang="nl-NL" sz="2100" dirty="0" smtClean="0"/>
              <a:t> </a:t>
            </a:r>
            <a:r>
              <a:rPr lang="nl-NL" sz="2100" dirty="0" err="1" smtClean="0"/>
              <a:t>aus</a:t>
            </a:r>
            <a:r>
              <a:rPr lang="nl-NL" sz="2100" dirty="0" smtClean="0"/>
              <a:t> </a:t>
            </a:r>
            <a:r>
              <a:rPr lang="nl-NL" sz="2100" dirty="0" err="1" smtClean="0"/>
              <a:t>und</a:t>
            </a:r>
            <a:r>
              <a:rPr lang="nl-NL" sz="2100" dirty="0" smtClean="0"/>
              <a:t> </a:t>
            </a:r>
            <a:r>
              <a:rPr lang="nl-NL" sz="2100" b="1" dirty="0" err="1" smtClean="0"/>
              <a:t>ergänzen</a:t>
            </a:r>
            <a:r>
              <a:rPr lang="nl-NL" sz="2100" dirty="0" smtClean="0"/>
              <a:t> </a:t>
            </a:r>
            <a:r>
              <a:rPr lang="nl-NL" sz="2100" dirty="0" err="1" smtClean="0"/>
              <a:t>Sie</a:t>
            </a:r>
            <a:r>
              <a:rPr lang="nl-NL" sz="2100" dirty="0" smtClean="0"/>
              <a:t> </a:t>
            </a:r>
            <a:r>
              <a:rPr lang="nl-NL" sz="2100" dirty="0" err="1" smtClean="0"/>
              <a:t>sie</a:t>
            </a:r>
            <a:r>
              <a:rPr lang="nl-NL" sz="2100" dirty="0" smtClean="0"/>
              <a:t> </a:t>
            </a:r>
            <a:r>
              <a:rPr lang="nl-NL" sz="2100" dirty="0" err="1" smtClean="0"/>
              <a:t>im</a:t>
            </a:r>
            <a:r>
              <a:rPr lang="nl-NL" sz="2100" dirty="0" smtClean="0"/>
              <a:t> </a:t>
            </a:r>
            <a:r>
              <a:rPr lang="nl-NL" sz="2100" dirty="0" err="1" smtClean="0"/>
              <a:t>Aufgabenbuch</a:t>
            </a:r>
            <a:r>
              <a:rPr lang="nl-NL" sz="21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100" dirty="0" err="1" smtClean="0"/>
              <a:t>Erst</a:t>
            </a:r>
            <a:r>
              <a:rPr lang="nl-NL" sz="2100" dirty="0" smtClean="0"/>
              <a:t> </a:t>
            </a:r>
            <a:r>
              <a:rPr lang="nl-NL" sz="2100" dirty="0" err="1" smtClean="0"/>
              <a:t>danach</a:t>
            </a:r>
            <a:r>
              <a:rPr lang="nl-NL" sz="2100" dirty="0" smtClean="0"/>
              <a:t> werden die </a:t>
            </a:r>
            <a:r>
              <a:rPr lang="nl-NL" sz="2100" dirty="0" err="1" smtClean="0"/>
              <a:t>Antworten</a:t>
            </a:r>
            <a:r>
              <a:rPr lang="nl-NL" sz="2100" dirty="0" smtClean="0"/>
              <a:t> </a:t>
            </a:r>
            <a:r>
              <a:rPr lang="nl-NL" sz="2100" dirty="0" err="1" smtClean="0"/>
              <a:t>im</a:t>
            </a:r>
            <a:r>
              <a:rPr lang="nl-NL" sz="2100" dirty="0" smtClean="0"/>
              <a:t> Plenum </a:t>
            </a:r>
            <a:r>
              <a:rPr lang="nl-NL" sz="2100" dirty="0" err="1" smtClean="0"/>
              <a:t>besprochen</a:t>
            </a:r>
            <a:r>
              <a:rPr lang="nl-NL" sz="2100" dirty="0" smtClean="0"/>
              <a:t>!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44090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Unterrichtsprogramm</a:t>
            </a:r>
            <a:r>
              <a:rPr lang="nl-NL" sz="3600" dirty="0" smtClean="0"/>
              <a:t> H4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069933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nl-NL" sz="2800" dirty="0" err="1" smtClean="0"/>
              <a:t>Insgesamt</a:t>
            </a:r>
            <a:r>
              <a:rPr lang="nl-NL" sz="2800" dirty="0" smtClean="0"/>
              <a:t> 3 </a:t>
            </a:r>
            <a:r>
              <a:rPr lang="nl-NL" sz="2800" dirty="0" err="1" smtClean="0"/>
              <a:t>Bücher</a:t>
            </a:r>
            <a:r>
              <a:rPr lang="nl-NL" sz="2800" dirty="0" smtClean="0"/>
              <a:t> </a:t>
            </a:r>
            <a:r>
              <a:rPr lang="nl-NL" sz="2800" dirty="0" err="1" smtClean="0"/>
              <a:t>lesen</a:t>
            </a:r>
            <a:r>
              <a:rPr lang="nl-NL" sz="2800" dirty="0" smtClean="0"/>
              <a:t> </a:t>
            </a:r>
            <a:br>
              <a:rPr lang="nl-NL" sz="2800" dirty="0" smtClean="0"/>
            </a:br>
            <a:r>
              <a:rPr lang="nl-NL" sz="2800" dirty="0" smtClean="0"/>
              <a:t>- 1x havo 4</a:t>
            </a:r>
          </a:p>
          <a:p>
            <a:pPr marL="82296" indent="0">
              <a:buNone/>
            </a:pPr>
            <a:r>
              <a:rPr lang="nl-NL" sz="2800" dirty="0" smtClean="0"/>
              <a:t>   - 2x havo 5</a:t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smtClean="0"/>
              <a:t>3 </a:t>
            </a:r>
            <a:r>
              <a:rPr lang="nl-NL" sz="2800" dirty="0" err="1" smtClean="0"/>
              <a:t>Bücherberichte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>- </a:t>
            </a:r>
            <a:r>
              <a:rPr lang="nl-NL" sz="2800" dirty="0" err="1" smtClean="0"/>
              <a:t>Voraussetzung</a:t>
            </a:r>
            <a:r>
              <a:rPr lang="nl-NL" sz="2800" dirty="0" smtClean="0"/>
              <a:t> </a:t>
            </a:r>
            <a:r>
              <a:rPr lang="nl-NL" sz="2800" dirty="0" err="1" smtClean="0"/>
              <a:t>für</a:t>
            </a:r>
            <a:r>
              <a:rPr lang="nl-NL" sz="2800" dirty="0" smtClean="0"/>
              <a:t> </a:t>
            </a:r>
            <a:r>
              <a:rPr lang="nl-NL" sz="2800" dirty="0" err="1" smtClean="0"/>
              <a:t>Teilnahme</a:t>
            </a:r>
            <a:r>
              <a:rPr lang="nl-NL" sz="2800" dirty="0" smtClean="0"/>
              <a:t> </a:t>
            </a:r>
            <a:r>
              <a:rPr lang="nl-NL" sz="2800" dirty="0" err="1" smtClean="0"/>
              <a:t>Abschlussprüfung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  <a:p>
            <a:r>
              <a:rPr lang="nl-NL" sz="2800" dirty="0" err="1" smtClean="0"/>
              <a:t>Hintergrundinformationen</a:t>
            </a:r>
            <a:endParaRPr lang="nl-NL" sz="2800" dirty="0" smtClean="0"/>
          </a:p>
          <a:p>
            <a:pPr marL="82296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- </a:t>
            </a:r>
            <a:r>
              <a:rPr lang="nl-NL" sz="2800" dirty="0" err="1" smtClean="0"/>
              <a:t>Einführung</a:t>
            </a:r>
            <a:r>
              <a:rPr lang="nl-NL" sz="2800" dirty="0" smtClean="0"/>
              <a:t> in die </a:t>
            </a:r>
            <a:br>
              <a:rPr lang="nl-NL" sz="2800" dirty="0" smtClean="0"/>
            </a:br>
            <a:r>
              <a:rPr lang="nl-NL" sz="2800" dirty="0" smtClean="0"/>
              <a:t>     </a:t>
            </a:r>
            <a:r>
              <a:rPr lang="nl-NL" sz="2800" dirty="0" err="1" smtClean="0"/>
              <a:t>Literatur</a:t>
            </a:r>
            <a:r>
              <a:rPr lang="nl-NL" sz="2800" dirty="0" smtClean="0"/>
              <a:t> (havo 4)</a:t>
            </a:r>
          </a:p>
          <a:p>
            <a:pPr marL="82296" indent="0">
              <a:buNone/>
            </a:pPr>
            <a:r>
              <a:rPr lang="nl-NL" sz="2800" dirty="0"/>
              <a:t> </a:t>
            </a:r>
            <a:r>
              <a:rPr lang="nl-NL" sz="2800" dirty="0" smtClean="0"/>
              <a:t>  - </a:t>
            </a:r>
            <a:r>
              <a:rPr lang="nl-NL" sz="2800" dirty="0" err="1" smtClean="0"/>
              <a:t>Textsorten</a:t>
            </a:r>
            <a:r>
              <a:rPr lang="nl-NL" sz="2800" dirty="0" smtClean="0"/>
              <a:t> (havo 5)</a:t>
            </a: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3096"/>
            <a:ext cx="3707904" cy="251742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Epik</a:t>
            </a:r>
            <a:r>
              <a:rPr lang="nl-NL" sz="3600" dirty="0" smtClean="0"/>
              <a:t>: </a:t>
            </a:r>
            <a:r>
              <a:rPr lang="nl-NL" sz="3600" dirty="0" err="1" smtClean="0"/>
              <a:t>Märchen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62420"/>
              </p:ext>
            </p:extLst>
          </p:nvPr>
        </p:nvGraphicFramePr>
        <p:xfrm>
          <a:off x="1115616" y="1052736"/>
          <a:ext cx="5256584" cy="54407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2736304"/>
              </a:tblGrid>
              <a:tr h="228645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1200" dirty="0">
                          <a:effectLst/>
                        </a:rPr>
                        <a:t>	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525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lang="de-DE" sz="1800" b="1" dirty="0">
                          <a:effectLst/>
                        </a:rPr>
                        <a:t>Stoff/Themen</a:t>
                      </a:r>
                      <a:endParaRPr lang="nl-NL" sz="18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(worüber geht es meistens?)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Mutproben</a:t>
                      </a:r>
                      <a:endParaRPr lang="nl-NL" sz="1800">
                        <a:effectLst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57289">
                <a:tc rowSpan="3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lang="de-DE" sz="1800" b="1" dirty="0">
                          <a:effectLst/>
                        </a:rPr>
                        <a:t>Personal</a:t>
                      </a:r>
                      <a:endParaRPr lang="nl-NL" sz="18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Wer sind die Hauptpersonen?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der tapfere Prinz/ die schöne Prinzessin</a:t>
                      </a:r>
                      <a:endParaRPr lang="nl-NL" sz="18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5728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der reiche König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5728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böse Hexe/ die böse Stiefmutter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91457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lang="de-DE" sz="1800" b="1" dirty="0">
                          <a:effectLst/>
                        </a:rPr>
                        <a:t>Handlung und Verlauf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Das Gute und das Böse kämpfen miteinander. Das Gute siegt, das Böse wird bestraft.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68593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lang="de-DE" sz="1800" b="1" dirty="0" smtClean="0">
                          <a:effectLst/>
                        </a:rPr>
                        <a:t>Umfang</a:t>
                      </a:r>
                      <a:endParaRPr lang="nl-NL" sz="18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(Wieviel Seiten ?)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ungefähr</a:t>
                      </a:r>
                      <a:r>
                        <a:rPr lang="nl-NL" sz="1800" dirty="0">
                          <a:effectLst/>
                        </a:rPr>
                        <a:t> 3 – 12 </a:t>
                      </a:r>
                      <a:r>
                        <a:rPr lang="nl-NL" sz="1800" dirty="0" err="1">
                          <a:effectLst/>
                        </a:rPr>
                        <a:t>Seiten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52735"/>
            <a:ext cx="2956942" cy="54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7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Epik</a:t>
            </a:r>
            <a:r>
              <a:rPr lang="nl-NL" sz="3600" dirty="0" smtClean="0"/>
              <a:t>: </a:t>
            </a:r>
            <a:r>
              <a:rPr lang="nl-NL" sz="3600" dirty="0" err="1" smtClean="0"/>
              <a:t>Romane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59632" y="894730"/>
            <a:ext cx="7200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Es </a:t>
            </a:r>
            <a:r>
              <a:rPr lang="nl-NL" sz="2000" dirty="0" err="1" smtClean="0"/>
              <a:t>gibt</a:t>
            </a:r>
            <a:r>
              <a:rPr lang="nl-NL" sz="2000" dirty="0" smtClean="0"/>
              <a:t> </a:t>
            </a:r>
            <a:r>
              <a:rPr lang="nl-NL" sz="2000" dirty="0" err="1" smtClean="0"/>
              <a:t>mehrere</a:t>
            </a:r>
            <a:r>
              <a:rPr lang="nl-NL" sz="2000" dirty="0" smtClean="0"/>
              <a:t> </a:t>
            </a:r>
            <a:r>
              <a:rPr lang="nl-NL" sz="2000" dirty="0" err="1" smtClean="0"/>
              <a:t>Hauptpersonen</a:t>
            </a:r>
            <a:r>
              <a:rPr lang="nl-NL" sz="2000" dirty="0" smtClean="0"/>
              <a:t>, </a:t>
            </a:r>
            <a:r>
              <a:rPr lang="nl-NL" sz="2000" dirty="0" err="1" smtClean="0"/>
              <a:t>zahlreiche</a:t>
            </a:r>
            <a:r>
              <a:rPr lang="nl-NL" sz="2000" dirty="0" smtClean="0"/>
              <a:t> </a:t>
            </a:r>
            <a:r>
              <a:rPr lang="nl-NL" sz="2000" dirty="0" err="1" smtClean="0"/>
              <a:t>Nebenpersonen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Es </a:t>
            </a:r>
            <a:r>
              <a:rPr lang="nl-NL" sz="2000" dirty="0" err="1" smtClean="0"/>
              <a:t>gibt</a:t>
            </a:r>
            <a:r>
              <a:rPr lang="nl-NL" sz="2000" dirty="0" smtClean="0"/>
              <a:t> </a:t>
            </a:r>
            <a:r>
              <a:rPr lang="nl-NL" sz="2000" dirty="0" err="1" smtClean="0"/>
              <a:t>mehrere</a:t>
            </a:r>
            <a:r>
              <a:rPr lang="nl-NL" sz="2000" dirty="0" smtClean="0"/>
              <a:t> </a:t>
            </a:r>
            <a:r>
              <a:rPr lang="nl-NL" sz="2000" dirty="0" err="1" smtClean="0"/>
              <a:t>Themen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Die </a:t>
            </a:r>
            <a:r>
              <a:rPr lang="nl-NL" sz="2000" dirty="0" err="1" smtClean="0"/>
              <a:t>Krise</a:t>
            </a:r>
            <a:r>
              <a:rPr lang="nl-NL" sz="2000" dirty="0" smtClean="0"/>
              <a:t> </a:t>
            </a:r>
            <a:r>
              <a:rPr lang="nl-NL" sz="2000" dirty="0" err="1" smtClean="0"/>
              <a:t>entwickelt</a:t>
            </a:r>
            <a:r>
              <a:rPr lang="nl-NL" sz="2000" dirty="0" smtClean="0"/>
              <a:t> </a:t>
            </a:r>
            <a:r>
              <a:rPr lang="nl-NL" sz="2000" dirty="0" err="1" smtClean="0"/>
              <a:t>sich</a:t>
            </a:r>
            <a:r>
              <a:rPr lang="nl-NL" sz="2000" dirty="0" smtClean="0"/>
              <a:t> </a:t>
            </a:r>
            <a:r>
              <a:rPr lang="nl-NL" sz="2000" dirty="0" err="1" smtClean="0"/>
              <a:t>erst</a:t>
            </a:r>
            <a:r>
              <a:rPr lang="nl-NL" sz="2000" dirty="0" smtClean="0"/>
              <a:t> </a:t>
            </a:r>
            <a:r>
              <a:rPr lang="nl-NL" sz="2000" dirty="0" err="1" smtClean="0"/>
              <a:t>allmählich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Die </a:t>
            </a:r>
            <a:r>
              <a:rPr lang="nl-NL" sz="2000" dirty="0" err="1" smtClean="0"/>
              <a:t>Charaktere</a:t>
            </a:r>
            <a:r>
              <a:rPr lang="nl-NL" sz="2000" dirty="0" smtClean="0"/>
              <a:t> </a:t>
            </a:r>
            <a:r>
              <a:rPr lang="nl-NL" sz="2000" dirty="0" err="1" smtClean="0"/>
              <a:t>entwickeln</a:t>
            </a:r>
            <a:r>
              <a:rPr lang="nl-NL" sz="2000" dirty="0" smtClean="0"/>
              <a:t> </a:t>
            </a:r>
            <a:r>
              <a:rPr lang="nl-NL" sz="2000" dirty="0" err="1" smtClean="0"/>
              <a:t>sich</a:t>
            </a:r>
            <a:r>
              <a:rPr lang="nl-NL" sz="2000" dirty="0" smtClean="0"/>
              <a:t> (</a:t>
            </a:r>
            <a:r>
              <a:rPr lang="nl-NL" sz="2000" dirty="0" err="1" smtClean="0"/>
              <a:t>z.B.</a:t>
            </a:r>
            <a:r>
              <a:rPr lang="nl-NL" sz="2000" dirty="0" smtClean="0"/>
              <a:t> in </a:t>
            </a:r>
            <a:r>
              <a:rPr lang="nl-NL" sz="2000" dirty="0" err="1" smtClean="0"/>
              <a:t>einem</a:t>
            </a:r>
            <a:r>
              <a:rPr lang="nl-NL" sz="2000" dirty="0" smtClean="0"/>
              <a:t> </a:t>
            </a:r>
            <a:r>
              <a:rPr lang="nl-NL" sz="2000" dirty="0" err="1" smtClean="0"/>
              <a:t>Bildungsroman</a:t>
            </a:r>
            <a:r>
              <a:rPr lang="nl-NL" sz="2000" dirty="0" smtClean="0"/>
              <a:t>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/>
              <a:t>e</a:t>
            </a:r>
            <a:r>
              <a:rPr lang="nl-NL" sz="2000" dirty="0" err="1" smtClean="0"/>
              <a:t>nthält</a:t>
            </a:r>
            <a:r>
              <a:rPr lang="nl-NL" sz="2000" dirty="0" smtClean="0"/>
              <a:t> › 150 </a:t>
            </a:r>
            <a:r>
              <a:rPr lang="nl-NL" sz="2000" dirty="0" err="1" smtClean="0"/>
              <a:t>Seiten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40133"/>
              </p:ext>
            </p:extLst>
          </p:nvPr>
        </p:nvGraphicFramePr>
        <p:xfrm>
          <a:off x="1994277" y="3429000"/>
          <a:ext cx="573151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1510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2000" dirty="0">
                          <a:effectLst/>
                        </a:rPr>
                        <a:t>	DER BILDUNGSROMAN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r>
                        <a:rPr lang="de-DE" sz="2000" dirty="0" smtClean="0">
                          <a:effectLst/>
                        </a:rPr>
                        <a:t>Erzählt </a:t>
                      </a:r>
                      <a:r>
                        <a:rPr lang="de-DE" sz="2000" dirty="0">
                          <a:effectLst/>
                        </a:rPr>
                        <a:t>die Geschichte eines Menschen, der sich entwickelt von Baby bis Erwachsene.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25143"/>
            <a:ext cx="8100392" cy="212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1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Epik</a:t>
            </a:r>
            <a:r>
              <a:rPr lang="nl-NL" sz="3600" dirty="0" smtClean="0"/>
              <a:t>: Novelle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248046" y="980728"/>
            <a:ext cx="6768752" cy="280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Es </a:t>
            </a:r>
            <a:r>
              <a:rPr lang="nl-NL" sz="2000" dirty="0" err="1" smtClean="0"/>
              <a:t>gibt</a:t>
            </a:r>
            <a:r>
              <a:rPr lang="nl-NL" sz="2000" dirty="0" smtClean="0"/>
              <a:t> </a:t>
            </a:r>
            <a:r>
              <a:rPr lang="nl-NL" sz="2000" dirty="0" err="1" smtClean="0"/>
              <a:t>meistens</a:t>
            </a:r>
            <a:r>
              <a:rPr lang="nl-NL" sz="2000" dirty="0" smtClean="0"/>
              <a:t> </a:t>
            </a:r>
            <a:r>
              <a:rPr lang="nl-NL" sz="2000" dirty="0" err="1" smtClean="0"/>
              <a:t>nur</a:t>
            </a:r>
            <a:r>
              <a:rPr lang="nl-NL" sz="2000" dirty="0" smtClean="0"/>
              <a:t> </a:t>
            </a:r>
            <a:r>
              <a:rPr lang="nl-NL" sz="2000" dirty="0" err="1" smtClean="0"/>
              <a:t>eine</a:t>
            </a:r>
            <a:r>
              <a:rPr lang="nl-NL" sz="2000" dirty="0" smtClean="0"/>
              <a:t> </a:t>
            </a:r>
            <a:r>
              <a:rPr lang="nl-NL" sz="2000" dirty="0" err="1" smtClean="0"/>
              <a:t>oder</a:t>
            </a:r>
            <a:r>
              <a:rPr lang="nl-NL" sz="2000" dirty="0" smtClean="0"/>
              <a:t> </a:t>
            </a:r>
            <a:r>
              <a:rPr lang="nl-NL" sz="2000" dirty="0" err="1" smtClean="0"/>
              <a:t>sehr</a:t>
            </a:r>
            <a:r>
              <a:rPr lang="nl-NL" sz="2000" dirty="0" smtClean="0"/>
              <a:t> </a:t>
            </a:r>
            <a:r>
              <a:rPr lang="nl-NL" sz="2000" dirty="0" err="1" smtClean="0"/>
              <a:t>wenige</a:t>
            </a:r>
            <a:r>
              <a:rPr lang="nl-NL" sz="2000" dirty="0" smtClean="0"/>
              <a:t> </a:t>
            </a:r>
            <a:r>
              <a:rPr lang="nl-NL" sz="2000" dirty="0" err="1" smtClean="0"/>
              <a:t>Hauptpersonen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Es </a:t>
            </a:r>
            <a:r>
              <a:rPr lang="nl-NL" sz="2000" dirty="0" err="1" smtClean="0"/>
              <a:t>gibt</a:t>
            </a:r>
            <a:r>
              <a:rPr lang="nl-NL" sz="2000" dirty="0" smtClean="0"/>
              <a:t> </a:t>
            </a:r>
            <a:r>
              <a:rPr lang="nl-NL" sz="2000" dirty="0" err="1" smtClean="0"/>
              <a:t>nur</a:t>
            </a:r>
            <a:r>
              <a:rPr lang="nl-NL" sz="2000" dirty="0" smtClean="0"/>
              <a:t> </a:t>
            </a:r>
            <a:r>
              <a:rPr lang="nl-NL" sz="2000" dirty="0" err="1" smtClean="0"/>
              <a:t>ein</a:t>
            </a:r>
            <a:r>
              <a:rPr lang="nl-NL" sz="2000" dirty="0" smtClean="0"/>
              <a:t> Thema.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Die Novelle </a:t>
            </a:r>
            <a:r>
              <a:rPr lang="nl-NL" sz="2000" dirty="0" err="1" smtClean="0"/>
              <a:t>zeigt</a:t>
            </a:r>
            <a:r>
              <a:rPr lang="nl-NL" sz="2000" dirty="0" smtClean="0"/>
              <a:t> die </a:t>
            </a:r>
            <a:r>
              <a:rPr lang="nl-NL" sz="2000" dirty="0" err="1" smtClean="0"/>
              <a:t>Hauptpersonen</a:t>
            </a:r>
            <a:r>
              <a:rPr lang="nl-NL" sz="2000" dirty="0" smtClean="0"/>
              <a:t> </a:t>
            </a:r>
            <a:r>
              <a:rPr lang="nl-NL" sz="2000" dirty="0" err="1" smtClean="0"/>
              <a:t>sofort</a:t>
            </a:r>
            <a:r>
              <a:rPr lang="nl-NL" sz="2000" dirty="0" smtClean="0"/>
              <a:t> in </a:t>
            </a:r>
            <a:r>
              <a:rPr lang="nl-NL" sz="2000" dirty="0" err="1" smtClean="0"/>
              <a:t>einer</a:t>
            </a:r>
            <a:r>
              <a:rPr lang="nl-NL" sz="2000" dirty="0" smtClean="0"/>
              <a:t> </a:t>
            </a:r>
            <a:r>
              <a:rPr lang="nl-NL" sz="2000" dirty="0" err="1" smtClean="0"/>
              <a:t>kritischen</a:t>
            </a:r>
            <a:r>
              <a:rPr lang="nl-NL" sz="2000" dirty="0" smtClean="0"/>
              <a:t> </a:t>
            </a:r>
            <a:r>
              <a:rPr lang="nl-NL" sz="2000" dirty="0" err="1" smtClean="0"/>
              <a:t>Lebensphase</a:t>
            </a:r>
            <a:r>
              <a:rPr lang="nl-NL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/>
              <a:t>Die </a:t>
            </a:r>
            <a:r>
              <a:rPr lang="nl-NL" sz="2000" dirty="0" err="1" smtClean="0"/>
              <a:t>Charaktere</a:t>
            </a:r>
            <a:r>
              <a:rPr lang="nl-NL" sz="2000" dirty="0" smtClean="0"/>
              <a:t> </a:t>
            </a:r>
            <a:r>
              <a:rPr lang="nl-NL" sz="2000" dirty="0" err="1" smtClean="0"/>
              <a:t>entwickeln</a:t>
            </a:r>
            <a:r>
              <a:rPr lang="nl-NL" sz="2000" dirty="0" smtClean="0"/>
              <a:t> </a:t>
            </a:r>
            <a:r>
              <a:rPr lang="nl-NL" sz="2000" dirty="0" err="1" smtClean="0"/>
              <a:t>sich</a:t>
            </a:r>
            <a:r>
              <a:rPr lang="nl-NL" sz="2000" dirty="0" smtClean="0"/>
              <a:t> </a:t>
            </a:r>
            <a:r>
              <a:rPr lang="nl-NL" sz="2000" dirty="0" err="1" smtClean="0"/>
              <a:t>kaum</a:t>
            </a:r>
            <a:r>
              <a:rPr lang="nl-NL" sz="2000" dirty="0" smtClean="0"/>
              <a:t> </a:t>
            </a:r>
            <a:r>
              <a:rPr lang="nl-NL" sz="2000" dirty="0" err="1" smtClean="0"/>
              <a:t>oder</a:t>
            </a:r>
            <a:r>
              <a:rPr lang="nl-NL" sz="2000" dirty="0" smtClean="0"/>
              <a:t> </a:t>
            </a:r>
            <a:r>
              <a:rPr lang="nl-NL" sz="2000" dirty="0" err="1" smtClean="0"/>
              <a:t>gar</a:t>
            </a:r>
            <a:r>
              <a:rPr lang="nl-NL" sz="2000" dirty="0" smtClean="0"/>
              <a:t> nicht.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err="1" smtClean="0"/>
              <a:t>enthält</a:t>
            </a:r>
            <a:r>
              <a:rPr lang="nl-NL" sz="2000" dirty="0" smtClean="0"/>
              <a:t> </a:t>
            </a:r>
            <a:r>
              <a:rPr lang="nl-NL" sz="2000" dirty="0" err="1" smtClean="0"/>
              <a:t>ungefähr</a:t>
            </a:r>
            <a:r>
              <a:rPr lang="nl-NL" sz="2000" dirty="0" smtClean="0"/>
              <a:t> 50 – 150 </a:t>
            </a:r>
            <a:r>
              <a:rPr lang="nl-NL" sz="2000" dirty="0" err="1" smtClean="0"/>
              <a:t>Seiten</a:t>
            </a:r>
            <a:endParaRPr lang="nl-NL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92926"/>
            <a:ext cx="2736304" cy="27363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91634"/>
            <a:ext cx="2520280" cy="252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1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Epik</a:t>
            </a:r>
            <a:r>
              <a:rPr lang="nl-NL" sz="3600" dirty="0" smtClean="0"/>
              <a:t>: </a:t>
            </a:r>
            <a:r>
              <a:rPr lang="nl-NL" sz="3600" dirty="0" err="1" smtClean="0"/>
              <a:t>Kurzgeschichte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94480" y="1462740"/>
            <a:ext cx="80283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ist eine kurze Geschichte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Man fällt mitten in die Geschichte hinein.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wenig Hauptpersonen (meistens nur eine).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Die Hauptpersonen werden (fast) gar nicht charakterisiert.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ein unerwartetes / offenes / abruptes Ende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lineare Handlung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    wenig/keine Nebenhandlungen 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    wenig/keine Nebenpersonen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Die Hauptperson(en) befindet sich sofort in einer kritischen Lebensphase.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Hauptpersonen = Außenseiter, Versager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940"/>
            <a:ext cx="3316366" cy="29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480" y="0"/>
            <a:ext cx="7498080" cy="960135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Textsorten</a:t>
            </a:r>
            <a:r>
              <a:rPr lang="nl-NL" sz="3600" dirty="0" smtClean="0"/>
              <a:t> </a:t>
            </a:r>
            <a:r>
              <a:rPr lang="nl-NL" sz="3600" dirty="0" err="1" smtClean="0"/>
              <a:t>und</a:t>
            </a:r>
            <a:r>
              <a:rPr lang="nl-NL" sz="3600" dirty="0" smtClean="0"/>
              <a:t> </a:t>
            </a:r>
            <a:r>
              <a:rPr lang="nl-NL" sz="3600" dirty="0" err="1" smtClean="0"/>
              <a:t>Merkmale</a:t>
            </a:r>
            <a:r>
              <a:rPr lang="nl-NL" sz="3600" dirty="0" smtClean="0"/>
              <a:t>                II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060" y="1607894"/>
            <a:ext cx="1728192" cy="648072"/>
          </a:xfrm>
        </p:spPr>
        <p:txBody>
          <a:bodyPr>
            <a:normAutofit fontScale="47500" lnSpcReduction="20000"/>
          </a:bodyPr>
          <a:lstStyle/>
          <a:p>
            <a:r>
              <a:rPr lang="nl-NL" sz="6700" dirty="0" err="1" smtClean="0"/>
              <a:t>Lyrik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</p:txBody>
      </p:sp>
      <p:sp>
        <p:nvSpPr>
          <p:cNvPr id="5" name="Lijntoelichting 2 4"/>
          <p:cNvSpPr/>
          <p:nvPr/>
        </p:nvSpPr>
        <p:spPr>
          <a:xfrm>
            <a:off x="4788024" y="934427"/>
            <a:ext cx="2808312" cy="1558469"/>
          </a:xfrm>
          <a:prstGeom prst="borderCallout2">
            <a:avLst>
              <a:gd name="adj1" fmla="val 18750"/>
              <a:gd name="adj2" fmla="val -1560"/>
              <a:gd name="adj3" fmla="val 18750"/>
              <a:gd name="adj4" fmla="val -16667"/>
              <a:gd name="adj5" fmla="val 47031"/>
              <a:gd name="adj6" fmla="val -62068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259516" y="1161618"/>
            <a:ext cx="15447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err="1" smtClean="0"/>
              <a:t>Sonett</a:t>
            </a:r>
            <a:endParaRPr lang="nl-NL" sz="2600" dirty="0" smtClean="0"/>
          </a:p>
          <a:p>
            <a:r>
              <a:rPr lang="nl-NL" sz="2600" dirty="0" smtClean="0"/>
              <a:t>Limerick</a:t>
            </a:r>
            <a:endParaRPr lang="nl-NL" sz="2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80" y="2690493"/>
            <a:ext cx="7337984" cy="4179174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Was </a:t>
            </a:r>
            <a:r>
              <a:rPr lang="nl-NL" sz="3600" dirty="0" err="1" smtClean="0"/>
              <a:t>ist</a:t>
            </a:r>
            <a:r>
              <a:rPr lang="nl-NL" sz="3600" dirty="0" smtClean="0"/>
              <a:t> </a:t>
            </a:r>
            <a:r>
              <a:rPr lang="nl-NL" sz="3600" dirty="0" err="1" smtClean="0"/>
              <a:t>Lyrik</a:t>
            </a:r>
            <a:r>
              <a:rPr lang="nl-NL" sz="3600" dirty="0" smtClean="0"/>
              <a:t>?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21369" y="927522"/>
            <a:ext cx="431472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stammt von ein Saiteninstrument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Gedichte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kurze, halbe Sätze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subjektiv (Gefühle)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Reim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Rhythmus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Refrain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Versen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Strophen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2000" dirty="0" smtClean="0"/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055" y="4446463"/>
            <a:ext cx="2045445" cy="21602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85" y="930000"/>
            <a:ext cx="3539327" cy="53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0480" y="0"/>
            <a:ext cx="7498080" cy="960135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Textsorten</a:t>
            </a:r>
            <a:r>
              <a:rPr lang="nl-NL" sz="3600" dirty="0" smtClean="0"/>
              <a:t> </a:t>
            </a:r>
            <a:r>
              <a:rPr lang="nl-NL" sz="3600" dirty="0" err="1" smtClean="0"/>
              <a:t>und</a:t>
            </a:r>
            <a:r>
              <a:rPr lang="nl-NL" sz="3600" dirty="0" smtClean="0"/>
              <a:t> </a:t>
            </a:r>
            <a:r>
              <a:rPr lang="nl-NL" sz="3600" dirty="0" err="1" smtClean="0"/>
              <a:t>Merkmale</a:t>
            </a:r>
            <a:r>
              <a:rPr lang="nl-NL" sz="3600" dirty="0" smtClean="0"/>
              <a:t>               III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9632" y="1556792"/>
            <a:ext cx="1984264" cy="576064"/>
          </a:xfrm>
        </p:spPr>
        <p:txBody>
          <a:bodyPr>
            <a:normAutofit fontScale="47500" lnSpcReduction="20000"/>
          </a:bodyPr>
          <a:lstStyle/>
          <a:p>
            <a:r>
              <a:rPr lang="nl-NL" sz="5500" dirty="0" err="1" smtClean="0"/>
              <a:t>Dramatik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</p:txBody>
      </p:sp>
      <p:sp>
        <p:nvSpPr>
          <p:cNvPr id="5" name="Lijntoelichting 2 4"/>
          <p:cNvSpPr/>
          <p:nvPr/>
        </p:nvSpPr>
        <p:spPr>
          <a:xfrm>
            <a:off x="4794856" y="1073303"/>
            <a:ext cx="2873488" cy="1707625"/>
          </a:xfrm>
          <a:prstGeom prst="borderCallout2">
            <a:avLst>
              <a:gd name="adj1" fmla="val 18750"/>
              <a:gd name="adj2" fmla="val -1560"/>
              <a:gd name="adj3" fmla="val 18750"/>
              <a:gd name="adj4" fmla="val -16667"/>
              <a:gd name="adj5" fmla="val 36929"/>
              <a:gd name="adj6" fmla="val -56208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932040" y="1124744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Komödie</a:t>
            </a:r>
          </a:p>
          <a:p>
            <a:r>
              <a:rPr lang="nl-NL" sz="2400" dirty="0" err="1" smtClean="0"/>
              <a:t>Tragödie</a:t>
            </a:r>
            <a:endParaRPr lang="nl-NL" sz="2400" dirty="0" smtClean="0"/>
          </a:p>
          <a:p>
            <a:r>
              <a:rPr lang="nl-NL" sz="2400" dirty="0" err="1" smtClean="0"/>
              <a:t>Hörspiel</a:t>
            </a:r>
            <a:endParaRPr lang="nl-NL" sz="2400" dirty="0" smtClean="0"/>
          </a:p>
          <a:p>
            <a:r>
              <a:rPr lang="nl-NL" sz="2400" dirty="0" err="1" smtClean="0"/>
              <a:t>Fernsehspiel</a:t>
            </a:r>
            <a:endParaRPr lang="nl-NL" sz="24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967" y="2881511"/>
            <a:ext cx="2390450" cy="383558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94" y="2492896"/>
            <a:ext cx="3245346" cy="282994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5819"/>
            <a:ext cx="1943706" cy="301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1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Was </a:t>
            </a:r>
            <a:r>
              <a:rPr lang="nl-NL" sz="3600" dirty="0" err="1" smtClean="0"/>
              <a:t>ist</a:t>
            </a:r>
            <a:r>
              <a:rPr lang="nl-NL" sz="3600" dirty="0" smtClean="0"/>
              <a:t> </a:t>
            </a:r>
            <a:r>
              <a:rPr lang="nl-NL" sz="3600" dirty="0" err="1" smtClean="0"/>
              <a:t>Dramatik</a:t>
            </a:r>
            <a:r>
              <a:rPr lang="nl-NL" sz="3600" dirty="0"/>
              <a:t>?</a:t>
            </a:r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03648" y="2241352"/>
            <a:ext cx="3162599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/>
              <a:t>Merkmale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Bühne – Bühnenbild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Licht – Beleuchtung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Kulissen – Requisiten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Schminke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Gestik – Mimik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Schauspieler</a:t>
            </a: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260488" y="934054"/>
            <a:ext cx="74972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Verdana" panose="020B0604030504040204" pitchFamily="34" charset="0"/>
                <a:ea typeface="Times New Roman" panose="02020603050405020304" pitchFamily="18" charset="0"/>
              </a:rPr>
              <a:t> 	</a:t>
            </a:r>
            <a:r>
              <a:rPr lang="de-DE" sz="2200" b="1" dirty="0">
                <a:ea typeface="Times New Roman" panose="02020603050405020304" pitchFamily="18" charset="0"/>
              </a:rPr>
              <a:t>Ein Sammelbegriff für Schauspiele, Stücke.</a:t>
            </a:r>
            <a:endParaRPr lang="nl-NL" sz="2200" b="1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2865755" algn="ctr"/>
              </a:tabLst>
            </a:pPr>
            <a:r>
              <a:rPr lang="de-DE" sz="2200" dirty="0">
                <a:ea typeface="Times New Roman" panose="02020603050405020304" pitchFamily="18" charset="0"/>
              </a:rPr>
              <a:t>	(Ein Schauspiel oder Stück ist eine Geschichte</a:t>
            </a:r>
            <a:r>
              <a:rPr lang="de-DE" sz="2200" dirty="0" smtClean="0">
                <a:ea typeface="Times New Roman" panose="02020603050405020304" pitchFamily="18" charset="0"/>
              </a:rPr>
              <a:t>, die </a:t>
            </a:r>
            <a:r>
              <a:rPr lang="de-DE" sz="2200" dirty="0">
                <a:ea typeface="Times New Roman" panose="02020603050405020304" pitchFamily="18" charset="0"/>
              </a:rPr>
              <a:t>auf der Bühne von Schauspielern vorgeführt wird.)</a:t>
            </a:r>
            <a:endParaRPr lang="nl-NL" sz="2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45465"/>
            <a:ext cx="3834230" cy="30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Dramatik</a:t>
            </a:r>
            <a:r>
              <a:rPr lang="nl-NL" sz="3600" dirty="0" smtClean="0"/>
              <a:t>: die </a:t>
            </a:r>
            <a:r>
              <a:rPr lang="nl-NL" sz="3600" dirty="0" err="1" smtClean="0"/>
              <a:t>Tragödie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7667" y="1412776"/>
            <a:ext cx="3162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/>
              <a:t>Merkmale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vornehme Leute als Hauptperson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gehobene Sprache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tragisches und trauriges Ende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weinende Zuschauer</a:t>
            </a: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66" y="1412775"/>
            <a:ext cx="4787135" cy="42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Dramatik</a:t>
            </a:r>
            <a:r>
              <a:rPr lang="nl-NL" sz="3600" dirty="0" smtClean="0"/>
              <a:t>: die Komödie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77667" y="1412776"/>
            <a:ext cx="3162599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>
                <a:hlinkClick r:id="rId3"/>
              </a:rPr>
              <a:t>Merkmale</a:t>
            </a:r>
            <a:endParaRPr lang="de-DE" sz="22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normale Leute als Zuschauer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Umgangssprache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glückliches Ende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Zuschauer lachen</a:t>
            </a: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736" y="1413213"/>
            <a:ext cx="5394375" cy="4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Was </a:t>
            </a:r>
            <a:r>
              <a:rPr lang="nl-NL" sz="3600" dirty="0" err="1" smtClean="0"/>
              <a:t>ist</a:t>
            </a:r>
            <a:r>
              <a:rPr lang="nl-NL" sz="3600" dirty="0" smtClean="0"/>
              <a:t> </a:t>
            </a:r>
            <a:r>
              <a:rPr lang="nl-NL" sz="3600" dirty="0" err="1" smtClean="0"/>
              <a:t>Literatur</a:t>
            </a:r>
            <a:r>
              <a:rPr lang="nl-NL" sz="3600" dirty="0" smtClean="0"/>
              <a:t>?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32192" y="957892"/>
            <a:ext cx="3312368" cy="86409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nl-NL" sz="3600" dirty="0" smtClean="0"/>
              <a:t>LITTERA</a:t>
            </a: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59632" y="1779275"/>
            <a:ext cx="3960440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nl-NL" sz="3600" dirty="0" smtClean="0"/>
              <a:t>LITTERATURA</a:t>
            </a: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02256" y="908719"/>
            <a:ext cx="3312368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nl-NL" sz="3600" dirty="0" err="1" smtClean="0"/>
              <a:t>Buchstabe</a:t>
            </a:r>
            <a:endParaRPr lang="nl-NL" sz="3600" dirty="0" smtClean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508104" y="1785163"/>
            <a:ext cx="3168352" cy="81842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nl-NL" sz="3600" dirty="0" err="1" smtClean="0"/>
              <a:t>Buchstabenschrift</a:t>
            </a:r>
            <a:endParaRPr lang="nl-NL" sz="3600" dirty="0" smtClean="0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4211960" y="1196752"/>
            <a:ext cx="57606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4932040" y="2060848"/>
            <a:ext cx="57606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3023828" y="256368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err="1" smtClean="0"/>
              <a:t>Literatur</a:t>
            </a:r>
            <a:endParaRPr lang="nl-NL" sz="2400" b="1" dirty="0"/>
          </a:p>
        </p:txBody>
      </p:sp>
      <p:sp>
        <p:nvSpPr>
          <p:cNvPr id="12" name="Afgeronde rechthoek 11"/>
          <p:cNvSpPr/>
          <p:nvPr/>
        </p:nvSpPr>
        <p:spPr>
          <a:xfrm>
            <a:off x="1547664" y="3499172"/>
            <a:ext cx="2988332" cy="15860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fgeronde rechthoek 12"/>
          <p:cNvSpPr/>
          <p:nvPr/>
        </p:nvSpPr>
        <p:spPr>
          <a:xfrm>
            <a:off x="5349168" y="3458481"/>
            <a:ext cx="2592288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met pijl 13"/>
          <p:cNvCxnSpPr/>
          <p:nvPr/>
        </p:nvCxnSpPr>
        <p:spPr>
          <a:xfrm flipH="1">
            <a:off x="3915544" y="3047404"/>
            <a:ext cx="584448" cy="37449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>
            <a:off x="5361784" y="3042579"/>
            <a:ext cx="576064" cy="374491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691680" y="3636623"/>
            <a:ext cx="2710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Alles, was </a:t>
            </a:r>
            <a:r>
              <a:rPr lang="nl-NL" sz="1600" dirty="0" err="1" smtClean="0"/>
              <a:t>geschrieben</a:t>
            </a:r>
            <a:r>
              <a:rPr lang="nl-NL" sz="1600" dirty="0" smtClean="0"/>
              <a:t> </a:t>
            </a:r>
            <a:r>
              <a:rPr lang="nl-NL" sz="1600" dirty="0" err="1" smtClean="0"/>
              <a:t>wird</a:t>
            </a:r>
            <a:r>
              <a:rPr lang="nl-NL" sz="1600" dirty="0" smtClean="0"/>
              <a:t>:</a:t>
            </a:r>
          </a:p>
          <a:p>
            <a:r>
              <a:rPr lang="nl-NL" sz="2000" dirty="0" smtClean="0"/>
              <a:t>-</a:t>
            </a:r>
            <a:r>
              <a:rPr lang="nl-NL" sz="2000" dirty="0" err="1" smtClean="0"/>
              <a:t>Romane</a:t>
            </a:r>
            <a:r>
              <a:rPr lang="nl-NL" sz="2000" dirty="0" smtClean="0"/>
              <a:t> </a:t>
            </a:r>
            <a:br>
              <a:rPr lang="nl-NL" sz="2000" dirty="0" smtClean="0"/>
            </a:br>
            <a:r>
              <a:rPr lang="nl-NL" sz="2000" dirty="0" smtClean="0"/>
              <a:t>-</a:t>
            </a:r>
            <a:r>
              <a:rPr lang="nl-NL" sz="2000" dirty="0" err="1" smtClean="0"/>
              <a:t>Zeitung</a:t>
            </a:r>
            <a:r>
              <a:rPr lang="nl-NL" sz="2000" dirty="0"/>
              <a:t/>
            </a:r>
            <a:br>
              <a:rPr lang="nl-NL" sz="2000" dirty="0"/>
            </a:br>
            <a:r>
              <a:rPr lang="nl-NL" sz="2000" dirty="0" smtClean="0"/>
              <a:t>-</a:t>
            </a:r>
            <a:r>
              <a:rPr lang="nl-NL" sz="2000" dirty="0" err="1" smtClean="0"/>
              <a:t>Spickzettel</a:t>
            </a:r>
            <a:endParaRPr lang="nl-NL" sz="2000" dirty="0"/>
          </a:p>
        </p:txBody>
      </p:sp>
      <p:sp>
        <p:nvSpPr>
          <p:cNvPr id="21" name="Tekstvak 20"/>
          <p:cNvSpPr txBox="1"/>
          <p:nvPr/>
        </p:nvSpPr>
        <p:spPr>
          <a:xfrm>
            <a:off x="5937848" y="3636623"/>
            <a:ext cx="19102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Dichtung</a:t>
            </a:r>
            <a:r>
              <a:rPr lang="nl-NL" dirty="0" smtClean="0"/>
              <a:t>:</a:t>
            </a:r>
          </a:p>
          <a:p>
            <a:r>
              <a:rPr lang="nl-NL" sz="2000" dirty="0" smtClean="0"/>
              <a:t>-</a:t>
            </a:r>
            <a:r>
              <a:rPr lang="nl-NL" sz="2000" dirty="0" err="1" smtClean="0"/>
              <a:t>Fiktion</a:t>
            </a:r>
            <a:endParaRPr lang="nl-NL" sz="2000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193346"/>
            <a:ext cx="2824038" cy="1592075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11" grpId="0"/>
      <p:bldP spid="12" grpId="0" animBg="1"/>
      <p:bldP spid="13" grpId="0" animBg="1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Komödie vs. </a:t>
            </a:r>
            <a:r>
              <a:rPr lang="nl-NL" sz="3600" dirty="0" err="1" smtClean="0"/>
              <a:t>Tragödie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717847"/>
              </p:ext>
            </p:extLst>
          </p:nvPr>
        </p:nvGraphicFramePr>
        <p:xfrm>
          <a:off x="1444276" y="1484784"/>
          <a:ext cx="7128792" cy="301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396"/>
                <a:gridCol w="3564396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360" algn="ctr"/>
                        </a:tabLst>
                      </a:pPr>
                      <a:r>
                        <a:rPr lang="nl-NL" sz="1800" b="1" dirty="0" smtClean="0">
                          <a:effectLst/>
                        </a:rPr>
                        <a:t>KOMÖDIE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995" algn="ctr"/>
                        </a:tabLst>
                      </a:pPr>
                      <a:r>
                        <a:rPr lang="nl-NL" sz="1800" b="1" dirty="0" smtClean="0">
                          <a:effectLst/>
                        </a:rPr>
                        <a:t>TRAGÖDIE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Die Hauptpersonen </a:t>
                      </a:r>
                      <a:r>
                        <a:rPr lang="de-DE" sz="2000" dirty="0" smtClean="0">
                          <a:effectLst/>
                        </a:rPr>
                        <a:t>sind</a:t>
                      </a:r>
                      <a:r>
                        <a:rPr lang="nl-NL" sz="2000" baseline="0" dirty="0" smtClean="0">
                          <a:effectLst/>
                        </a:rPr>
                        <a:t> </a:t>
                      </a:r>
                      <a:r>
                        <a:rPr lang="de-DE" sz="2000" dirty="0" smtClean="0">
                          <a:effectLst/>
                        </a:rPr>
                        <a:t>normale Leute.</a:t>
                      </a:r>
                      <a:r>
                        <a:rPr lang="de-DE" sz="2000" u="sng" dirty="0" smtClean="0">
                          <a:effectLst/>
                        </a:rPr>
                        <a:t>                              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Die Hauptpersonen </a:t>
                      </a:r>
                      <a:r>
                        <a:rPr lang="de-DE" sz="2000" dirty="0" smtClean="0">
                          <a:effectLst/>
                        </a:rPr>
                        <a:t>sind vornehme Leute.</a:t>
                      </a:r>
                      <a:r>
                        <a:rPr lang="de-DE" sz="2000" u="sng" dirty="0" smtClean="0">
                          <a:effectLst/>
                        </a:rPr>
                        <a:t>                                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Die </a:t>
                      </a:r>
                      <a:r>
                        <a:rPr lang="nl-NL" sz="2000" dirty="0" err="1">
                          <a:effectLst/>
                        </a:rPr>
                        <a:t>Sprache</a:t>
                      </a:r>
                      <a:r>
                        <a:rPr lang="nl-NL" sz="2000" dirty="0" smtClean="0">
                          <a:effectLst/>
                        </a:rPr>
                        <a:t>:  </a:t>
                      </a:r>
                      <a:r>
                        <a:rPr lang="nl-NL" sz="2000" dirty="0" err="1" smtClean="0">
                          <a:effectLst/>
                        </a:rPr>
                        <a:t>Umgangssprache</a:t>
                      </a:r>
                      <a:r>
                        <a:rPr lang="nl-NL" sz="2000" u="sng" dirty="0" smtClean="0">
                          <a:effectLst/>
                        </a:rPr>
                        <a:t>                              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Die </a:t>
                      </a:r>
                      <a:r>
                        <a:rPr lang="nl-NL" sz="2000" dirty="0" err="1">
                          <a:effectLst/>
                        </a:rPr>
                        <a:t>Sprache</a:t>
                      </a:r>
                      <a:r>
                        <a:rPr lang="nl-NL" sz="2000" dirty="0" smtClean="0">
                          <a:effectLst/>
                        </a:rPr>
                        <a:t>: </a:t>
                      </a:r>
                      <a:r>
                        <a:rPr lang="nl-NL" sz="2000" dirty="0" err="1" smtClean="0">
                          <a:effectLst/>
                        </a:rPr>
                        <a:t>gehoben</a:t>
                      </a:r>
                      <a:r>
                        <a:rPr lang="nl-NL" sz="2000" u="sng" dirty="0" smtClean="0">
                          <a:effectLst/>
                        </a:rPr>
                        <a:t>                                  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Die </a:t>
                      </a:r>
                      <a:r>
                        <a:rPr lang="nl-NL" sz="2000" dirty="0" err="1" smtClean="0">
                          <a:effectLst/>
                        </a:rPr>
                        <a:t>Zuschauer</a:t>
                      </a:r>
                      <a:r>
                        <a:rPr lang="nl-NL" sz="2000" dirty="0" smtClean="0">
                          <a:effectLst/>
                        </a:rPr>
                        <a:t> lachen.</a:t>
                      </a:r>
                      <a:r>
                        <a:rPr lang="nl-NL" sz="2000" u="sng" dirty="0" smtClean="0">
                          <a:effectLst/>
                        </a:rPr>
                        <a:t>                        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Die </a:t>
                      </a:r>
                      <a:r>
                        <a:rPr lang="nl-NL" sz="2000" dirty="0" err="1" smtClean="0">
                          <a:effectLst/>
                        </a:rPr>
                        <a:t>Zuschauer</a:t>
                      </a:r>
                      <a:r>
                        <a:rPr lang="nl-NL" sz="2000" dirty="0" smtClean="0">
                          <a:effectLst/>
                        </a:rPr>
                        <a:t> </a:t>
                      </a:r>
                      <a:r>
                        <a:rPr lang="nl-NL" sz="2000" dirty="0" err="1" smtClean="0">
                          <a:effectLst/>
                        </a:rPr>
                        <a:t>weinen</a:t>
                      </a:r>
                      <a:r>
                        <a:rPr lang="nl-NL" sz="2000" dirty="0" smtClean="0">
                          <a:effectLst/>
                        </a:rPr>
                        <a:t>.</a:t>
                      </a:r>
                      <a:r>
                        <a:rPr lang="nl-NL" sz="2000" u="sng" dirty="0" smtClean="0">
                          <a:effectLst/>
                        </a:rPr>
                        <a:t>                           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Das Ende </a:t>
                      </a:r>
                      <a:r>
                        <a:rPr lang="nl-NL" sz="2000" dirty="0" err="1">
                          <a:effectLst/>
                        </a:rPr>
                        <a:t>ist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smtClean="0">
                          <a:effectLst/>
                        </a:rPr>
                        <a:t>komisch.</a:t>
                      </a:r>
                      <a:r>
                        <a:rPr lang="nl-NL" sz="2000" u="sng" dirty="0" smtClean="0">
                          <a:effectLst/>
                        </a:rPr>
                        <a:t>                       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Das Ende </a:t>
                      </a:r>
                      <a:r>
                        <a:rPr lang="nl-NL" sz="2000" dirty="0" err="1" smtClean="0">
                          <a:effectLst/>
                        </a:rPr>
                        <a:t>ist</a:t>
                      </a:r>
                      <a:r>
                        <a:rPr lang="nl-NL" sz="2000" baseline="0" dirty="0" smtClean="0">
                          <a:effectLst/>
                        </a:rPr>
                        <a:t> </a:t>
                      </a:r>
                      <a:r>
                        <a:rPr lang="nl-NL" sz="2000" dirty="0" smtClean="0">
                          <a:effectLst/>
                        </a:rPr>
                        <a:t>tragisch.</a:t>
                      </a:r>
                      <a:r>
                        <a:rPr lang="nl-NL" sz="2000" u="sng" dirty="0" smtClean="0">
                          <a:effectLst/>
                        </a:rPr>
                        <a:t>                             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0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Dramatik</a:t>
            </a:r>
            <a:r>
              <a:rPr lang="nl-NL" sz="3600" dirty="0" smtClean="0"/>
              <a:t>: das </a:t>
            </a:r>
            <a:r>
              <a:rPr lang="nl-NL" sz="3600" dirty="0" err="1" smtClean="0"/>
              <a:t>Hörspiel</a:t>
            </a:r>
            <a:r>
              <a:rPr lang="nl-NL" sz="3600" dirty="0" smtClean="0"/>
              <a:t>                     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85621" y="1363385"/>
            <a:ext cx="3566341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/>
              <a:t>Merkmale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speziell für den Rundfunk geschrieben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seit etwa 1925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akustischen Mitteln:</a:t>
            </a:r>
          </a:p>
          <a:p>
            <a:pPr>
              <a:lnSpc>
                <a:spcPct val="150000"/>
              </a:lnSpc>
            </a:pPr>
            <a:r>
              <a:rPr lang="de-DE" sz="2300" dirty="0"/>
              <a:t> </a:t>
            </a:r>
            <a:r>
              <a:rPr lang="de-DE" sz="2300" dirty="0" smtClean="0"/>
              <a:t>  - Stimmen</a:t>
            </a:r>
          </a:p>
          <a:p>
            <a:pPr>
              <a:lnSpc>
                <a:spcPct val="150000"/>
              </a:lnSpc>
            </a:pPr>
            <a:r>
              <a:rPr lang="de-DE" sz="2300" dirty="0"/>
              <a:t> </a:t>
            </a:r>
            <a:r>
              <a:rPr lang="de-DE" sz="2300" dirty="0" smtClean="0"/>
              <a:t>  - Geräusche</a:t>
            </a:r>
          </a:p>
          <a:p>
            <a:pPr>
              <a:lnSpc>
                <a:spcPct val="150000"/>
              </a:lnSpc>
            </a:pPr>
            <a:r>
              <a:rPr lang="de-DE" sz="2300" dirty="0"/>
              <a:t> </a:t>
            </a:r>
            <a:r>
              <a:rPr lang="de-DE" sz="2300" dirty="0" smtClean="0"/>
              <a:t>  - Musik</a:t>
            </a: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843362" cy="465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Dramatik</a:t>
            </a:r>
            <a:r>
              <a:rPr lang="nl-NL" sz="3600" dirty="0" smtClean="0"/>
              <a:t>: das </a:t>
            </a:r>
            <a:r>
              <a:rPr lang="nl-NL" sz="3600" dirty="0" err="1" smtClean="0"/>
              <a:t>Hörspiel</a:t>
            </a:r>
            <a:r>
              <a:rPr lang="nl-NL" sz="3600" dirty="0" smtClean="0"/>
              <a:t>                     II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62926"/>
              </p:ext>
            </p:extLst>
          </p:nvPr>
        </p:nvGraphicFramePr>
        <p:xfrm>
          <a:off x="2142917" y="2015453"/>
          <a:ext cx="573151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1510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die </a:t>
                      </a:r>
                      <a:r>
                        <a:rPr lang="de-DE" sz="2000" dirty="0">
                          <a:effectLst/>
                        </a:rPr>
                        <a:t>einzige Gattung innerhalb der Dramatik, </a:t>
                      </a:r>
                      <a:r>
                        <a:rPr lang="de-DE" sz="2000" dirty="0" smtClean="0">
                          <a:effectLst/>
                        </a:rPr>
                        <a:t/>
                      </a:r>
                      <a:br>
                        <a:rPr lang="de-DE" sz="2000" dirty="0" smtClean="0">
                          <a:effectLst/>
                        </a:rPr>
                      </a:br>
                      <a:r>
                        <a:rPr lang="de-DE" sz="2000" dirty="0" smtClean="0">
                          <a:effectLst/>
                        </a:rPr>
                        <a:t>bei </a:t>
                      </a:r>
                      <a:r>
                        <a:rPr lang="de-DE" sz="2000" dirty="0">
                          <a:effectLst/>
                        </a:rPr>
                        <a:t>der es Hörer </a:t>
                      </a:r>
                      <a:r>
                        <a:rPr lang="de-DE" sz="2000" dirty="0" smtClean="0">
                          <a:effectLst/>
                        </a:rPr>
                        <a:t>gibt</a:t>
                      </a:r>
                      <a:r>
                        <a:rPr lang="de-DE" sz="2000" u="sng" dirty="0" smtClean="0">
                          <a:effectLst/>
                        </a:rPr>
                        <a:t>                                                                                                                                         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Die </a:t>
                      </a:r>
                      <a:r>
                        <a:rPr lang="de-DE" sz="2000" dirty="0">
                          <a:effectLst/>
                        </a:rPr>
                        <a:t>Zahl der Mitwirkenden ist beschränkt.</a:t>
                      </a:r>
                      <a:r>
                        <a:rPr lang="de-DE" sz="2000" u="sng" dirty="0">
                          <a:effectLst/>
                        </a:rPr>
                        <a:t>                                         </a:t>
                      </a:r>
                      <a:r>
                        <a:rPr lang="de-DE" sz="2000" dirty="0">
                          <a:effectLst/>
                        </a:rPr>
                        <a:t>  </a:t>
                      </a:r>
                      <a:r>
                        <a:rPr lang="de-DE" sz="2000" u="sng" dirty="0" smtClean="0">
                          <a:effectLst/>
                        </a:rPr>
                        <a:t>                                                            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erfordert </a:t>
                      </a:r>
                      <a:r>
                        <a:rPr lang="de-DE" sz="2000" dirty="0">
                          <a:effectLst/>
                        </a:rPr>
                        <a:t>eine hohe </a:t>
                      </a:r>
                      <a:r>
                        <a:rPr lang="de-DE" sz="2000" dirty="0" smtClean="0">
                          <a:effectLst/>
                        </a:rPr>
                        <a:t>Konzentration</a:t>
                      </a:r>
                      <a:r>
                        <a:rPr lang="de-DE" sz="2000" u="sng" baseline="0" dirty="0" smtClean="0">
                          <a:effectLst/>
                        </a:rPr>
                        <a:t> </a:t>
                      </a:r>
                      <a:r>
                        <a:rPr lang="de-DE" sz="2000" dirty="0" smtClean="0">
                          <a:effectLst/>
                        </a:rPr>
                        <a:t>vom Zuhörer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Nimmt </a:t>
                      </a:r>
                      <a:r>
                        <a:rPr lang="de-DE" sz="2000" dirty="0">
                          <a:effectLst/>
                        </a:rPr>
                        <a:t>das Interesse fürs Radio ab?</a:t>
                      </a:r>
                      <a:r>
                        <a:rPr lang="de-DE" sz="2000" u="sng" dirty="0">
                          <a:effectLst/>
                        </a:rPr>
                        <a:t>       </a:t>
                      </a:r>
                      <a:r>
                        <a:rPr lang="de-DE" sz="2000" u="sng" dirty="0" smtClean="0">
                          <a:effectLst/>
                        </a:rPr>
                        <a:t/>
                      </a:r>
                      <a:br>
                        <a:rPr lang="de-DE" sz="2000" u="sng" dirty="0" smtClean="0">
                          <a:effectLst/>
                        </a:rPr>
                      </a:br>
                      <a:r>
                        <a:rPr lang="de-DE" sz="2000" u="sng" dirty="0" smtClean="0">
                          <a:effectLst/>
                        </a:rPr>
                        <a:t>                                              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r>
                        <a:rPr lang="de-DE" sz="2000" dirty="0" smtClean="0">
                          <a:effectLst/>
                        </a:rPr>
                        <a:t>Szenenwechsel </a:t>
                      </a:r>
                      <a:r>
                        <a:rPr lang="de-DE" sz="2000" dirty="0">
                          <a:effectLst/>
                        </a:rPr>
                        <a:t>ist schwierig wieder zu geben</a:t>
                      </a:r>
                      <a:r>
                        <a:rPr lang="de-DE" sz="2000" dirty="0" smtClean="0">
                          <a:effectLst/>
                        </a:rPr>
                        <a:t>.</a:t>
                      </a:r>
                      <a:r>
                        <a:rPr lang="de-DE" sz="2000" u="sng" dirty="0" smtClean="0">
                          <a:effectLst/>
                        </a:rPr>
                        <a:t>                                                                    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2513017" y="1226757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 smtClean="0"/>
              <a:t>Beschränkungen</a:t>
            </a:r>
            <a:r>
              <a:rPr lang="nl-NL" sz="2400" dirty="0" smtClean="0"/>
              <a:t> des </a:t>
            </a:r>
            <a:r>
              <a:rPr lang="nl-NL" sz="2400" dirty="0" err="1" smtClean="0"/>
              <a:t>Hörspiels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202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Hörspiel</a:t>
            </a:r>
            <a:r>
              <a:rPr lang="nl-NL" sz="3600" dirty="0" smtClean="0"/>
              <a:t> vs. </a:t>
            </a:r>
            <a:r>
              <a:rPr lang="nl-NL" sz="3600" dirty="0" err="1" smtClean="0"/>
              <a:t>Bühnenstück</a:t>
            </a:r>
            <a:r>
              <a:rPr lang="nl-NL" sz="3600" dirty="0" smtClean="0"/>
              <a:t>                  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076074"/>
              </p:ext>
            </p:extLst>
          </p:nvPr>
        </p:nvGraphicFramePr>
        <p:xfrm>
          <a:off x="1475656" y="1124745"/>
          <a:ext cx="7128792" cy="4509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4396"/>
                <a:gridCol w="3564396"/>
              </a:tblGrid>
              <a:tr h="3265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</a:rPr>
                        <a:t>HÖRSPIEL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</a:rPr>
                        <a:t>BÜHNENSTÜCK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6815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Es gibt keine Zuschauer </a:t>
                      </a:r>
                      <a:r>
                        <a:rPr lang="de-DE" sz="1800" dirty="0" smtClean="0">
                          <a:effectLst/>
                        </a:rPr>
                        <a:t>bloß Zuhörer.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Zuschauer können die </a:t>
                      </a:r>
                      <a:r>
                        <a:rPr lang="de-DE" sz="1800" dirty="0" smtClean="0">
                          <a:effectLst/>
                        </a:rPr>
                        <a:t>Schauspieler</a:t>
                      </a:r>
                      <a:r>
                        <a:rPr lang="de-DE" sz="1800" baseline="0" dirty="0" smtClean="0">
                          <a:effectLst/>
                        </a:rPr>
                        <a:t> sehen und hören</a:t>
                      </a:r>
                      <a:r>
                        <a:rPr lang="de-DE" sz="1800" dirty="0" smtClean="0">
                          <a:effectLst/>
                        </a:rPr>
                        <a:t>.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18002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Schauspieler haben nur ein einziges Mittel nämlich </a:t>
                      </a:r>
                      <a:r>
                        <a:rPr lang="nl-NL" sz="1800" dirty="0" err="1" smtClean="0">
                          <a:effectLst/>
                        </a:rPr>
                        <a:t>Stimmen</a:t>
                      </a:r>
                      <a:endParaRPr lang="nl-NL" sz="18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Schauspieler haben mehrere Mittel nämlich 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r>
                        <a:rPr lang="nl-NL" sz="1800" dirty="0" smtClean="0">
                          <a:effectLst/>
                        </a:rPr>
                        <a:t>-</a:t>
                      </a:r>
                      <a:r>
                        <a:rPr lang="nl-NL" sz="1800" baseline="0" dirty="0" smtClean="0">
                          <a:effectLst/>
                        </a:rPr>
                        <a:t> </a:t>
                      </a:r>
                      <a:r>
                        <a:rPr lang="de-DE" sz="1800" u="none" dirty="0" smtClean="0">
                          <a:effectLst/>
                        </a:rPr>
                        <a:t>Gestik         </a:t>
                      </a:r>
                      <a:r>
                        <a:rPr lang="nl-NL" sz="1800" u="none" dirty="0" smtClean="0">
                          <a:effectLst/>
                        </a:rPr>
                        <a:t>=        </a:t>
                      </a:r>
                      <a:r>
                        <a:rPr lang="nl-NL" sz="1800" u="none" dirty="0">
                          <a:effectLst/>
                        </a:rPr>
                        <a:t>gebaren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u="none" dirty="0">
                          <a:effectLst/>
                        </a:rPr>
                        <a:t> </a:t>
                      </a:r>
                      <a:r>
                        <a:rPr lang="nl-NL" sz="1800" u="none" dirty="0" smtClean="0">
                          <a:effectLst/>
                        </a:rPr>
                        <a:t>-</a:t>
                      </a:r>
                      <a:r>
                        <a:rPr lang="nl-NL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Mimik</a:t>
                      </a:r>
                      <a:r>
                        <a:rPr lang="nl-NL" sz="1800" u="none" dirty="0" smtClean="0">
                          <a:effectLst/>
                        </a:rPr>
                        <a:t>          =   </a:t>
                      </a:r>
                      <a:r>
                        <a:rPr lang="nl-NL" sz="1400" u="none" dirty="0">
                          <a:effectLst/>
                        </a:rPr>
                        <a:t>gezichtsuitdrukkingen</a:t>
                      </a:r>
                      <a:r>
                        <a:rPr lang="nl-NL" sz="1800" u="none" dirty="0">
                          <a:effectLst/>
                        </a:rPr>
                        <a:t>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u="none" dirty="0">
                          <a:effectLst/>
                        </a:rPr>
                        <a:t> </a:t>
                      </a:r>
                      <a:r>
                        <a:rPr lang="nl-NL" sz="1800" u="none" dirty="0" smtClean="0">
                          <a:effectLst/>
                        </a:rPr>
                        <a:t>-</a:t>
                      </a:r>
                      <a:r>
                        <a:rPr lang="nl-NL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Stimmen</a:t>
                      </a:r>
                      <a:r>
                        <a:rPr lang="nl-NL" sz="1800" u="none" dirty="0" smtClean="0">
                          <a:effectLst/>
                        </a:rPr>
                        <a:t>      =         </a:t>
                      </a:r>
                      <a:r>
                        <a:rPr lang="nl-NL" sz="1800" u="none" dirty="0">
                          <a:effectLst/>
                        </a:rPr>
                        <a:t>stemmen                         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 err="1" smtClean="0">
                          <a:effectLst/>
                        </a:rPr>
                        <a:t>Kulissen</a:t>
                      </a:r>
                      <a:r>
                        <a:rPr lang="nl-NL" sz="1800" dirty="0" smtClean="0">
                          <a:effectLst/>
                        </a:rPr>
                        <a:t>, </a:t>
                      </a:r>
                      <a:r>
                        <a:rPr lang="nl-NL" sz="1800" dirty="0" err="1" smtClean="0">
                          <a:effectLst/>
                        </a:rPr>
                        <a:t>Schminke</a:t>
                      </a:r>
                      <a:r>
                        <a:rPr lang="nl-NL" sz="1800" dirty="0" smtClean="0">
                          <a:effectLst/>
                        </a:rPr>
                        <a:t>, </a:t>
                      </a:r>
                      <a:r>
                        <a:rPr lang="nl-NL" sz="1800" dirty="0" err="1" smtClean="0">
                          <a:effectLst/>
                        </a:rPr>
                        <a:t>Beleuchtung</a:t>
                      </a:r>
                      <a:r>
                        <a:rPr lang="nl-NL" sz="1800" dirty="0" smtClean="0">
                          <a:effectLst/>
                        </a:rPr>
                        <a:t>, </a:t>
                      </a:r>
                      <a:r>
                        <a:rPr lang="nl-NL" sz="1800" dirty="0" err="1" smtClean="0">
                          <a:effectLst/>
                        </a:rPr>
                        <a:t>Gestik</a:t>
                      </a:r>
                      <a:r>
                        <a:rPr lang="nl-NL" sz="1800" dirty="0" smtClean="0">
                          <a:effectLst/>
                        </a:rPr>
                        <a:t>, </a:t>
                      </a:r>
                      <a:r>
                        <a:rPr lang="de-DE" sz="1800" dirty="0" smtClean="0">
                          <a:effectLst/>
                        </a:rPr>
                        <a:t>Mimik</a:t>
                      </a:r>
                      <a:r>
                        <a:rPr lang="de-DE" sz="1800" u="none" baseline="0" dirty="0" smtClean="0">
                          <a:effectLst/>
                        </a:rPr>
                        <a:t> </a:t>
                      </a:r>
                      <a:r>
                        <a:rPr lang="de-DE" sz="1800" dirty="0" smtClean="0">
                          <a:effectLst/>
                        </a:rPr>
                        <a:t>spielen </a:t>
                      </a:r>
                      <a:r>
                        <a:rPr lang="de-DE" sz="1800" dirty="0">
                          <a:effectLst/>
                        </a:rPr>
                        <a:t>gar keine Rolle.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r>
                        <a:rPr lang="de-DE" sz="1800" dirty="0" smtClean="0">
                          <a:effectLst/>
                        </a:rPr>
                        <a:t>Idem</a:t>
                      </a:r>
                      <a:r>
                        <a:rPr lang="de-DE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dirty="0" err="1" smtClean="0">
                          <a:effectLst/>
                        </a:rPr>
                        <a:t>spielen</a:t>
                      </a:r>
                      <a:r>
                        <a:rPr lang="nl-NL" sz="1800" dirty="0" smtClean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eine</a:t>
                      </a:r>
                      <a:r>
                        <a:rPr lang="nl-NL" sz="1800" dirty="0">
                          <a:effectLst/>
                        </a:rPr>
                        <a:t> wichtige </a:t>
                      </a:r>
                      <a:r>
                        <a:rPr lang="nl-NL" sz="1800" dirty="0" err="1">
                          <a:effectLst/>
                        </a:rPr>
                        <a:t>Rolle</a:t>
                      </a:r>
                      <a:r>
                        <a:rPr lang="nl-NL" sz="1800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 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54430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Für den Autor gibt es </a:t>
                      </a:r>
                      <a:r>
                        <a:rPr lang="de-DE" sz="1800" dirty="0" smtClean="0">
                          <a:effectLst/>
                        </a:rPr>
                        <a:t>viel</a:t>
                      </a:r>
                      <a:r>
                        <a:rPr lang="nl-NL" sz="1800" baseline="0" dirty="0" smtClean="0">
                          <a:effectLst/>
                        </a:rPr>
                        <a:t> </a:t>
                      </a:r>
                      <a:r>
                        <a:rPr lang="de-DE" sz="1800" dirty="0" smtClean="0">
                          <a:effectLst/>
                        </a:rPr>
                        <a:t>Beschränkungen</a:t>
                      </a:r>
                      <a:r>
                        <a:rPr lang="de-DE" sz="1800" u="sng" dirty="0" smtClean="0">
                          <a:effectLst/>
                        </a:rPr>
                        <a:t>                                            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Für den Autor gibt es mehr </a:t>
                      </a:r>
                      <a:r>
                        <a:rPr lang="de-DE" sz="1800" dirty="0" smtClean="0">
                          <a:effectLst/>
                        </a:rPr>
                        <a:t>Möglichkeiten</a:t>
                      </a:r>
                      <a:r>
                        <a:rPr lang="de-DE" sz="1800" u="sng" dirty="0" smtClean="0">
                          <a:effectLst/>
                        </a:rPr>
                        <a:t>                                       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26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Hörspiel</a:t>
            </a:r>
            <a:r>
              <a:rPr lang="nl-NL" sz="3600" dirty="0" smtClean="0"/>
              <a:t> vs. </a:t>
            </a:r>
            <a:r>
              <a:rPr lang="nl-NL" sz="3600" dirty="0" err="1" smtClean="0"/>
              <a:t>Bühnenstück</a:t>
            </a:r>
            <a:r>
              <a:rPr lang="nl-NL" sz="3600" dirty="0" smtClean="0"/>
              <a:t>                 II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84263"/>
              </p:ext>
            </p:extLst>
          </p:nvPr>
        </p:nvGraphicFramePr>
        <p:xfrm>
          <a:off x="1259632" y="1196752"/>
          <a:ext cx="7354064" cy="500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7032"/>
                <a:gridCol w="3677032"/>
              </a:tblGrid>
              <a:tr h="86409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Es gibt  keinen direkten Kontakt zwischen Zuschauern und Spielern. 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Es gibt   einen  direkten Kontakt zwischen Zuschauern und Spielern</a:t>
                      </a:r>
                      <a:r>
                        <a:rPr lang="de-DE" sz="2000" u="none">
                          <a:effectLst/>
                        </a:rPr>
                        <a:t>. </a:t>
                      </a:r>
                      <a:r>
                        <a:rPr lang="de-DE" sz="2000" u="none" smtClean="0">
                          <a:effectLst/>
                        </a:rPr>
                        <a:t/>
                      </a:r>
                      <a:br>
                        <a:rPr lang="de-DE" sz="2000" u="none" smtClean="0">
                          <a:effectLst/>
                        </a:rPr>
                      </a:br>
                      <a:r>
                        <a:rPr lang="de-DE" sz="2000" u="none" dirty="0">
                          <a:effectLst/>
                        </a:rPr>
                        <a:t>	</a:t>
                      </a:r>
                      <a:endParaRPr lang="nl-NL" sz="2000" u="none" dirty="0">
                        <a:effectLst/>
                      </a:endParaRPr>
                    </a:p>
                  </a:txBody>
                  <a:tcPr marL="76200" marR="76200" marT="0" marB="0"/>
                </a:tc>
              </a:tr>
              <a:tr h="81609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Man kann </a:t>
                      </a:r>
                      <a:r>
                        <a:rPr lang="de-DE" sz="2000" u="none" dirty="0" smtClean="0">
                          <a:effectLst/>
                        </a:rPr>
                        <a:t>ein </a:t>
                      </a:r>
                      <a:r>
                        <a:rPr lang="de-DE" sz="2000" u="none" dirty="0">
                          <a:effectLst/>
                        </a:rPr>
                        <a:t>großes             Publikum erreichen.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Man kann ein </a:t>
                      </a:r>
                      <a:r>
                        <a:rPr lang="de-DE" sz="2000" u="none" dirty="0" smtClean="0">
                          <a:effectLst/>
                        </a:rPr>
                        <a:t>bestimmtes             </a:t>
                      </a:r>
                      <a:r>
                        <a:rPr lang="de-DE" sz="2000" u="none" dirty="0">
                          <a:effectLst/>
                        </a:rPr>
                        <a:t>Publikum erreichen.	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10492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Man erreicht alle  Schichten der Bevölkerung = alle lagen van de </a:t>
                      </a:r>
                      <a:r>
                        <a:rPr lang="de-DE" sz="2000" u="none" dirty="0" err="1" smtClean="0">
                          <a:effectLst/>
                        </a:rPr>
                        <a:t>bevolking</a:t>
                      </a:r>
                      <a:r>
                        <a:rPr lang="nl-NL" sz="2000" u="none" dirty="0" smtClean="0"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nl-NL" sz="2000" u="none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Man erreicht bloß </a:t>
                      </a:r>
                      <a:r>
                        <a:rPr lang="de-DE" sz="2000" u="none" dirty="0" smtClean="0">
                          <a:effectLst/>
                        </a:rPr>
                        <a:t>reiche </a:t>
                      </a:r>
                      <a:r>
                        <a:rPr lang="de-DE" sz="2000" u="none" dirty="0">
                          <a:effectLst/>
                        </a:rPr>
                        <a:t>Oberschicht                              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strike="noStrik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u="none" dirty="0" err="1">
                          <a:effectLst/>
                        </a:rPr>
                        <a:t>Gibt</a:t>
                      </a:r>
                      <a:r>
                        <a:rPr lang="nl-NL" sz="2000" u="none" dirty="0">
                          <a:effectLst/>
                        </a:rPr>
                        <a:t> es </a:t>
                      </a:r>
                      <a:r>
                        <a:rPr lang="nl-NL" sz="2000" u="none" dirty="0" err="1" smtClean="0">
                          <a:effectLst/>
                        </a:rPr>
                        <a:t>seit</a:t>
                      </a:r>
                      <a:r>
                        <a:rPr lang="nl-NL" sz="2000" u="none" baseline="0" dirty="0" smtClean="0">
                          <a:effectLst/>
                        </a:rPr>
                        <a:t> </a:t>
                      </a:r>
                      <a:r>
                        <a:rPr lang="nl-NL" sz="2000" u="none" dirty="0" smtClean="0">
                          <a:effectLst/>
                        </a:rPr>
                        <a:t>1920.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u="none" dirty="0" err="1">
                          <a:effectLst/>
                        </a:rPr>
                        <a:t>Gibt</a:t>
                      </a:r>
                      <a:r>
                        <a:rPr lang="nl-NL" sz="2000" u="none" dirty="0">
                          <a:effectLst/>
                        </a:rPr>
                        <a:t> es </a:t>
                      </a:r>
                      <a:r>
                        <a:rPr lang="nl-NL" sz="2000" u="none" dirty="0" err="1" smtClean="0">
                          <a:effectLst/>
                        </a:rPr>
                        <a:t>seit</a:t>
                      </a:r>
                      <a:r>
                        <a:rPr lang="nl-NL" sz="2000" u="none" dirty="0" smtClean="0">
                          <a:effectLst/>
                        </a:rPr>
                        <a:t> </a:t>
                      </a:r>
                      <a:r>
                        <a:rPr lang="nl-NL" sz="2000" u="none" dirty="0" err="1" smtClean="0">
                          <a:effectLst/>
                        </a:rPr>
                        <a:t>Jahrtausenden</a:t>
                      </a:r>
                      <a:r>
                        <a:rPr lang="nl-NL" sz="2000" u="none" dirty="0" smtClean="0">
                          <a:effectLst/>
                        </a:rPr>
                        <a:t>.              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10881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 smtClean="0">
                          <a:effectLst/>
                        </a:rPr>
                        <a:t>größere Perfektion</a:t>
                      </a:r>
                      <a:r>
                        <a:rPr lang="de-DE" sz="2000" u="none" dirty="0">
                          <a:effectLst/>
                        </a:rPr>
                        <a:t>.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 smtClean="0">
                          <a:effectLst/>
                        </a:rPr>
                        <a:t>(Nicht </a:t>
                      </a:r>
                      <a:r>
                        <a:rPr lang="de-DE" sz="2000" u="none" dirty="0">
                          <a:effectLst/>
                        </a:rPr>
                        <a:t>gut? </a:t>
                      </a:r>
                      <a:r>
                        <a:rPr lang="de-DE" sz="2000" u="none" dirty="0" smtClean="0">
                          <a:effectLst/>
                        </a:rPr>
                        <a:t>Dann </a:t>
                      </a:r>
                      <a:r>
                        <a:rPr lang="de-DE" sz="2000" u="none" dirty="0">
                          <a:effectLst/>
                        </a:rPr>
                        <a:t>ein 2. Mal, 3. Mal, </a:t>
                      </a:r>
                      <a:r>
                        <a:rPr lang="de-DE" sz="2000" u="none" dirty="0" smtClean="0">
                          <a:effectLst/>
                        </a:rPr>
                        <a:t/>
                      </a:r>
                      <a:br>
                        <a:rPr lang="de-DE" sz="2000" u="none" dirty="0" smtClean="0">
                          <a:effectLst/>
                        </a:rPr>
                      </a:br>
                      <a:r>
                        <a:rPr lang="de-DE" sz="2000" u="none" dirty="0" smtClean="0">
                          <a:effectLst/>
                        </a:rPr>
                        <a:t>  4</a:t>
                      </a:r>
                      <a:r>
                        <a:rPr lang="de-DE" sz="2000" u="none" dirty="0">
                          <a:effectLst/>
                        </a:rPr>
                        <a:t>. Mal, usw.  !)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Aufführung </a:t>
                      </a:r>
                      <a:r>
                        <a:rPr lang="de-DE" sz="2000" u="none" dirty="0" err="1">
                          <a:effectLst/>
                        </a:rPr>
                        <a:t>jedesmal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 smtClean="0">
                          <a:effectLst/>
                        </a:rPr>
                        <a:t>einmalig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6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Dramatik</a:t>
            </a:r>
            <a:r>
              <a:rPr lang="nl-NL" sz="3600" dirty="0" smtClean="0"/>
              <a:t>: das </a:t>
            </a:r>
            <a:r>
              <a:rPr lang="nl-NL" sz="3600" dirty="0" err="1" smtClean="0"/>
              <a:t>Fernsehspiel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59632" y="1449046"/>
            <a:ext cx="3162599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b="1" dirty="0" smtClean="0"/>
              <a:t>Merkmale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speziell fürs Fernsehen geschrieben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300" dirty="0" smtClean="0"/>
              <a:t>seit etwa 1950</a:t>
            </a: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643405"/>
            <a:ext cx="5904656" cy="207309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670" y="1333912"/>
            <a:ext cx="3969010" cy="31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Bühnenstück</a:t>
            </a:r>
            <a:r>
              <a:rPr lang="nl-NL" sz="3600" dirty="0" smtClean="0"/>
              <a:t> vs. </a:t>
            </a:r>
            <a:r>
              <a:rPr lang="nl-NL" sz="3600" dirty="0" err="1" smtClean="0"/>
              <a:t>Fernsehspiel</a:t>
            </a:r>
            <a:r>
              <a:rPr lang="nl-NL" sz="3600" dirty="0" smtClean="0"/>
              <a:t>              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767232"/>
              </p:ext>
            </p:extLst>
          </p:nvPr>
        </p:nvGraphicFramePr>
        <p:xfrm>
          <a:off x="1187624" y="902064"/>
          <a:ext cx="7416824" cy="52908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8412"/>
                <a:gridCol w="3708412"/>
              </a:tblGrid>
              <a:tr h="14547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</a:rPr>
                        <a:t>BÜHNENSTÜCK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995" algn="ctr"/>
                        </a:tabLst>
                      </a:pPr>
                      <a:r>
                        <a:rPr lang="nl-NL" sz="1800" b="1" dirty="0">
                          <a:effectLst/>
                        </a:rPr>
                        <a:t>	FERNSEHSPIEL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</a:tr>
              <a:tr h="4364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 dirty="0" err="1" smtClean="0">
                          <a:effectLst/>
                        </a:rPr>
                        <a:t>weniger</a:t>
                      </a:r>
                      <a:r>
                        <a:rPr lang="nl-NL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Möglichkeiten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 dirty="0" err="1" smtClean="0">
                          <a:effectLst/>
                        </a:rPr>
                        <a:t>mehr</a:t>
                      </a:r>
                      <a:r>
                        <a:rPr lang="nl-NL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Möglichkeiten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</a:tr>
              <a:tr h="2909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jede Aufführung einmalig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                                                     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größere Perfektion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                                                     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</a:tr>
              <a:tr h="5038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 dirty="0" err="1">
                          <a:effectLst/>
                        </a:rPr>
                        <a:t>Schauspieler</a:t>
                      </a:r>
                      <a:r>
                        <a:rPr lang="nl-NL" sz="1800" u="none" dirty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müssen</a:t>
                      </a:r>
                      <a:r>
                        <a:rPr lang="nl-NL" sz="1800" u="none" baseline="0" dirty="0" smtClean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übertreiben</a:t>
                      </a:r>
                      <a:r>
                        <a:rPr lang="nl-NL" sz="1800" u="none" dirty="0" smtClean="0">
                          <a:effectLst/>
                        </a:rPr>
                        <a:t>                                 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NL" sz="1800" u="none" dirty="0">
                        <a:effectLst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Auch flüstern ist möglich.                                             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Die </a:t>
                      </a:r>
                      <a:r>
                        <a:rPr lang="de-DE" sz="1800" u="none" dirty="0">
                          <a:effectLst/>
                        </a:rPr>
                        <a:t>Sprache wirkt natürlicher.              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                                     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>
                          <a:effectLst/>
                        </a:rPr>
                        <a:t> 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Die </a:t>
                      </a:r>
                      <a:r>
                        <a:rPr lang="de-DE" sz="1800" u="none" dirty="0">
                          <a:effectLst/>
                        </a:rPr>
                        <a:t>Kamera bestimmt die Perspektive.                     </a:t>
                      </a:r>
                      <a:r>
                        <a:rPr lang="de-DE" sz="1800" u="none" dirty="0" smtClean="0">
                          <a:effectLst/>
                        </a:rPr>
                        <a:t>         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</a:tr>
              <a:tr h="4364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 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direkten </a:t>
                      </a:r>
                      <a:r>
                        <a:rPr lang="de-DE" sz="1800" u="none" dirty="0">
                          <a:effectLst/>
                        </a:rPr>
                        <a:t>Kontakt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 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keinen </a:t>
                      </a:r>
                      <a:r>
                        <a:rPr lang="de-DE" sz="1800" u="none" dirty="0" smtClean="0">
                          <a:effectLst/>
                        </a:rPr>
                        <a:t>direkten </a:t>
                      </a:r>
                      <a:r>
                        <a:rPr lang="de-DE" sz="1800" u="none" dirty="0">
                          <a:effectLst/>
                        </a:rPr>
                        <a:t>Kontakt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</a:tr>
              <a:tr h="4364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nl-NL" sz="1800" u="none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>
                          <a:effectLst/>
                        </a:rPr>
                        <a:t>wenig Dekorwechsel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 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häufigen </a:t>
                      </a:r>
                      <a:r>
                        <a:rPr lang="de-DE" sz="1800" u="none" dirty="0" err="1">
                          <a:effectLst/>
                        </a:rPr>
                        <a:t>Szen</a:t>
                      </a:r>
                      <a:r>
                        <a:rPr lang="nl-NL" sz="1800" u="none" dirty="0" err="1">
                          <a:effectLst/>
                        </a:rPr>
                        <a:t>enwechsel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</a:tr>
              <a:tr h="4364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u="none" dirty="0" err="1">
                          <a:effectLst/>
                        </a:rPr>
                        <a:t>bestimmtes</a:t>
                      </a:r>
                      <a:r>
                        <a:rPr lang="nl-NL" sz="1800" u="none" dirty="0">
                          <a:effectLst/>
                        </a:rPr>
                        <a:t> </a:t>
                      </a:r>
                      <a:r>
                        <a:rPr lang="nl-NL" sz="1800" u="none" dirty="0" err="1" smtClean="0">
                          <a:effectLst/>
                        </a:rPr>
                        <a:t>Publikum</a:t>
                      </a:r>
                      <a:r>
                        <a:rPr lang="nl-NL" sz="1800" u="none" dirty="0" smtClean="0">
                          <a:effectLst/>
                        </a:rPr>
                        <a:t> </a:t>
                      </a:r>
                      <a:r>
                        <a:rPr lang="nl-NL" sz="1800" u="none" dirty="0">
                          <a:effectLst/>
                        </a:rPr>
                        <a:t>(</a:t>
                      </a:r>
                      <a:r>
                        <a:rPr lang="nl-NL" sz="1800" u="none" dirty="0" err="1">
                          <a:effectLst/>
                        </a:rPr>
                        <a:t>reich</a:t>
                      </a:r>
                      <a:r>
                        <a:rPr lang="nl-NL" sz="1800" u="none" dirty="0">
                          <a:effectLst/>
                        </a:rPr>
                        <a:t>, </a:t>
                      </a:r>
                      <a:r>
                        <a:rPr lang="nl-NL" sz="1800" u="none" dirty="0" err="1">
                          <a:effectLst/>
                        </a:rPr>
                        <a:t>gebildet</a:t>
                      </a:r>
                      <a:r>
                        <a:rPr lang="nl-NL" sz="1800" u="none" dirty="0">
                          <a:effectLst/>
                        </a:rPr>
                        <a:t>)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u="none">
                          <a:effectLst/>
                        </a:rPr>
                        <a:t>fast jeder hat Fernsehen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</a:tr>
              <a:tr h="29094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>
                          <a:effectLst/>
                        </a:rPr>
                        <a:t> </a:t>
                      </a:r>
                      <a:endParaRPr lang="nl-NL" sz="1800" u="none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>
                          <a:effectLst/>
                        </a:rPr>
                        <a:t>Gibt es seit Jahrtausenden.             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995" algn="ctr"/>
                        </a:tabLst>
                      </a:pPr>
                      <a:r>
                        <a:rPr lang="de-DE" sz="1800" u="none">
                          <a:effectLst/>
                        </a:rPr>
                        <a:t>	</a:t>
                      </a:r>
                      <a:endParaRPr lang="nl-NL" sz="1800" u="none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>
                          <a:effectLst/>
                        </a:rPr>
                        <a:t>Gibt es seit 1950.            </a:t>
                      </a:r>
                      <a:endParaRPr lang="nl-NL" sz="1800" u="none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</a:tr>
              <a:tr h="5818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Künstlich z.B.</a:t>
                      </a:r>
                      <a:r>
                        <a:rPr lang="de-DE" sz="1800" u="none" baseline="0" dirty="0" smtClean="0">
                          <a:effectLst/>
                        </a:rPr>
                        <a:t> </a:t>
                      </a:r>
                      <a:r>
                        <a:rPr lang="de-DE" sz="1800" u="none" dirty="0" smtClean="0">
                          <a:effectLst/>
                        </a:rPr>
                        <a:t>Szene </a:t>
                      </a:r>
                      <a:r>
                        <a:rPr lang="de-DE" sz="1800" u="none" dirty="0">
                          <a:effectLst/>
                        </a:rPr>
                        <a:t>in einem Wald.</a:t>
                      </a:r>
                      <a:endParaRPr lang="nl-NL" sz="1800" u="none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u="none" dirty="0">
                          <a:effectLst/>
                        </a:rPr>
                        <a:t>                                    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u="none" dirty="0" smtClean="0">
                          <a:effectLst/>
                        </a:rPr>
                        <a:t>realistisch</a:t>
                      </a:r>
                      <a:endParaRPr lang="nl-NL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614" marR="6061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9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498080" cy="778098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Vorteile</a:t>
            </a:r>
            <a:r>
              <a:rPr lang="nl-NL" sz="3600" dirty="0" smtClean="0"/>
              <a:t> </a:t>
            </a:r>
            <a:r>
              <a:rPr lang="nl-NL" sz="3600" dirty="0" err="1" smtClean="0"/>
              <a:t>eines</a:t>
            </a:r>
            <a:r>
              <a:rPr lang="nl-NL" sz="3600" dirty="0" smtClean="0"/>
              <a:t> </a:t>
            </a:r>
            <a:r>
              <a:rPr lang="nl-NL" sz="3600" dirty="0" err="1" smtClean="0"/>
              <a:t>Fernsehspiels</a:t>
            </a:r>
            <a:endParaRPr lang="nl-NL" sz="3600" dirty="0"/>
          </a:p>
        </p:txBody>
      </p:sp>
      <p:sp>
        <p:nvSpPr>
          <p:cNvPr id="8" name="Tekstvak 7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AutoShape 2" descr="data:image/jpeg;base64,/9j/4AAQSkZJRgABAQAAAQABAAD/2wCEAAkGBxQSEhQUExQVFRUXGR4XGBYYGCAcIRcdGiMcHB8cHB0cKCgkGhsxHxwgITEiJywrLzAuHR8zODMsNygtLisBCgoKDg0OGhAQGzQlICUvLCwyMjQtNDQ0LC4sNCw0LCw0LCwsLCwsLDAsLDQsLCwsLCwsLCw0LCwsLCwsNCwsLP/AABEIAM8AxAMBIgACEQEDEQH/xAAcAAACAwEBAQEAAAAAAAAAAAAABQQGBwMCCAH/xABLEAABAwIEAwUFAgkICQUAAAABAgMRAAQFEiExBkFRBxMiMmEUQnGBkSNSFTNicpKhscHRCBdDVYLS4fAWJDVUY5Oy0/E2U3OEw//EABoBAAIDAQEAAAAAAAAAAAAAAAADAgQFAQb/xAAxEQACAgEEAQEHAgYDAQAAAAAAAQIDEQQSITFBURMiMmFxodGB8BQjkbHB4UJS8QX/2gAMAwEAAhEDEQA/ANxooooAKKKKACiiigAooooAKKKKACiioj+IITscx6D+NQnOMFmTwSjFyeEiXXB+7Sjc69BvSl/EVq2OUen8aiVQt166gi1DS/8AZk9/FFHyjKP115w24hep82h+PKoVANUv4ie9Tb6LPso7XFItFFcLN/OkHnz+Nd63oyUkmjLaaeGFFFFdOBRRRQAUUUUAFFFFABRRRQAUUUUAFFFFABRXhxwJEkgCl9xio9wT6n+FKsuhX8TJwrlPpDJRjU6VBfxRI8viP6qVPPqX5jNJ+J8ZTZ2rr6vcT4R1UdEj6xWfPXSk9taLcdNGKzMa4pi4QhS3nEttjUknKB8etUe87VMOQFQ4twpnRKD4o6EwPnNVxHD7t/F7irpS0kKKbdIICEnXcGU7SdzoJPITuHeIsKQe4twEk6CRGcjQeI+Y66fE02Oj3c2NtkXfjiKwjw/2xtqUlNvZvOqMylSgk+mUJC83PpEc+Xr+dG5/ql/9NX/arR7O3ZcSCEj6VJ/BjPQfo01aSn0+7I+1s9TL/wCdG5/ql/8ATV/2q5N8e4quVIw9ASSYCioED1lQk+sCa1X8GM9B+jX6MNZGo0/s11aWlf8AEPaz9TNLXtCxhuQMPZM/lH+/XJ/tdxZJKThyJHRDih9QYP1rUhbtD3vr/wCaFNNciD/n40+KUVhdCpLc8sz/APnpuf6ne/5qv+zU3DO21ict7av2ajJEgrBHI+VKpmR5SNN6ncT4+3aoW4dkCT69ANpJ2Aqk2vFeJXSc7VswlsgFPeKmZnUER+wVLJFxRteD8QW12Jt32necIUCQAYkjcCedMq+c7uyQ8z7ZaD2a5tyVeCAUKRopCo0O2h5j0MVt/BHEQxCyZuQnKVghSRMBSTCgJ5SK6RawPaKKKDgUUUUAFFFFABRRUa+usifU7VGc1CLkzsYuTwjo/cJR5jHpS24xUnRAj1O9LyZ161+VkW62yfEeEaENNGPfJ6WskySSfWvNFFU28lgKq3aZhirjDn0pJBSO8ge9k8RB1HIVaa/FpBBBAIOhB1BB5H0qUJbZKS8HJLcmihYin8I4ZFvBUtPlChoo7gmBsZHLaqbxjZhnDkNvttNvgpCQmDJEBShHMpAn5elWrF+Al24fdtLxdu0Eqc7ju84BSCohJKvCCfT61mHD/FGS7Tc3YVcFCCEDTRXunonXnBjeDW7VbGxZiZtkXF4kWdnjXFLdoBVkoIQkStxpzlpKlGix7SsRenubVLuWM2RtaomYnKTGx+hr3jz+Mu2tw+8hLVupGVTJABSnSVBKvENepnfSmn8nTzXskgQ1MfB2mJp9Eec4ET3abfhzu1MIS5IT3eRYVJ2GWZnXapL/AB1iiElS7NSUjUqU04AB1JO1QeLkBjHkrUU5VOtOSrZKTlEqnQERM7Ctf7WJ9guTmBBaMDpMa10OfUye049xF8FTVqXADBKEOKAPTwmJ1plfY5i7LanHLRKUIEqVnOg+S6sH8ndAVavggH7Y7/mt077TJ9hvAQBDZ0G3L61w6ujIOKr68vLFu5cbbDHeESiSrMJTKpmBuJ9RVmawp5pNrc2zftKUMBsNocgAq8ygSCI26HbpTngbCE3XDhaIlS1upSdNDMp1MxqN/Wsz4IfvLi4Zs2Lgt94SElWoTAJ6EgabCukfmWq3Dljh10u6yh24Ws92DrLgAgxsZBMCdOla72Q4Wu2wq2Q5GZQLkDkHCVj5wRVZ4W7I1puvacSfTdZAO7QAcubqoKEZRySBBJ1211iukW8hRRRQcCiiigAoor8JoA8uuBIJOwqv3D5Wok/TpXfEbvOYHlG3r61DrG1eo9o9sel9zR09WxZfYUUUVSLIUUUUAFFI8d4us7PR59IVMZE+JQ23SmSNwdazLiHtidWCm0aDQ1HeLOZXLUJHhSd/vctqfXp7LOkKndCHbL/xpjmUex26O+urhJSG50bSoEFxw+6kA6daj8EdnrGHw4o99ca/aEQEzGiEyY/O31O21KeFbZOE2a76+Uo3D0ZsxPeRplaGc+JemY7bfk0y4dwV7FCi9xFAbt0eK3tNwqdnHJ8xiAJ33gDQ3Iw2xcYvjy/Uryll5a5/sXctZgZEp2MiRryPUVlPDzf4ExnuYPsl3CUFWuuwGbqCop56KE7zWpoxtp5bjbLiVFqA4lJBylWaAY5+E6b6VR+1NLL9ubYIU7daKaQ2nMpvMYzKPuNmIJMcqlRJxnheTlizHLKJ25WXd3yFbKW0CRyEFQEfKtG4nxhrEbV1q1ClBSMinz4WkjmrMqMwGXXLMcxVTuMMLambrGVd4/AQxbISCVEdUjzrKiNNACRMyIVcY8RqIIcUAUgBNumFNsuJ91RiH3EggnypQcohfLTwor3irltvBY+zmwdtn27W2f7xtRU+85lCElICUQ1Mqc8UeOQkwQJMxbu1NwGxugJlLRBJ57Vn/YIFu3lw+tZWQlCVFRJUoqJIMnfREfStP7SWEO2ly2DCu6XJiYCRmg/SoPsnHoR9jbgGCJkTLqwPjNUTsuskK4idBTAbW+pAGgSQSkaDlBOlaJ2XtBnBWQmTnJUZ1gr1Py6Uq7I8JLeL4srMCE5QdIMvKLg+QykfSgi+jYKKKK6QCiiigAooooAKWYrd+4n5n91Sb+7yDTzHYfvqu3NwltKlrMJSCpRgmANzprWfrNRj+XHvyW9PVn32VjiTtBsrMlKl964DBbahRSRoQozAPoTOhqqM9pt5euFrDrHMrxaqJWQPdUYypb9cxIkgT1pnEy/wne3FzbW7imGwlTpSYJSnQqkg5VEAwIVAEwYNfRvBztsbNg2QSLfKMiRrl6hW/jBkGdZmuR09cIpyWX/YJXTbwnwU/h/g/E7jx4herbQoAm3YhJ+BcA8HKcsnU6iNbIns+t/v3Z/+49/epbxT2jrtrsWTFi7c3ByqypUEgoV70gKI13kADea5sXXECkgm1w8SAYK1gj0MKOtOVa8L/Alzflky97L7B+O9S87lnLnuXVZZiYlRjYfQUixnsPsXAe5U7bqywIVnTPVQX4j0gKFNGsJx8pBN5ZAwJHckweYmNak2eE42HEFy7s1NhSStKWSCUyMwBjQxNTUZJcfv7EcpmL8c9lNxh7ReSsXDIPiUlJSpA0hSkydJkSCY06117HuFm7px195GdLOUNoUPAtasx8RgzlgSIPmB9D9JqYkEEAg6EHWQeRHSssu8LawG5W8hB9iuylLhAJ9lWics/wDCVnPwI+AMZTm4NeScFFSQpuLBanjf4wBlbWUWtkk586idAB/SKMDT3tzAEVZXcJvsQChePizYcTpbsQpcEEEKdIiPQD00jV3eM26FC5fSiWUqIcV7gPmgnyz1Gp0FVd9u4xdRWpxdvZ5fCynwrfTvmWd0II0CBqQTMUuqMrXiP/gyeIdkGxt7dC3GMHQhHhKXL6e8CM0KCEa/bL57gJ8O+1TFvN2MN22Z+9eUVEKUCpSuS3VADKgA+gjRNd8UvhaMotLFls3DshpuNEidVmPKgakk7mqbdXAt+9trR4KfV4r/ABFWuTqhs6RrIA9Ovlv4jQvn6iFmx4IuMYqpC1lb3eXKU/63dICYt06gMW8+VwqnxCDM76gcOzzBmMRN2VpGdtrKwwT4UBQVCpJlSswEmAATOuYRO4U4J9vbWXApm0AKbYDzLVt36xAzbc46DTWl/Zk27h+L+zPpKFLSWyI83vAg/d0maTCalJ57JyW1LHQ4/k8fjLr4s/serUON7cJYuCPeadkeoSf41QOx+y9mvsSaylIQ62EiZhJL2XX80itD46bPcPqjTuXBP9lW9TOR6F3Zq8EYPbk6ykCDzMVD7L/9p41+dbf9LlSuzJ1IwhiYMITofWQKqfDHFltYYviIuXO7Dq2QCQSPChUyRt5hXG8cnGso26iuVtcIcSFtqStChIUkggjqCNDXWpiwooooAKKKKAK/iGbOcxk8vhUZRMGInlJgT6nWB8qc4uxKcw3G/wAKQ3iVlCw0pKXCDkUoZgDyJAIkVg6mtwtaZqUzUoZMi4ZxZ61curpbKRaLeW1cWzfi9mKYGfLsroqNx00AZ2WJfgDEMuisOvSFpMiGjpKkxplAWJ01Tl3KaoPDWPv4beOJfSYWrLcoWJJ1Pi5yRmJ5hQJ6zWkWnC3eNrsluZ7B1IctnDBVbrkEJBJlSSDIHMAjTnpS9x89P7/7X3RUS3R47NhQkJK1JQM5GpAAKsswCee5idpqvYziWJkEW1oxyhTz/wBQUIH0Of5Uo7J8eU9beyv+C6tPsnGzoco0QqJ1EQJGmnQibfi+Lt2jC33Qe7bEqKRJA6xQm17rFteSmv4lxChKlC1sFwPKla5PoJUB+ukl7xlxCykKVhSIJjwJW4euza1ED12p012v2zzyWrVi6uVK/wDabGmsa5yIA0JVsJ3p01jWKFIP4PYEgGDe6ieRhqJpmUu/39yIx4YvnXrVl19vunlolbeUpynplVqPnSjtOuLdOG3IuVhCVoKU7SpzdISDMmR8hJ0imdzjxt7RdxepQxkBKkpcC/zQlRCZUdABG5rMMGsHsYfRf3oHd6+y2wMpSn7yp3Og+JGsAAVyqpzlx0dlLCPPB+F3d4w07fn/AFdtKAzb5QkKy6JW4Pe0iAfQnlNh4p4iRapbQ0gu3TujbQOqyeZ+6gcz8elMMXxVFvbrW6cqESozzMQEifeJkR1NUS+ubhjK9AGIXwhtsifYrcbnXUK1BMxJ5eGDfk41RwiCTmzqp1TGa1Zc72/dQParlRnuUwBAiNdfCkR948qXYDw+Ly4RbNhQsbU/ank66DOQzEmd4mPSRXW2wbukt2NoYef8znNKRGdw6g6AwkTv8zWtcPYCzh9ultlIGUaTuo81KPvKPM1lTtc3u/p+fwXXBQW3z5/H5O67XIkeUR7ogQOUCqD2k4cW+5xFlALtqqVjQd40dCCY3HI8sytDpTDEeOe9e7qxZ9tWCA4pC8rTYI0JdhQJOug+6rpFWa7tkrSptxIUlQhSVDQg8iDSU3XJSO/EsCnAsDabdcvGllfta2yqToMgOXLoCAQZ1nlVjx146J5TJP7v8+lUnghardx3D1GRbuIWyeZZcnLz1IMpJge71q/Ys6AkggEnQD99aSeVlFchYS4Al0q2hPz3r5v47sXH8WukNIzKKgcoIGmVPWtv7PL/ANoTdBaiotvPNKJ0gBcpA9Akisuc/wBv3PwP/QiuTlti2iE+hL2fcbv4PcEKSosqI75hWh/OSD5VgfUaHkR9RYNizN2yh9hYW2sSFD9YI5EHQg6isXxXCmrhJS6kHSArmn1B5Un7M8fXg18q2uTFs+QM50SDslwEmEp1hR1iBPlqFN6s48iz6Nooop4BRRRQB+ETpVduWciin6fCrHS/F2JTmG43+FU9bVvhuXaLGms2yx6mI9tPCmdIvWkiUDK8ANSNMq9BrGoJJ2y9DSvs0xpVyy5YOKGZKM1uojyFJka/kqyqGnJXpWzXLCXEKQoSlaSlQ2kKEHUbaGvmXHLRWHX7iGlmWHJQrnGikztOhg8jrSNLP2sHW+10NuXs5710+y7cX3jzJssXZht+e5uEci63IUFRGZJyqSQI2EEzI3DAcUav7Rt4AKbeR4kTMSIWgn0MjlWY8MuoxBp9s5Rb3aJgHVm4SPtBl5A6ODUeU81TS7sWxt2zvXsMuSQFE5EmYS4mScs7JUnXbWAeZl65WPK/t/oVNYefDNTf4gwzDEFoOW7ITp3SCCqYmChMqmBzHT0r9wTjy1um3XW1KS0yPtHXEFCU84lW5jWB1HUS0RhLHf8AtBZQXsuXvSmVADYA8qx/tSxh3FLsYZaGW2jmfX7ucaaqBMpTMR974CGRbnhIW+DzbPPcQXJffQpFgwSWWeTitsy/vHqdh5RznRFAMpQsZUpyk66BOXf0AArlhNmi2tAy0nKlJCBoNYEyqNydz6mqhxliLty81htsQHHU/bLP9E1zI2kkSd9hHORoRiq4iuWxMrE03q3cQuEk2NqPsWnNBcOmRm9dYGoO8bzXS1eWlDt9efj1pzLgRkQPK2lPLlvJnc15AReOJQhKRYWisjKPN3q0iC5m95Ikgbg671BxO6Rd31taFxCWQ6C6VEEOKTB7qPXy67knmmKy9RY7JbF+poUxVcPaP9DQ+CWEWzC766UlLjqQsyqUtNgFSEgnYQqT1UT0AELDe8x3MqV29gFEeBULuiDBBP8ARt7jLuZ3pd2jYBc39zbteSyQO8ecKkgAicx11kI0EiBM1+4rj7t2hNhhDeVpv7Jd2NG20gJBCFT4l67jXmJmQqKWM/tEJN5f7yaFaIaYQlDDYbSnQAAAAegFDjhUZO9Vq3u2sLtG03l3mUEnxuGVOEakIHmUBIHPcTvVTxjiy5fOZLyMPtZORxwfaugZfElCvd10jkdZkUva5fQnwvqWLiS/atsQsXCtIccKmFI5qQqFJUd4AWnKNNSvfwmrxjDGZKXATEaj99YN2c4nZofuFXTza150dy+8k51TmB1VMRCNzp1rYrnjCyLQQLq3mAD9qj0nnWhXDbFIruWXkofZReKN9ituFHV1biUxp5lpXr1PgHyqm4r/AOoF/wDyf/mK8cM8UoscVu31LJbWXx4PFnlRKYjT4Hal4W9iOJOP2wU1mVOcie7GXKCojQEhO3x3ipSWU0LbysGw4SykpJIBMxr8BSTtOwQXNmpYB7xmXEwJ094fCBP9kUcIcQZnnbN4AXDesp1S4IEkfdPOD1q2ONhQKVCUqEEHmDoRXnbHOm/L8Gzp4Rnp9pb+FsT9qs7d+ZLjaVExEmPFpy1mmlUHsNcKsHYkkwpwCTMALVA+FX6vSmGFFFFABX4ROlftFAFcuWciin6fCvlzjjEkXN/cPN6oUvwnqEgJn4GJHxr6V7Vr8W2HPvFJV4e6iYnvfAPoTP1r5k4ZwNV26E6hCdXFD3R0+J5fM8qpU0KmUpPrwWLbt8UhhwbxUqyS8N8wC2wZIDqDI0HIiUnUaR0FXbtTte9atcXtSRGQk6SnUFtXxCvCd/d9TVM48wFNutC2kw0sRAnwqT1PqNfkavnZBdN3Vg/YOmYzeEDXu1xqDsSFk7+lTk1hWx/UjW9y2MY4z2ytnDUqa8N66CjInUMkaFckHTmkan6TUbsY4b7tj2hYIVcEpTIiEI6ehVrOxATWZ2nC7v4RFkoAqS5C9ynKNSo5SDlKddwdQJBr6aW0hpTLaEhCEAwlIgJTsAAPhVzTwS5QmTfkrnEeMps7Zx1YkNycsxmUYAT6ajf1qi27DzNsUrUn27FPG4vQ9zbAaaA7mdtN41ympXFYGJYgm1UoJt7UG4uSQYPPLoQfKcojUZlHXSkd5xw3L10dXXYS0wIIabR5QrLomSSopHQDlNR1NksYj2NpjFvMujvxJjLeHsBhnRzLCQI8A++rSJ57amnjHZ8Rw88pQm6di8JME+AEpTOnuKVzOq1dYrOcLtnF3iH7+3u3WwrMtKGSSuNQiFQAjkfSes1u2EdrNi6vu3e9tV5oi4RlHKCVCQnfnFUdrglt5fbGXTc3ysLwVbgriEYvZOWrzq0PhMOKbASVomMwJBEnZWg303pxjOOsYYyLa2bC3Up+zt08gZ8bh91HMqJ+es1jXETibTFXjh7wQgOfZuIUClIWASAU6FAKiOeg5kVHu8aDhU0HCkOqJfuVAqU8dxIGqW52QPiegk6MvjrvByNvHPZ3xniMqc7xSxc3ER3yk+BoeKUNIOh1M5z8hzqLZ4iy44HLpl+4JnOou6E9QAkEfDNFXPhRGAtghxxTq41W82QOWiU7A/U761pWFcTYUEnu7hhInUZktyesKyzpzirKikQ5fkydrHsKSAPwY4Y5mCfmSdaZodtFAEYHdEESCGSQQdiOorU/9KMN/wB6Y/5zf8a53PGWFtiVXDO8eFwK1+CSSB610MGYdy24QljAnSro6gtjT8pWk+lN7ThTF7ptDSu5sWcvlZTBkToQDv8A2uVWC/7YMNZkIzukEaITv6gqgVXr3ttW4rLbWS1SITKtc35qQZHpP0oOcCx3AG8Oxexat8wC21ZypUlfn35DYbAbVo6lhIJJAA1JOgAG5J5CqPhdje311b392lpnukwltAMqBzbgk5d/8KsvFD5RauwMylp7pCZjMt3wJE8tVf8AisLXyjZclF58fc19GnCpt/X7DjsOaUnB7fMCJU4RIiQVqIIncetX2kHCNum3ZRbJjK2gJSYiYEEx6nX5mn9bdVisjuRjzg4PDCiiimEAooooAz/t2/2O/wDnt/8AWmsm7MbcBhxemZS4OvJI0B/SJ+Yrce07C/acLu24BIbLiZMQW/GDp8KxrshQhy2fRqFpcCifRaQB8dUKqrrJbam/oMrrdktsexxjOGpuGVtKjUaH7p5Gsabddt3DlUttxJKSUqIIjQiU1vVzaKRvqOo/zpSi4wS3cUVrZbUo7kjU1U0+oUU/KIyjKDxJYZmfCGJKGI2zqypxRdSklSiSc/gkkyTE/qr6B4vxxNowX1a5GxpPmUdAJ1iSYmvnTiK0NvduJTKYVmQQMsA+IZfhsD6VpnGF0nFbqzskHI0EpuLhZKZbTlzGTskpQT81DTStiqa2ZRHsr+O367bDQlc+1YkovvkjUNJJCEjaAZkDURMRpVRwokwEWiX1DWYcUTGuqUKAj5Vq+D2DOKuvXr7eZrP3dq2fKhpuRMCAZJ2I0y85q5WtqhpOVtCUJHJIAGmnL0FZOo/+hGEnBLLNGnRSmlJvCMcTYXhIy2DDRnzIUpBE6alDkx6U0Zw2+goIZCTuS465B6wpRmtAv7D3kD4pH7qW0panespFe32tUtrKLhXZ5DgLywtP3EyJPKTyFW1zs1siiA2pK48wWrf5kinuE28nOeWgptVa/WW7uJdFzR6WMoOU12Za72cW6TBW+D+cn+7Xj+by2++/+kn+7WoXFuFiD9elJbq1Ug67cj1/hTa9ZOXGeSrqdJKrlcopP83tt99/9JP92rJadndiUAqZMnX8Yv8AjU+2azKA6nX4VYhS9RqbFhKTHaChTzKSyuhFZcHWTQATbo02KvEdfVUmv25w7uvIAEbwBEfIftp5Qaqq+ect5L92krsjjGCPYfi0/Cl1lcm5xHuk/i7QZ3DMS64CEJj0TmPT6CuuJ3/dlDDIzPu6NoGuQbFxfRtO+u8QKdcO4KizYSyglUEqUtXmWpWqlK9SaZWkszfnr8/v/BCx4iq14xn8DZh0pUFDlVkQqQCOetVim+EPyCk8tvhWhoLcS2PyUdVDK3egxooorWKAUUUUAeVpBBBAIOhB5isCvrJOB4u4lSVJtLv8UuYQgkgwdhCSY/JSofPf6WcR4CzfMLt7hOZCvqk8lJPJQ5GoWVqyDi/JOubhJSXgqJFQn8NSoyJT1j/OlKU8O4nhSf6wtU6Q2IdbAkDKknxCAJEnfTY1OwfiO2uvxLyCr7hMLEb+E6x61523T20P5eptRtp1McS/oZJ2rthN+QBA7tH76a4Kg2eD3N4sq7+7ItmiSZ7sDUiR0nnBATERUfjOy9uxlNu2YKsjZMbQJMDnpsOZ0q68S2yXMTsbJsQzZN96QM0ZhGWSNDBAgnqrea26p7NOpS8LJmThuuaj64H+BYaLa3aZGuRIBPU8z9amuLCQSogACSSYAA5k8hXqqB2nMB96zt1XCGEL7wuFaoSAO7gqEgHYxMCZ1rAprd9qi32bNs1TXlLotreP2qiEpurcqJgAPIJJOwAB1Ner2wzmUwDz/jVSxOzwVlhICrZcDLKVpWtWm5ySc3roJpNwLidsjEe7tQpDTrZSQsk5lp8QKddNJ39dprQs0HsoucJdfIofxMbmq7I9/M1RpsJAA2FeqKKyDVSSWEFeVoBEESK9UUA1kiWtkEKJB05elS6KSY3xXa2shbqVLH9Eg5lzvBA8u/OKYlOyXHLFpV0x9EO6r2NcRlLgtrRKX7tRjJrlbGhKnCNkwdpmo7FriV+fEDYWx3B/HrTp1/FkieWmu+lXLCMEt7VOVhpDY55RqdhqdzsN6fGmMOZ8v0/L/Aid7lxDj5/gj8O4ELYKUtXe3DkF14jVRGyUj3UDkmnFFFDbbyxSWArtaP5FA8ufwrjRXYycWmgaTWGWcGil9lfpCAFGCNPlRW9DUVyinlGVKqaeMDGiiinCwooooA/CJ0rLe0zAbJFtcOvstlSEHKsQlRUZy+IRJzHbnrWp1iX8pDGilNtapMZwpxzTcJICBO0TmJHon5ouq34aeGn9hlc9uUyr9g+FZ7t64O1u3psfEuQNCPQ6jbSpeCcQgX1/drZfcaKu7S+2lTqEpb3lSdPF4VDpPrq57OpscBuLlRKVOFbiAU7ZQEgifMCQDNP+zDDu4w23BBClguGU5T4zInrpGvSKVrZJV4fkdpk9ya8ckFfGliDBuUA9CFfwqg8YYm1eYlZ+znvUpyBUJJHnk7jURvVt7bblKbdplKEF64cACinxZUQdFcjmUka8iap3DWKvWTYQuzkTq42RnI9UicxnnIpGh0sV/Njn9/oN1Wqk/wCXLBqWA8J2j61LWwjOnZQSPT+NZ72kWT1neM3Fu1lS1AkJ0zSdCBBII0n1iabWPaQpqclpcif+H/jUbGOKsRxH7K2YW0k6LcUnx/LfLz1G/URWlsb4aKjnFcplqseLLN1tC/aGUZhORbqEqT6KE6Gu3+kdn/vdt/zkfxrEn+Gcl0xbFyC6QnMU6JUowNBuJj61oeGdi7Yg3FytW8paSE/DxKn9lY92hpqfvSaNGrXWzXuxQxxDtGsWx4XC6YkBCTr6SYANL2+Mb+6j2HD1qSTIddByqA3E+FIM/ln4VcMG4CsLYgoYSpQjxOErMgET4tATOsAD6VZUpAAA0A0AHKkYoj8Mc/X8Im53S7ePp/szvD+FMSuYN9dllED7O3hKjz1UBCTJg77VbcH4XtLUgsMNoUBAXEqj84yfnTiioytk+FwvRcHFBdvn6hRRXdizWrYadTpUYxcnhI65Jcs4UU1awke8qfQVOZt0p8oAq5XobJfFwV5aqC65ErNgtXKPjpU9nCkjzEn9QphRV2vRVR75K09TOXyOaWEjZI+lfldaKs7Y+gncwoooqRwKKKKACsF7fuE3S+3eIOfvVN2yGUpJWVZVERG8xEDXWt6rwtoGCQCUmRImDtI6GCR86AMIw7squVNoRfXbiUBKf9XbMhI1OWTKZBjUA8/jTztGvryys0GxSkNoTkcVBUppICQgpk7bgkgxoeprTsXYlOYbj9lJlAEQRIOhB51kamc43e/yvBoUxjKv3eGfK9reuOvsl1xxwhSQCpRURroPEdprU+I+MRbkNBoqWBAATOYmNZjXp8q6Y/2SJz99ZOZV58/dORkmSYSUgZU7CDOnOlz2NP2iw3fWasxJhxIKkrA5pI33GkyJE1qafU1TWEzPvpnF5aFNrxNia/6FpI2lbWX9RM/qqYriXFkDwhkidkiP2kCmo7UbdOndgRpHdnT9dJr7jh678FtaLcVBGiM20Hytj/OlWW4pcsTiT6RT8Xx59x1C1gNuNKzJISUkK8JBgk/dFfUJrJeEezp9y5F1iICQghSWQQZKTpmiQECJiTPPnWutsqV5QTWHrrY2zShzg1NLBwi3Lg8UUxYwonzGPQVOZsUJ5Sep1pdeitl3wMnqYR65ErNspWyT8eX1qczhJ95XyFNRRV2vQ1x+LkrS1U31wcWrVCdkj9tdqKKuRiorCRXbb7CiiiunAooooAKKKKACiiigAooooAKKKKAPwidKrt0zkUU/T4VY6X4uxKc3Mfsqnrat8Ny7RY01m2WPUT0TUtjDlq10A9f8KnsYYgb+I+v8Kzq9JbPxj6lud8I+Su/gxpRJ7lCidT9mCT1O1M7PBMogJS2DqQkAfqGk07QgDQCK9Ver0MV8byVpapv4VghsYchP5R9f4VLAr9oq5CuMFiKwV5TlLthRRRUyIUUUUAFFFFABRRRQAUUUUAFFFFAH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516216" y="3212976"/>
            <a:ext cx="23336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59600"/>
              </p:ext>
            </p:extLst>
          </p:nvPr>
        </p:nvGraphicFramePr>
        <p:xfrm>
          <a:off x="1331640" y="915079"/>
          <a:ext cx="7056784" cy="56169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6784"/>
              </a:tblGrid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2000" u="none" dirty="0" err="1" smtClean="0">
                          <a:effectLst/>
                        </a:rPr>
                        <a:t>natürliche</a:t>
                      </a:r>
                      <a:r>
                        <a:rPr lang="nl-NL" sz="2000" u="none" dirty="0" smtClean="0">
                          <a:effectLst/>
                        </a:rPr>
                        <a:t> </a:t>
                      </a:r>
                      <a:r>
                        <a:rPr lang="nl-NL" sz="2000" u="none" dirty="0" err="1" smtClean="0">
                          <a:effectLst/>
                        </a:rPr>
                        <a:t>Umgebung</a:t>
                      </a:r>
                      <a:r>
                        <a:rPr lang="nl-NL" sz="2000" u="none" dirty="0">
                          <a:effectLst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2000" u="none" dirty="0" err="1" smtClean="0">
                          <a:effectLst/>
                        </a:rPr>
                        <a:t>Szenenwechsel</a:t>
                      </a:r>
                      <a:r>
                        <a:rPr lang="nl-NL" sz="2000" u="none" dirty="0" smtClean="0">
                          <a:effectLst/>
                        </a:rPr>
                        <a:t> </a:t>
                      </a:r>
                      <a:r>
                        <a:rPr lang="nl-NL" sz="2000" u="none" dirty="0" err="1">
                          <a:effectLst/>
                        </a:rPr>
                        <a:t>verläuft</a:t>
                      </a:r>
                      <a:r>
                        <a:rPr lang="nl-NL" sz="2000" u="none" dirty="0">
                          <a:effectLst/>
                        </a:rPr>
                        <a:t> </a:t>
                      </a:r>
                      <a:r>
                        <a:rPr lang="nl-NL" sz="2000" u="none" dirty="0" err="1">
                          <a:effectLst/>
                        </a:rPr>
                        <a:t>schneller</a:t>
                      </a:r>
                      <a:r>
                        <a:rPr lang="nl-NL" sz="2000" u="none" dirty="0">
                          <a:effectLst/>
                        </a:rPr>
                        <a:t>            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Es können</a:t>
                      </a:r>
                      <a:r>
                        <a:rPr lang="de-DE" sz="2000" u="none" baseline="0" dirty="0" smtClean="0">
                          <a:effectLst/>
                        </a:rPr>
                        <a:t> </a:t>
                      </a:r>
                      <a:r>
                        <a:rPr lang="de-DE" sz="2000" u="none" dirty="0" smtClean="0">
                          <a:effectLst/>
                        </a:rPr>
                        <a:t>mehr</a:t>
                      </a:r>
                      <a:r>
                        <a:rPr lang="de-DE" sz="2000" u="none" baseline="0" dirty="0" smtClean="0">
                          <a:effectLst/>
                        </a:rPr>
                        <a:t> </a:t>
                      </a:r>
                      <a:r>
                        <a:rPr lang="de-DE" sz="2000" u="none" dirty="0" smtClean="0">
                          <a:effectLst/>
                        </a:rPr>
                        <a:t>Leute </a:t>
                      </a:r>
                      <a:r>
                        <a:rPr lang="de-DE" sz="2000" u="none" dirty="0">
                          <a:effectLst/>
                        </a:rPr>
                        <a:t>zuschauen.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Es können</a:t>
                      </a:r>
                      <a:r>
                        <a:rPr lang="de-DE" sz="2000" u="none" baseline="0" dirty="0" smtClean="0">
                          <a:effectLst/>
                        </a:rPr>
                        <a:t> mehr </a:t>
                      </a:r>
                      <a:r>
                        <a:rPr lang="de-DE" sz="2000" u="none" dirty="0" smtClean="0">
                          <a:effectLst/>
                        </a:rPr>
                        <a:t>Leute </a:t>
                      </a:r>
                      <a:r>
                        <a:rPr lang="de-DE" sz="2000" u="none" dirty="0">
                          <a:effectLst/>
                        </a:rPr>
                        <a:t>mitspielen.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Geht </a:t>
                      </a:r>
                      <a:r>
                        <a:rPr lang="de-DE" sz="2000" u="none" dirty="0">
                          <a:effectLst/>
                        </a:rPr>
                        <a:t>etwas schief, kann man es </a:t>
                      </a:r>
                      <a:r>
                        <a:rPr lang="de-DE" sz="2000" u="none" dirty="0" smtClean="0">
                          <a:effectLst/>
                        </a:rPr>
                        <a:t>wiederholen.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Großbildaufnahmen</a:t>
                      </a:r>
                      <a:r>
                        <a:rPr lang="de-DE" sz="2000" u="none" baseline="0" dirty="0" smtClean="0">
                          <a:effectLst/>
                        </a:rPr>
                        <a:t> </a:t>
                      </a:r>
                      <a:r>
                        <a:rPr lang="de-DE" sz="2000" u="none" dirty="0" smtClean="0">
                          <a:effectLst/>
                        </a:rPr>
                        <a:t>sind </a:t>
                      </a:r>
                      <a:r>
                        <a:rPr lang="de-DE" sz="2000" u="none" dirty="0">
                          <a:effectLst/>
                        </a:rPr>
                        <a:t>auch möglich. </a:t>
                      </a:r>
                      <a:r>
                        <a:rPr lang="de-DE" sz="2000" u="none" dirty="0" smtClean="0">
                          <a:effectLst/>
                        </a:rPr>
                        <a:t/>
                      </a:r>
                      <a:br>
                        <a:rPr lang="de-DE" sz="2000" u="none" dirty="0" smtClean="0">
                          <a:effectLst/>
                        </a:rPr>
                      </a:br>
                      <a:r>
                        <a:rPr lang="de-DE" sz="2000" u="none" dirty="0" smtClean="0">
                          <a:effectLst/>
                        </a:rPr>
                        <a:t>(</a:t>
                      </a:r>
                      <a:r>
                        <a:rPr lang="de-DE" sz="2000" u="none" dirty="0">
                          <a:effectLst/>
                        </a:rPr>
                        <a:t>Das kann aber auch ein Nachteil sein, denn man verliert leicht die </a:t>
                      </a:r>
                      <a:r>
                        <a:rPr lang="de-DE" sz="2000" u="none" dirty="0" smtClean="0">
                          <a:effectLst/>
                        </a:rPr>
                        <a:t>Übersicht.)                    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2000" u="none" dirty="0" smtClean="0">
                          <a:effectLst/>
                        </a:rPr>
                        <a:t>realistischer                                                                   </a:t>
                      </a:r>
                      <a:endParaRPr lang="nl-NL" sz="2000" u="none" dirty="0">
                        <a:effectLst/>
                      </a:endParaRPr>
                    </a:p>
                  </a:txBody>
                  <a:tcPr marL="76200" marR="76200" marT="0" marB="0"/>
                </a:tc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Man </a:t>
                      </a:r>
                      <a:r>
                        <a:rPr lang="de-DE" sz="2000" u="none" dirty="0">
                          <a:effectLst/>
                        </a:rPr>
                        <a:t>erreicht alle Schichten der Bevölkerung (reich/ arm).                                                            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35311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2000" u="none" dirty="0" smtClean="0">
                          <a:effectLst/>
                        </a:rPr>
                        <a:t>Die </a:t>
                      </a:r>
                      <a:r>
                        <a:rPr lang="de-DE" sz="2000" u="none" dirty="0">
                          <a:effectLst/>
                        </a:rPr>
                        <a:t>Sprache in einem Fernsehspiel ist natürlicher.                                                                                                           </a:t>
                      </a:r>
                      <a:endParaRPr lang="nl-NL" sz="2000" u="none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2000" u="none" dirty="0">
                          <a:effectLst/>
                        </a:rPr>
                        <a:t> </a:t>
                      </a:r>
                      <a:endParaRPr lang="nl-NL" sz="20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94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07624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Wichtige literarische </a:t>
            </a:r>
            <a:r>
              <a:rPr lang="nl-NL" sz="3600" dirty="0" err="1" smtClean="0"/>
              <a:t>Begriffe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608" y="1315190"/>
            <a:ext cx="3712456" cy="4800600"/>
          </a:xfrm>
        </p:spPr>
        <p:txBody>
          <a:bodyPr>
            <a:normAutofit fontScale="85000" lnSpcReduction="20000"/>
          </a:bodyPr>
          <a:lstStyle/>
          <a:p>
            <a:r>
              <a:rPr lang="nl-NL" sz="2800" dirty="0" err="1" smtClean="0"/>
              <a:t>Erstveröffentlichung</a:t>
            </a:r>
            <a:r>
              <a:rPr lang="nl-NL" sz="2800" dirty="0" smtClean="0"/>
              <a:t> </a:t>
            </a:r>
          </a:p>
          <a:p>
            <a:r>
              <a:rPr lang="nl-NL" sz="2800" dirty="0" smtClean="0"/>
              <a:t>der </a:t>
            </a:r>
            <a:r>
              <a:rPr lang="nl-NL" sz="2800" dirty="0" err="1" smtClean="0"/>
              <a:t>Umschlag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Rückseite</a:t>
            </a:r>
            <a:endParaRPr lang="nl-NL" sz="2800" dirty="0" smtClean="0"/>
          </a:p>
          <a:p>
            <a:r>
              <a:rPr lang="nl-NL" sz="2800" dirty="0" smtClean="0"/>
              <a:t>der </a:t>
            </a:r>
            <a:r>
              <a:rPr lang="nl-NL" sz="2800" dirty="0" err="1" smtClean="0"/>
              <a:t>Autor</a:t>
            </a:r>
            <a:endParaRPr lang="nl-NL" sz="2800" dirty="0" smtClean="0"/>
          </a:p>
          <a:p>
            <a:r>
              <a:rPr lang="nl-NL" sz="2800" dirty="0" smtClean="0"/>
              <a:t>der Schriftsteller</a:t>
            </a:r>
          </a:p>
          <a:p>
            <a:r>
              <a:rPr lang="nl-NL" sz="2800" dirty="0" smtClean="0"/>
              <a:t>der </a:t>
            </a:r>
            <a:r>
              <a:rPr lang="nl-NL" sz="2800" dirty="0" err="1" smtClean="0"/>
              <a:t>Verfasser</a:t>
            </a:r>
            <a:endParaRPr lang="nl-NL" sz="2800" dirty="0" smtClean="0"/>
          </a:p>
          <a:p>
            <a:r>
              <a:rPr lang="nl-NL" sz="2800" dirty="0" smtClean="0"/>
              <a:t>der Titel</a:t>
            </a:r>
          </a:p>
          <a:p>
            <a:r>
              <a:rPr lang="nl-NL" sz="2800" dirty="0" smtClean="0"/>
              <a:t>der </a:t>
            </a:r>
            <a:r>
              <a:rPr lang="nl-NL" sz="2800" dirty="0" err="1" smtClean="0"/>
              <a:t>Untertitel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Widmung</a:t>
            </a:r>
            <a:r>
              <a:rPr lang="nl-NL" sz="2800" dirty="0" smtClean="0"/>
              <a:t> </a:t>
            </a:r>
          </a:p>
          <a:p>
            <a:r>
              <a:rPr lang="nl-NL" sz="2800" dirty="0" smtClean="0"/>
              <a:t>das Motto</a:t>
            </a:r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Vorbemerkung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Gattung</a:t>
            </a:r>
            <a:endParaRPr lang="nl-NL" sz="2800" dirty="0" smtClean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644008" y="1315190"/>
            <a:ext cx="3712456" cy="4800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800" dirty="0" smtClean="0"/>
              <a:t>eerste uitgave </a:t>
            </a:r>
          </a:p>
          <a:p>
            <a:r>
              <a:rPr lang="nl-NL" sz="2800" dirty="0" smtClean="0"/>
              <a:t>de kaft</a:t>
            </a:r>
          </a:p>
          <a:p>
            <a:r>
              <a:rPr lang="nl-NL" sz="2800" dirty="0"/>
              <a:t>d</a:t>
            </a:r>
            <a:r>
              <a:rPr lang="nl-NL" sz="2800" dirty="0" smtClean="0"/>
              <a:t>e achterkant</a:t>
            </a:r>
          </a:p>
          <a:p>
            <a:r>
              <a:rPr lang="nl-NL" sz="2800" dirty="0" smtClean="0"/>
              <a:t>de schrijver</a:t>
            </a:r>
          </a:p>
          <a:p>
            <a:r>
              <a:rPr lang="nl-NL" sz="2800" dirty="0" smtClean="0"/>
              <a:t>de schrijver</a:t>
            </a:r>
          </a:p>
          <a:p>
            <a:r>
              <a:rPr lang="nl-NL" sz="2800" dirty="0" smtClean="0"/>
              <a:t>de schrijver</a:t>
            </a:r>
          </a:p>
          <a:p>
            <a:r>
              <a:rPr lang="nl-NL" sz="2800" dirty="0" smtClean="0"/>
              <a:t>de titel</a:t>
            </a:r>
          </a:p>
          <a:p>
            <a:r>
              <a:rPr lang="nl-NL" sz="2800" dirty="0" smtClean="0"/>
              <a:t>de ondertitel</a:t>
            </a:r>
          </a:p>
          <a:p>
            <a:r>
              <a:rPr lang="nl-NL" sz="2800" dirty="0" smtClean="0"/>
              <a:t>opgedragen aan </a:t>
            </a:r>
          </a:p>
          <a:p>
            <a:r>
              <a:rPr lang="nl-NL" sz="2800" dirty="0" smtClean="0"/>
              <a:t>het motto</a:t>
            </a:r>
          </a:p>
          <a:p>
            <a:r>
              <a:rPr lang="nl-NL" sz="2800" dirty="0" smtClean="0"/>
              <a:t>de opmerking vooraf</a:t>
            </a:r>
          </a:p>
          <a:p>
            <a:r>
              <a:rPr lang="nl-NL" sz="2800" dirty="0" smtClean="0"/>
              <a:t>het genre</a:t>
            </a:r>
          </a:p>
        </p:txBody>
      </p:sp>
    </p:spTree>
    <p:extLst>
      <p:ext uri="{BB962C8B-B14F-4D97-AF65-F5344CB8AC3E}">
        <p14:creationId xmlns:p14="http://schemas.microsoft.com/office/powerpoint/2010/main" val="88311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17540"/>
            <a:ext cx="7498080" cy="907624"/>
          </a:xfrm>
        </p:spPr>
        <p:txBody>
          <a:bodyPr>
            <a:normAutofit/>
          </a:bodyPr>
          <a:lstStyle/>
          <a:p>
            <a:r>
              <a:rPr lang="nl-NL" sz="3600" dirty="0" smtClean="0"/>
              <a:t>Wichtige literarische </a:t>
            </a:r>
            <a:r>
              <a:rPr lang="nl-NL" sz="3600" dirty="0" err="1" smtClean="0"/>
              <a:t>Begriffe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03440" y="1286880"/>
            <a:ext cx="5040560" cy="5238463"/>
          </a:xfrm>
        </p:spPr>
        <p:txBody>
          <a:bodyPr>
            <a:normAutofit fontScale="77500" lnSpcReduction="20000"/>
          </a:bodyPr>
          <a:lstStyle/>
          <a:p>
            <a:r>
              <a:rPr lang="nl-NL" sz="2800" dirty="0" smtClean="0"/>
              <a:t>het jaar waarin het boek verschenen is </a:t>
            </a:r>
          </a:p>
          <a:p>
            <a:r>
              <a:rPr lang="nl-NL" sz="2800" dirty="0" smtClean="0"/>
              <a:t>de première</a:t>
            </a:r>
          </a:p>
          <a:p>
            <a:r>
              <a:rPr lang="nl-NL" sz="2800" dirty="0" smtClean="0"/>
              <a:t>de titelpagina</a:t>
            </a:r>
          </a:p>
          <a:p>
            <a:r>
              <a:rPr lang="nl-NL" sz="2800" dirty="0"/>
              <a:t>d</a:t>
            </a:r>
            <a:r>
              <a:rPr lang="nl-NL" sz="2800" dirty="0" smtClean="0"/>
              <a:t>e uitgeverij</a:t>
            </a:r>
          </a:p>
          <a:p>
            <a:r>
              <a:rPr lang="nl-NL" sz="2800" dirty="0" smtClean="0"/>
              <a:t>de uitgever</a:t>
            </a:r>
          </a:p>
          <a:p>
            <a:r>
              <a:rPr lang="nl-NL" sz="2800" dirty="0" smtClean="0"/>
              <a:t>de uitgave</a:t>
            </a:r>
          </a:p>
          <a:p>
            <a:r>
              <a:rPr lang="nl-NL" sz="2800" dirty="0" smtClean="0"/>
              <a:t>de druk</a:t>
            </a:r>
          </a:p>
          <a:p>
            <a:r>
              <a:rPr lang="nl-NL" sz="2800" dirty="0" smtClean="0"/>
              <a:t>de generale repetitie</a:t>
            </a:r>
          </a:p>
          <a:p>
            <a:r>
              <a:rPr lang="nl-NL" sz="2800" dirty="0" smtClean="0"/>
              <a:t>het pseudoniem, de schuilnaam</a:t>
            </a:r>
          </a:p>
          <a:p>
            <a:r>
              <a:rPr lang="nl-NL" sz="2800" dirty="0" smtClean="0"/>
              <a:t>de handeling</a:t>
            </a:r>
          </a:p>
          <a:p>
            <a:r>
              <a:rPr lang="nl-NL" sz="2800" dirty="0" smtClean="0"/>
              <a:t>het internationaal – standaard – boek - nummer</a:t>
            </a:r>
          </a:p>
          <a:p>
            <a:r>
              <a:rPr lang="nl-NL" sz="2800" dirty="0" smtClean="0"/>
              <a:t>de plaats</a:t>
            </a:r>
          </a:p>
          <a:p>
            <a:r>
              <a:rPr lang="nl-NL" sz="2800" dirty="0" smtClean="0"/>
              <a:t>kopieerrecht</a:t>
            </a:r>
          </a:p>
          <a:p>
            <a:endParaRPr lang="nl-NL" sz="2800" dirty="0" smtClean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35016" y="1277621"/>
            <a:ext cx="3929640" cy="50661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800" dirty="0" smtClean="0"/>
              <a:t>das </a:t>
            </a:r>
            <a:r>
              <a:rPr lang="nl-NL" sz="2800" dirty="0" err="1" smtClean="0"/>
              <a:t>Erscheinungsjahr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Uraufführung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Titelseite</a:t>
            </a:r>
            <a:endParaRPr lang="nl-NL" sz="2800" dirty="0" smtClean="0"/>
          </a:p>
          <a:p>
            <a:r>
              <a:rPr lang="nl-NL" sz="2800" dirty="0" smtClean="0"/>
              <a:t>der Verlag</a:t>
            </a:r>
          </a:p>
          <a:p>
            <a:r>
              <a:rPr lang="nl-NL" sz="2800" dirty="0" smtClean="0"/>
              <a:t>der </a:t>
            </a:r>
            <a:r>
              <a:rPr lang="nl-NL" sz="2800" dirty="0" err="1" smtClean="0"/>
              <a:t>Verleger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Ausgabe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Auflage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Generalprobe</a:t>
            </a:r>
            <a:endParaRPr lang="nl-NL" sz="2800" dirty="0" smtClean="0"/>
          </a:p>
          <a:p>
            <a:r>
              <a:rPr lang="nl-NL" sz="2800" dirty="0" smtClean="0"/>
              <a:t>das </a:t>
            </a:r>
            <a:r>
              <a:rPr lang="nl-NL" sz="2800" dirty="0" err="1" smtClean="0"/>
              <a:t>Pseudonym</a:t>
            </a:r>
            <a:endParaRPr lang="nl-NL" sz="2800" dirty="0" smtClean="0"/>
          </a:p>
          <a:p>
            <a:r>
              <a:rPr lang="nl-NL" sz="2800" dirty="0" smtClean="0"/>
              <a:t>die </a:t>
            </a:r>
            <a:r>
              <a:rPr lang="nl-NL" sz="2800" dirty="0" err="1" smtClean="0"/>
              <a:t>Handlung</a:t>
            </a:r>
            <a:endParaRPr lang="nl-NL" sz="2800" dirty="0" smtClean="0"/>
          </a:p>
          <a:p>
            <a:r>
              <a:rPr lang="nl-NL" sz="2800" dirty="0" smtClean="0"/>
              <a:t>die ISBN-Nummer</a:t>
            </a:r>
          </a:p>
          <a:p>
            <a:r>
              <a:rPr lang="nl-NL" sz="2800" dirty="0" smtClean="0"/>
              <a:t>der </a:t>
            </a:r>
            <a:r>
              <a:rPr lang="nl-NL" sz="2800" dirty="0" err="1" smtClean="0"/>
              <a:t>Ort</a:t>
            </a:r>
            <a:endParaRPr lang="nl-NL" sz="2800" dirty="0" smtClean="0"/>
          </a:p>
          <a:p>
            <a:r>
              <a:rPr lang="nl-NL" sz="2800" dirty="0" smtClean="0"/>
              <a:t>“copyright”</a:t>
            </a:r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Es war </a:t>
            </a:r>
            <a:r>
              <a:rPr lang="nl-NL" sz="3600" dirty="0" err="1" smtClean="0"/>
              <a:t>einmal</a:t>
            </a:r>
            <a:r>
              <a:rPr lang="nl-NL" sz="3600" dirty="0" smtClean="0"/>
              <a:t> </a:t>
            </a:r>
            <a:r>
              <a:rPr lang="nl-NL" sz="3600" dirty="0" err="1" smtClean="0"/>
              <a:t>vor</a:t>
            </a:r>
            <a:r>
              <a:rPr lang="nl-NL" sz="3600" dirty="0" smtClean="0"/>
              <a:t> langer </a:t>
            </a:r>
            <a:r>
              <a:rPr lang="nl-NL" sz="3600" dirty="0" err="1" smtClean="0"/>
              <a:t>Zeit</a:t>
            </a:r>
            <a:r>
              <a:rPr lang="nl-NL" sz="3600" dirty="0" smtClean="0"/>
              <a:t>…</a:t>
            </a:r>
            <a:endParaRPr lang="nl-NL" sz="3600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868144" y="1480605"/>
            <a:ext cx="3168352" cy="51565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nl-NL" sz="2400" dirty="0" err="1" smtClean="0"/>
              <a:t>Buchstabenschrift</a:t>
            </a:r>
            <a:endParaRPr lang="nl-NL" sz="2400" dirty="0" smtClean="0"/>
          </a:p>
        </p:txBody>
      </p:sp>
      <p:sp>
        <p:nvSpPr>
          <p:cNvPr id="19" name="Tijdelijke aanduiding voor inhoud 2"/>
          <p:cNvSpPr txBox="1">
            <a:spLocks/>
          </p:cNvSpPr>
          <p:nvPr/>
        </p:nvSpPr>
        <p:spPr>
          <a:xfrm>
            <a:off x="1435608" y="1526845"/>
            <a:ext cx="3168352" cy="5041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nl-NL" sz="2400" dirty="0" err="1" smtClean="0"/>
              <a:t>Bilderschrift</a:t>
            </a:r>
            <a:endParaRPr lang="nl-NL" sz="2400" dirty="0" smtClean="0"/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24974"/>
            <a:ext cx="2974128" cy="3649608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4128709" cy="2750501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9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5008" y="11663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ie </a:t>
            </a:r>
            <a:r>
              <a:rPr lang="nl-NL" sz="3600" dirty="0" err="1" smtClean="0"/>
              <a:t>Sprache</a:t>
            </a:r>
            <a:r>
              <a:rPr lang="nl-NL" sz="3600" dirty="0" smtClean="0"/>
              <a:t> in </a:t>
            </a:r>
            <a:r>
              <a:rPr lang="nl-NL" sz="3600" dirty="0" err="1" smtClean="0"/>
              <a:t>literarischen</a:t>
            </a:r>
            <a:r>
              <a:rPr lang="nl-NL" sz="3600" dirty="0" smtClean="0"/>
              <a:t> </a:t>
            </a:r>
            <a:r>
              <a:rPr lang="nl-NL" sz="3600" dirty="0" err="1" smtClean="0"/>
              <a:t>Texten</a:t>
            </a:r>
            <a:r>
              <a:rPr lang="nl-NL" sz="3600" dirty="0" smtClean="0"/>
              <a:t>         I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1527640" y="1071794"/>
            <a:ext cx="6952816" cy="613048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die </a:t>
            </a:r>
            <a:r>
              <a:rPr lang="nl-NL" dirty="0" err="1" smtClean="0"/>
              <a:t>Hochsprache</a:t>
            </a:r>
            <a:r>
              <a:rPr lang="nl-NL" dirty="0" smtClean="0"/>
              <a:t> vs. der </a:t>
            </a:r>
            <a:r>
              <a:rPr lang="nl-NL" dirty="0" err="1" smtClean="0"/>
              <a:t>Dialekt</a:t>
            </a:r>
            <a:r>
              <a:rPr lang="nl-NL" dirty="0" smtClean="0"/>
              <a:t> </a:t>
            </a:r>
            <a:r>
              <a:rPr lang="nl-NL" sz="2600" dirty="0" smtClean="0"/>
              <a:t>(die </a:t>
            </a:r>
            <a:r>
              <a:rPr lang="nl-NL" sz="2600" dirty="0" err="1" smtClean="0"/>
              <a:t>Mundart</a:t>
            </a:r>
            <a:r>
              <a:rPr lang="nl-NL" sz="2600" dirty="0" smtClean="0"/>
              <a:t>)</a:t>
            </a:r>
            <a:endParaRPr lang="nl-NL" sz="26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28" y="4316758"/>
            <a:ext cx="4514167" cy="236542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43" y="4077072"/>
            <a:ext cx="3694485" cy="277086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03648" y="230650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In </a:t>
            </a:r>
            <a:r>
              <a:rPr lang="nl-NL" sz="2400" dirty="0" err="1" smtClean="0"/>
              <a:t>ganz</a:t>
            </a:r>
            <a:r>
              <a:rPr lang="nl-NL" sz="2400" dirty="0" smtClean="0"/>
              <a:t> Deutschland </a:t>
            </a:r>
            <a:r>
              <a:rPr lang="nl-NL" sz="2400" dirty="0" err="1" smtClean="0"/>
              <a:t>gesprochen</a:t>
            </a:r>
            <a:r>
              <a:rPr lang="nl-NL" sz="2400" dirty="0" smtClean="0"/>
              <a:t> </a:t>
            </a:r>
            <a:r>
              <a:rPr lang="nl-NL" sz="2400" dirty="0" err="1" smtClean="0"/>
              <a:t>und</a:t>
            </a:r>
            <a:r>
              <a:rPr lang="nl-NL" sz="2400" dirty="0" smtClean="0"/>
              <a:t> verstanden</a:t>
            </a:r>
            <a:endParaRPr lang="nl-NL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5384112" y="2306503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Nur in </a:t>
            </a:r>
            <a:r>
              <a:rPr lang="nl-NL" sz="2400" dirty="0" err="1" smtClean="0"/>
              <a:t>Teile</a:t>
            </a:r>
            <a:r>
              <a:rPr lang="nl-NL" sz="2400" dirty="0" smtClean="0"/>
              <a:t> </a:t>
            </a:r>
            <a:r>
              <a:rPr lang="nl-NL" sz="2400" dirty="0" err="1" smtClean="0"/>
              <a:t>Deutschlands</a:t>
            </a:r>
            <a:r>
              <a:rPr lang="nl-NL" sz="2400" dirty="0" smtClean="0"/>
              <a:t> </a:t>
            </a:r>
            <a:r>
              <a:rPr lang="nl-NL" sz="2400" dirty="0" err="1" smtClean="0"/>
              <a:t>gesprochen</a:t>
            </a:r>
            <a:r>
              <a:rPr lang="nl-NL" sz="2400" dirty="0" smtClean="0"/>
              <a:t> </a:t>
            </a:r>
            <a:r>
              <a:rPr lang="nl-NL" sz="2400" dirty="0" err="1" smtClean="0"/>
              <a:t>und</a:t>
            </a:r>
            <a:r>
              <a:rPr lang="nl-NL" sz="2400" dirty="0" smtClean="0"/>
              <a:t> verstanden</a:t>
            </a:r>
            <a:endParaRPr lang="nl-NL" sz="2400" dirty="0"/>
          </a:p>
        </p:txBody>
      </p:sp>
      <p:cxnSp>
        <p:nvCxnSpPr>
          <p:cNvPr id="5" name="Rechte verbindingslijn met pijl 4"/>
          <p:cNvCxnSpPr>
            <a:endCxn id="3" idx="0"/>
          </p:cNvCxnSpPr>
          <p:nvPr/>
        </p:nvCxnSpPr>
        <p:spPr>
          <a:xfrm flipH="1">
            <a:off x="2951820" y="1718678"/>
            <a:ext cx="290790" cy="587825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>
            <a:off x="5868144" y="1700808"/>
            <a:ext cx="486054" cy="504056"/>
          </a:xfrm>
          <a:prstGeom prst="straightConnector1">
            <a:avLst/>
          </a:prstGeom>
          <a:ln w="762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5008" y="11663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ie </a:t>
            </a:r>
            <a:r>
              <a:rPr lang="nl-NL" sz="3600" dirty="0" err="1" smtClean="0"/>
              <a:t>Sprache</a:t>
            </a:r>
            <a:r>
              <a:rPr lang="nl-NL" sz="3600" dirty="0" smtClean="0"/>
              <a:t> in </a:t>
            </a:r>
            <a:r>
              <a:rPr lang="nl-NL" sz="3600" dirty="0" err="1" smtClean="0"/>
              <a:t>literarischen</a:t>
            </a:r>
            <a:r>
              <a:rPr lang="nl-NL" sz="3600" dirty="0" smtClean="0"/>
              <a:t> </a:t>
            </a:r>
            <a:r>
              <a:rPr lang="nl-NL" sz="3600" dirty="0" err="1" smtClean="0"/>
              <a:t>Texten</a:t>
            </a:r>
            <a:r>
              <a:rPr lang="nl-NL" sz="3600" dirty="0" smtClean="0"/>
              <a:t>           II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624" y="1133870"/>
            <a:ext cx="2999248" cy="571202"/>
          </a:xfrm>
        </p:spPr>
        <p:txBody>
          <a:bodyPr>
            <a:normAutofit/>
          </a:bodyPr>
          <a:lstStyle/>
          <a:p>
            <a:r>
              <a:rPr lang="nl-NL" sz="2100" dirty="0" err="1" smtClean="0"/>
              <a:t>gehobene</a:t>
            </a:r>
            <a:r>
              <a:rPr lang="nl-NL" sz="2100" dirty="0" smtClean="0"/>
              <a:t> </a:t>
            </a:r>
            <a:r>
              <a:rPr lang="nl-NL" sz="2100" dirty="0" err="1" smtClean="0"/>
              <a:t>Sprache</a:t>
            </a:r>
            <a:endParaRPr lang="nl-NL" sz="2100" dirty="0" smtClean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617861" y="3153292"/>
            <a:ext cx="2808312" cy="52839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4400" dirty="0" err="1" smtClean="0"/>
              <a:t>Standardsprache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573328" y="4108926"/>
            <a:ext cx="2567200" cy="54101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100" dirty="0" err="1" smtClean="0"/>
              <a:t>Vulgärsprache</a:t>
            </a:r>
            <a:endParaRPr lang="nl-NL" sz="210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08" y="942557"/>
            <a:ext cx="1610419" cy="234242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797319"/>
            <a:ext cx="1842862" cy="276429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255008" y="1705072"/>
            <a:ext cx="2931864" cy="646331"/>
          </a:xfrm>
          <a:prstGeom prst="rect">
            <a:avLst/>
          </a:prstGeom>
          <a:noFill/>
          <a:ln w="444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lange &amp; </a:t>
            </a:r>
            <a:r>
              <a:rPr lang="nl-NL" dirty="0" err="1" smtClean="0"/>
              <a:t>komplizierte</a:t>
            </a:r>
            <a:r>
              <a:rPr lang="nl-NL" dirty="0" smtClean="0"/>
              <a:t> </a:t>
            </a:r>
            <a:r>
              <a:rPr lang="nl-NL" dirty="0" err="1" smtClean="0"/>
              <a:t>Sätze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err="1" smtClean="0"/>
              <a:t>komplizierte</a:t>
            </a:r>
            <a:r>
              <a:rPr lang="nl-NL" dirty="0" smtClean="0"/>
              <a:t> </a:t>
            </a:r>
            <a:r>
              <a:rPr lang="nl-NL" dirty="0" err="1" smtClean="0"/>
              <a:t>Wortwahl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5868144" y="4693203"/>
            <a:ext cx="2956952" cy="1200329"/>
          </a:xfrm>
          <a:prstGeom prst="rect">
            <a:avLst/>
          </a:prstGeom>
          <a:noFill/>
          <a:ln w="444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abstoßende Wortwahl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von der Masse des Volkes gesprochen (Mittelalter)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tabuisierte Begriffe</a:t>
            </a:r>
            <a:endParaRPr lang="de-DE" dirty="0"/>
          </a:p>
        </p:txBody>
      </p:sp>
      <p:cxnSp>
        <p:nvCxnSpPr>
          <p:cNvPr id="14" name="Rechte verbindingslijn 13"/>
          <p:cNvCxnSpPr/>
          <p:nvPr/>
        </p:nvCxnSpPr>
        <p:spPr>
          <a:xfrm>
            <a:off x="3491880" y="2467040"/>
            <a:ext cx="986964" cy="697874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5004048" y="3552577"/>
            <a:ext cx="1387996" cy="946534"/>
          </a:xfrm>
          <a:prstGeom prst="line">
            <a:avLst/>
          </a:prstGeom>
          <a:ln w="412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4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5008" y="11663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ie </a:t>
            </a:r>
            <a:r>
              <a:rPr lang="nl-NL" sz="3600" dirty="0" err="1" smtClean="0"/>
              <a:t>Sprache</a:t>
            </a:r>
            <a:r>
              <a:rPr lang="nl-NL" sz="3600" dirty="0" smtClean="0"/>
              <a:t> in </a:t>
            </a:r>
            <a:r>
              <a:rPr lang="nl-NL" sz="3600" dirty="0" err="1" smtClean="0"/>
              <a:t>literarischen</a:t>
            </a:r>
            <a:r>
              <a:rPr lang="nl-NL" sz="3600" dirty="0" smtClean="0"/>
              <a:t> </a:t>
            </a:r>
            <a:r>
              <a:rPr lang="nl-NL" sz="3600" dirty="0" err="1" smtClean="0"/>
              <a:t>Texten</a:t>
            </a:r>
            <a:r>
              <a:rPr lang="nl-NL" sz="3600" dirty="0" smtClean="0"/>
              <a:t>        III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81637"/>
              </p:ext>
            </p:extLst>
          </p:nvPr>
        </p:nvGraphicFramePr>
        <p:xfrm>
          <a:off x="1475656" y="1124744"/>
          <a:ext cx="6624736" cy="1253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680"/>
                <a:gridCol w="2088816"/>
                <a:gridCol w="2160240"/>
              </a:tblGrid>
              <a:tr h="4896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800" b="1" dirty="0">
                          <a:effectLst/>
                        </a:rPr>
                        <a:t>	</a:t>
                      </a:r>
                      <a:r>
                        <a:rPr lang="nl-NL" sz="1800" b="1" dirty="0" err="1" smtClean="0">
                          <a:effectLst/>
                        </a:rPr>
                        <a:t>gehobene</a:t>
                      </a:r>
                      <a:r>
                        <a:rPr lang="nl-NL" sz="1800" b="1" dirty="0" smtClean="0">
                          <a:effectLst/>
                        </a:rPr>
                        <a:t> </a:t>
                      </a:r>
                      <a:r>
                        <a:rPr lang="nl-NL" sz="1800" b="1" dirty="0" err="1">
                          <a:effectLst/>
                        </a:rPr>
                        <a:t>Sprache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28040" algn="ctr"/>
                        </a:tabLst>
                      </a:pPr>
                      <a:r>
                        <a:rPr lang="nl-NL" sz="1800" b="1">
                          <a:effectLst/>
                        </a:rPr>
                        <a:t>	Standardsprache</a:t>
                      </a:r>
                      <a:endParaRPr lang="nl-NL" sz="1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 err="1">
                          <a:effectLst/>
                        </a:rPr>
                        <a:t>Vulgärsprache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24482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800">
                          <a:effectLst/>
                        </a:rPr>
                        <a:t>	entwenden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28040" algn="ctr"/>
                        </a:tabLst>
                      </a:pPr>
                      <a:r>
                        <a:rPr lang="nl-NL" sz="1800">
                          <a:effectLst/>
                        </a:rPr>
                        <a:t>	stehlen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27075" algn="ctr"/>
                        </a:tabLst>
                      </a:pPr>
                      <a:r>
                        <a:rPr lang="nl-NL" sz="1800" dirty="0">
                          <a:effectLst/>
                        </a:rPr>
                        <a:t>	</a:t>
                      </a:r>
                      <a:r>
                        <a:rPr lang="nl-NL" sz="1800" dirty="0" err="1">
                          <a:effectLst/>
                        </a:rPr>
                        <a:t>klauen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48965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78840" algn="ctr"/>
                        </a:tabLst>
                      </a:pPr>
                      <a:r>
                        <a:rPr lang="nl-NL" sz="1800" dirty="0">
                          <a:effectLst/>
                        </a:rPr>
                        <a:t>	das </a:t>
                      </a:r>
                      <a:r>
                        <a:rPr lang="nl-NL" sz="1800" dirty="0" err="1">
                          <a:effectLst/>
                        </a:rPr>
                        <a:t>Antlitz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828040" algn="ctr"/>
                        </a:tabLst>
                      </a:pPr>
                      <a:r>
                        <a:rPr lang="nl-NL" sz="1800">
                          <a:effectLst/>
                        </a:rPr>
                        <a:t>	das Gesicht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die </a:t>
                      </a:r>
                      <a:r>
                        <a:rPr lang="nl-NL" sz="1800" dirty="0" err="1">
                          <a:effectLst/>
                        </a:rPr>
                        <a:t>Visage</a:t>
                      </a:r>
                      <a:r>
                        <a:rPr lang="nl-NL" sz="1800" dirty="0">
                          <a:effectLst/>
                        </a:rPr>
                        <a:t>/die </a:t>
                      </a:r>
                      <a:r>
                        <a:rPr lang="nl-NL" sz="1800" dirty="0" err="1">
                          <a:effectLst/>
                        </a:rPr>
                        <a:t>Fresse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41052"/>
              </p:ext>
            </p:extLst>
          </p:nvPr>
        </p:nvGraphicFramePr>
        <p:xfrm>
          <a:off x="1475654" y="5733256"/>
          <a:ext cx="6624738" cy="601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8246"/>
                <a:gridCol w="2208246"/>
                <a:gridCol w="2208246"/>
              </a:tblGrid>
              <a:tr h="3009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ontvreemden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stelen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pikken/ jatten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009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het gelaat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het gezicht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de smoel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3096344" cy="316835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78298"/>
            <a:ext cx="2320598" cy="23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5008" y="11663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ie </a:t>
            </a:r>
            <a:r>
              <a:rPr lang="nl-NL" sz="3600" dirty="0" err="1" smtClean="0"/>
              <a:t>Sprache</a:t>
            </a:r>
            <a:r>
              <a:rPr lang="nl-NL" sz="3600" dirty="0" smtClean="0"/>
              <a:t> in </a:t>
            </a:r>
            <a:r>
              <a:rPr lang="nl-NL" sz="3600" dirty="0" err="1" smtClean="0"/>
              <a:t>literarischen</a:t>
            </a:r>
            <a:r>
              <a:rPr lang="nl-NL" sz="3600" dirty="0" smtClean="0"/>
              <a:t> </a:t>
            </a:r>
            <a:r>
              <a:rPr lang="nl-NL" sz="3600" dirty="0" err="1" smtClean="0"/>
              <a:t>Texten</a:t>
            </a:r>
            <a:r>
              <a:rPr lang="nl-NL" sz="3600" dirty="0" smtClean="0"/>
              <a:t>        IV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86063"/>
              </p:ext>
            </p:extLst>
          </p:nvPr>
        </p:nvGraphicFramePr>
        <p:xfrm>
          <a:off x="1365331" y="1556792"/>
          <a:ext cx="7277433" cy="3816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811"/>
                <a:gridCol w="2425811"/>
                <a:gridCol w="2425811"/>
              </a:tblGrid>
              <a:tr h="66475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b="1" dirty="0" err="1" smtClean="0">
                          <a:effectLst/>
                        </a:rPr>
                        <a:t>gehobene</a:t>
                      </a:r>
                      <a:r>
                        <a:rPr lang="nl-NL" sz="2000" b="1" dirty="0" smtClean="0">
                          <a:effectLst/>
                        </a:rPr>
                        <a:t> </a:t>
                      </a:r>
                      <a:r>
                        <a:rPr lang="nl-NL" sz="2000" b="1" dirty="0" err="1">
                          <a:effectLst/>
                        </a:rPr>
                        <a:t>Sprache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</a:rPr>
                        <a:t>Standardsprache</a:t>
                      </a:r>
                      <a:endParaRPr lang="nl-NL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b="1" dirty="0" err="1">
                          <a:effectLst/>
                        </a:rPr>
                        <a:t>Vulgärsprache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das Haupt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Kopf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die </a:t>
                      </a:r>
                      <a:r>
                        <a:rPr lang="nl-NL" sz="2000" dirty="0" err="1">
                          <a:effectLst/>
                        </a:rPr>
                        <a:t>Birne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Tor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Dummkopf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Dussel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Odem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Atem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die Puste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das Roß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das Pferd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der Gaul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borgen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leihen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pumpen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bestatten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begraben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verscharren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schreiten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gehen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latschen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9395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peinigen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quälen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piesacken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91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5008" y="116632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D</a:t>
            </a:r>
            <a:r>
              <a:rPr lang="nl-NL" sz="3600" dirty="0" smtClean="0"/>
              <a:t>ie </a:t>
            </a:r>
            <a:r>
              <a:rPr lang="nl-NL" sz="3600" dirty="0" err="1" smtClean="0"/>
              <a:t>Sprache</a:t>
            </a:r>
            <a:r>
              <a:rPr lang="nl-NL" sz="3600" dirty="0" smtClean="0"/>
              <a:t> in </a:t>
            </a:r>
            <a:r>
              <a:rPr lang="nl-NL" sz="3600" dirty="0" err="1" smtClean="0"/>
              <a:t>literarischen</a:t>
            </a:r>
            <a:r>
              <a:rPr lang="nl-NL" sz="3600" dirty="0" smtClean="0"/>
              <a:t> </a:t>
            </a:r>
            <a:r>
              <a:rPr lang="nl-NL" sz="3600" dirty="0" err="1" smtClean="0"/>
              <a:t>Texten</a:t>
            </a:r>
            <a:r>
              <a:rPr lang="nl-NL" sz="3600" dirty="0" smtClean="0"/>
              <a:t>        </a:t>
            </a:r>
            <a:r>
              <a:rPr lang="nl-NL" sz="3600" dirty="0"/>
              <a:t> </a:t>
            </a:r>
            <a:r>
              <a:rPr lang="nl-NL" sz="3600" dirty="0" smtClean="0"/>
              <a:t> V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034302"/>
              </p:ext>
            </p:extLst>
          </p:nvPr>
        </p:nvGraphicFramePr>
        <p:xfrm>
          <a:off x="1860944" y="3933056"/>
          <a:ext cx="6286208" cy="2808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1"/>
                <a:gridCol w="3405887"/>
              </a:tblGrid>
              <a:tr h="792090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b="1" dirty="0">
                          <a:effectLst/>
                        </a:rPr>
                        <a:t>GRUPPENSPRACHEN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sind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Sprachen</a:t>
                      </a:r>
                      <a:r>
                        <a:rPr lang="nl-NL" sz="2000" dirty="0">
                          <a:effectLst/>
                        </a:rPr>
                        <a:t>, die </a:t>
                      </a:r>
                      <a:r>
                        <a:rPr lang="nl-NL" sz="2000" dirty="0" err="1">
                          <a:effectLst/>
                        </a:rPr>
                        <a:t>von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einer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bestimmten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Gruppe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gesprochen</a:t>
                      </a:r>
                      <a:r>
                        <a:rPr lang="nl-NL" sz="2000" dirty="0">
                          <a:effectLst/>
                        </a:rPr>
                        <a:t> werden</a:t>
                      </a:r>
                      <a:r>
                        <a:rPr lang="nl-NL" sz="2000" dirty="0" smtClean="0">
                          <a:effectLst/>
                        </a:rPr>
                        <a:t>.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04056">
                <a:tc rowSpan="4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Die Mitglieder dieser Gruppe haben z.B.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1. den </a:t>
                      </a:r>
                      <a:r>
                        <a:rPr lang="nl-NL" sz="2000" dirty="0" err="1">
                          <a:effectLst/>
                        </a:rPr>
                        <a:t>selben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 smtClean="0">
                          <a:effectLst/>
                        </a:rPr>
                        <a:t>Beruf</a:t>
                      </a:r>
                      <a:r>
                        <a:rPr lang="nl-NL" sz="2000" dirty="0">
                          <a:effectLst/>
                        </a:rPr>
                        <a:t> 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50405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2. </a:t>
                      </a:r>
                      <a:r>
                        <a:rPr lang="nl-NL" sz="2000" dirty="0" err="1">
                          <a:effectLst/>
                        </a:rPr>
                        <a:t>dasselbe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smtClean="0">
                          <a:effectLst/>
                        </a:rPr>
                        <a:t>Hobby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</a:tr>
              <a:tr h="50405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3. </a:t>
                      </a:r>
                      <a:r>
                        <a:rPr lang="nl-NL" sz="2000" dirty="0" err="1">
                          <a:effectLst/>
                        </a:rPr>
                        <a:t>dieselbe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 smtClean="0">
                          <a:effectLst/>
                        </a:rPr>
                        <a:t>Religion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</a:tr>
              <a:tr h="50405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4. </a:t>
                      </a:r>
                      <a:r>
                        <a:rPr lang="nl-NL" sz="2000" dirty="0" err="1">
                          <a:effectLst/>
                        </a:rPr>
                        <a:t>dasselbe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smtClean="0">
                          <a:effectLst/>
                        </a:rPr>
                        <a:t>Alter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44" y="908720"/>
            <a:ext cx="6286208" cy="29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086" y="188640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Literarische </a:t>
            </a:r>
            <a:r>
              <a:rPr lang="nl-NL" sz="3600" dirty="0" err="1" smtClean="0"/>
              <a:t>Begriffe</a:t>
            </a:r>
            <a:r>
              <a:rPr lang="nl-NL" sz="3600" dirty="0" smtClean="0"/>
              <a:t> der </a:t>
            </a:r>
            <a:r>
              <a:rPr lang="nl-NL" sz="3600" dirty="0" err="1" smtClean="0"/>
              <a:t>Zeit</a:t>
            </a:r>
            <a:r>
              <a:rPr lang="nl-NL" sz="3600" dirty="0" smtClean="0"/>
              <a:t>                  I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20" y="908720"/>
            <a:ext cx="7756412" cy="2520280"/>
          </a:xfrm>
          <a:prstGeom prst="rect">
            <a:avLst/>
          </a:prstGeom>
        </p:spPr>
      </p:pic>
      <p:graphicFrame>
        <p:nvGraphicFramePr>
          <p:cNvPr id="20" name="Tabel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64370"/>
              </p:ext>
            </p:extLst>
          </p:nvPr>
        </p:nvGraphicFramePr>
        <p:xfrm>
          <a:off x="1835696" y="4005064"/>
          <a:ext cx="6480720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80720"/>
              </a:tblGrid>
              <a:tr h="2700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1800" b="1" dirty="0" smtClean="0">
                          <a:effectLst/>
                        </a:rPr>
                        <a:t>DIE </a:t>
                      </a:r>
                      <a:r>
                        <a:rPr lang="de-DE" sz="1800" b="1" dirty="0">
                          <a:effectLst/>
                        </a:rPr>
                        <a:t>HISTORISCHE ZEIT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18902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Die (historische) Zeit, in der die Geschichte spielt. </a:t>
                      </a:r>
                      <a:br>
                        <a:rPr lang="de-DE" sz="2000" dirty="0">
                          <a:effectLst/>
                        </a:rPr>
                      </a:br>
                      <a:r>
                        <a:rPr lang="de-DE" sz="2000" dirty="0">
                          <a:effectLst/>
                        </a:rPr>
                        <a:t/>
                      </a:r>
                      <a:br>
                        <a:rPr lang="de-DE" sz="2000" dirty="0">
                          <a:effectLst/>
                        </a:rPr>
                      </a:br>
                      <a:r>
                        <a:rPr lang="de-DE" sz="2000" dirty="0">
                          <a:effectLst/>
                        </a:rPr>
                        <a:t>z.B.: im Ersten Weltkrieg, 1891 usw.</a:t>
                      </a:r>
                      <a:br>
                        <a:rPr lang="de-DE" sz="2000" dirty="0">
                          <a:effectLst/>
                        </a:rPr>
                      </a:br>
                      <a:r>
                        <a:rPr lang="de-DE" sz="2000" dirty="0">
                          <a:effectLst/>
                        </a:rPr>
                        <a:t/>
                      </a:r>
                      <a:br>
                        <a:rPr lang="de-DE" sz="2000" dirty="0">
                          <a:effectLst/>
                        </a:rPr>
                      </a:br>
                      <a:r>
                        <a:rPr lang="de-DE" sz="2000" dirty="0">
                          <a:effectLst/>
                        </a:rPr>
                        <a:t>Die historische Zeit ist nicht unbedingt die Zeit, in der das Werk vom Autor geschrieben worden ist!</a:t>
                      </a:r>
                      <a:endParaRPr lang="nl-N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086" y="188640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Literarische </a:t>
            </a:r>
            <a:r>
              <a:rPr lang="nl-NL" sz="3600" dirty="0" err="1" smtClean="0"/>
              <a:t>Begriffe</a:t>
            </a:r>
            <a:r>
              <a:rPr lang="nl-NL" sz="3600" dirty="0" smtClean="0"/>
              <a:t> der </a:t>
            </a:r>
            <a:r>
              <a:rPr lang="nl-NL" sz="3600" dirty="0" err="1" smtClean="0"/>
              <a:t>Zeit</a:t>
            </a:r>
            <a:r>
              <a:rPr lang="nl-NL" sz="3600" dirty="0" smtClean="0"/>
              <a:t>                 II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65661"/>
              </p:ext>
            </p:extLst>
          </p:nvPr>
        </p:nvGraphicFramePr>
        <p:xfrm>
          <a:off x="1919536" y="1772614"/>
          <a:ext cx="573151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1510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2000" dirty="0">
                          <a:effectLst/>
                        </a:rPr>
                        <a:t>	</a:t>
                      </a:r>
                      <a:r>
                        <a:rPr lang="de-DE" sz="1800" b="1" dirty="0">
                          <a:effectLst/>
                        </a:rPr>
                        <a:t>DIE ERZÄHLZEIT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Die Zeit, die man braucht um das Buch zu lesen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entweder … Seiten</a:t>
                      </a:r>
                      <a:endParaRPr lang="nl-NL" sz="20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oder … </a:t>
                      </a:r>
                      <a:r>
                        <a:rPr lang="de-DE" sz="2000" dirty="0" smtClean="0">
                          <a:effectLst/>
                        </a:rPr>
                        <a:t>Minuten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1331640" y="1148674"/>
            <a:ext cx="6048672" cy="41805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sz="2500" dirty="0" err="1" smtClean="0"/>
              <a:t>Erzählzeit</a:t>
            </a:r>
            <a:r>
              <a:rPr lang="nl-NL" sz="2500" dirty="0" smtClean="0"/>
              <a:t> vs. </a:t>
            </a:r>
            <a:r>
              <a:rPr lang="nl-NL" sz="2500" dirty="0" err="1" smtClean="0"/>
              <a:t>erzählte</a:t>
            </a:r>
            <a:r>
              <a:rPr lang="nl-NL" sz="2500" dirty="0" smtClean="0"/>
              <a:t> </a:t>
            </a:r>
            <a:r>
              <a:rPr lang="nl-NL" sz="2500" dirty="0" err="1" smtClean="0"/>
              <a:t>Zeit</a:t>
            </a:r>
            <a:endParaRPr lang="nl-NL" sz="2500" dirty="0" smtClean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14244"/>
              </p:ext>
            </p:extLst>
          </p:nvPr>
        </p:nvGraphicFramePr>
        <p:xfrm>
          <a:off x="1915782" y="5852887"/>
          <a:ext cx="5731510" cy="609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1510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2000" dirty="0">
                          <a:effectLst/>
                        </a:rPr>
                        <a:t>	</a:t>
                      </a:r>
                      <a:r>
                        <a:rPr lang="de-DE" sz="1800" b="1" dirty="0">
                          <a:effectLst/>
                        </a:rPr>
                        <a:t>DIE ERZÄHLTE ZEIT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Die </a:t>
                      </a:r>
                      <a:r>
                        <a:rPr lang="de-DE" sz="2000" b="1" dirty="0" smtClean="0">
                          <a:effectLst/>
                        </a:rPr>
                        <a:t>Zeitdauer</a:t>
                      </a:r>
                      <a:r>
                        <a:rPr lang="de-DE" sz="2000" dirty="0" smtClean="0">
                          <a:effectLst/>
                        </a:rPr>
                        <a:t>, </a:t>
                      </a:r>
                      <a:r>
                        <a:rPr lang="de-DE" sz="2000" dirty="0">
                          <a:effectLst/>
                        </a:rPr>
                        <a:t>die beschrieben wird</a:t>
                      </a:r>
                      <a:r>
                        <a:rPr lang="de-DE" sz="2000" dirty="0" smtClean="0">
                          <a:effectLst/>
                        </a:rPr>
                        <a:t>.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256718"/>
            <a:ext cx="4787325" cy="24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4628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Literarische </a:t>
            </a:r>
            <a:r>
              <a:rPr lang="nl-NL" sz="3600" dirty="0" err="1" smtClean="0"/>
              <a:t>Begriffe</a:t>
            </a:r>
            <a:r>
              <a:rPr lang="nl-NL" sz="3600" dirty="0" smtClean="0"/>
              <a:t> der </a:t>
            </a:r>
            <a:r>
              <a:rPr lang="nl-NL" sz="3600" dirty="0" err="1" smtClean="0"/>
              <a:t>Zeit</a:t>
            </a:r>
            <a:r>
              <a:rPr lang="nl-NL" sz="3600" dirty="0" smtClean="0"/>
              <a:t>                 III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54" y="897696"/>
            <a:ext cx="4612042" cy="2594274"/>
          </a:xfrm>
          <a:prstGeom prst="rect">
            <a:avLst/>
          </a:prstGeom>
        </p:spPr>
      </p:pic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40654"/>
              </p:ext>
            </p:extLst>
          </p:nvPr>
        </p:nvGraphicFramePr>
        <p:xfrm>
          <a:off x="1403647" y="3645023"/>
          <a:ext cx="7344816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/>
                <a:gridCol w="3672408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Was das Verhältnis zwischen Erzählzeit und erzählter Zeit betrifft </a:t>
                      </a:r>
                      <a:r>
                        <a:rPr lang="de-DE" sz="1800" dirty="0" smtClean="0">
                          <a:effectLst/>
                        </a:rPr>
                        <a:t/>
                      </a:r>
                      <a:br>
                        <a:rPr lang="de-DE" sz="1800" dirty="0" smtClean="0">
                          <a:effectLst/>
                        </a:rPr>
                      </a:br>
                      <a:r>
                        <a:rPr lang="de-DE" sz="1800" dirty="0" smtClean="0">
                          <a:effectLst/>
                        </a:rPr>
                        <a:t>gibt </a:t>
                      </a:r>
                      <a:r>
                        <a:rPr lang="de-DE" sz="1800" dirty="0">
                          <a:effectLst/>
                        </a:rPr>
                        <a:t>es drei Möglichkeiten.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</a:rPr>
                        <a:t>Zeitdeckung</a:t>
                      </a:r>
                      <a:endParaRPr lang="nl-NL" sz="1800" b="1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Erzählzeit  =    Erzählte Zeit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 err="1" smtClean="0">
                          <a:effectLst/>
                        </a:rPr>
                        <a:t>Zeitraffung</a:t>
                      </a:r>
                      <a:endParaRPr lang="nl-NL" sz="1800" b="1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Erzählzeit   &lt;   Erzählte Zeit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b="1" dirty="0" err="1" smtClean="0">
                          <a:effectLst/>
                        </a:rPr>
                        <a:t>Zeitdehnung</a:t>
                      </a:r>
                      <a:endParaRPr lang="nl-NL" sz="1800" b="1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 err="1">
                          <a:effectLst/>
                        </a:rPr>
                        <a:t>Erzählzeit</a:t>
                      </a:r>
                      <a:r>
                        <a:rPr lang="nl-NL" sz="1800" dirty="0">
                          <a:effectLst/>
                        </a:rPr>
                        <a:t>   &gt;   </a:t>
                      </a:r>
                      <a:r>
                        <a:rPr lang="nl-NL" sz="1800" dirty="0" err="1">
                          <a:effectLst/>
                        </a:rPr>
                        <a:t>Erzählte</a:t>
                      </a:r>
                      <a:r>
                        <a:rPr lang="nl-NL" sz="1800" dirty="0">
                          <a:effectLst/>
                        </a:rPr>
                        <a:t> </a:t>
                      </a:r>
                      <a:r>
                        <a:rPr lang="nl-NL" sz="1800" dirty="0" err="1">
                          <a:effectLst/>
                        </a:rPr>
                        <a:t>Zeit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99992"/>
              </p:ext>
            </p:extLst>
          </p:nvPr>
        </p:nvGraphicFramePr>
        <p:xfrm>
          <a:off x="1414051" y="5589240"/>
          <a:ext cx="7560841" cy="915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1"/>
              </a:tblGrid>
              <a:tr h="3050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Was kommt am meisten vor? </a:t>
                      </a:r>
                      <a:r>
                        <a:rPr lang="de-DE" sz="1800" dirty="0" smtClean="0">
                          <a:effectLst/>
                        </a:rPr>
                        <a:t>:   </a:t>
                      </a:r>
                      <a:r>
                        <a:rPr lang="nl-NL" sz="1800" b="1" u="sng" dirty="0" err="1" smtClean="0">
                          <a:effectLst/>
                        </a:rPr>
                        <a:t>Zeitraffung</a:t>
                      </a:r>
                      <a:endParaRPr lang="nl-NL" sz="1800" b="1" u="sng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6100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Zeitlupe </a:t>
                      </a:r>
                      <a:r>
                        <a:rPr lang="de-DE" sz="1800" dirty="0" smtClean="0">
                          <a:effectLst/>
                        </a:rPr>
                        <a:t>(= </a:t>
                      </a:r>
                      <a:r>
                        <a:rPr lang="de-DE" sz="1800" dirty="0" err="1">
                          <a:effectLst/>
                        </a:rPr>
                        <a:t>slow</a:t>
                      </a:r>
                      <a:r>
                        <a:rPr lang="de-DE" sz="1800" dirty="0">
                          <a:effectLst/>
                        </a:rPr>
                        <a:t> </a:t>
                      </a:r>
                      <a:r>
                        <a:rPr lang="de-DE" sz="1800" dirty="0" err="1" smtClean="0">
                          <a:effectLst/>
                        </a:rPr>
                        <a:t>motion</a:t>
                      </a:r>
                      <a:r>
                        <a:rPr lang="de-DE" sz="1800" dirty="0" smtClean="0">
                          <a:effectLst/>
                        </a:rPr>
                        <a:t>) </a:t>
                      </a:r>
                      <a:r>
                        <a:rPr lang="de-DE" sz="1800" dirty="0">
                          <a:effectLst/>
                        </a:rPr>
                        <a:t>im Film könnte man am besten vergleichen mit </a:t>
                      </a:r>
                      <a:r>
                        <a:rPr lang="de-DE" sz="1800" b="1" u="sng" dirty="0" smtClean="0">
                          <a:effectLst/>
                        </a:rPr>
                        <a:t>Zeitdehnung</a:t>
                      </a:r>
                      <a:r>
                        <a:rPr lang="de-DE" sz="1800" dirty="0" smtClean="0">
                          <a:effectLst/>
                        </a:rPr>
                        <a:t>.</a:t>
                      </a:r>
                      <a:r>
                        <a:rPr lang="de-DE" sz="1800" baseline="0" dirty="0" smtClean="0">
                          <a:effectLst/>
                        </a:rPr>
                        <a:t> 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23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4628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nl-NL" sz="3600" dirty="0" smtClean="0"/>
              <a:t>Literarische </a:t>
            </a:r>
            <a:r>
              <a:rPr lang="nl-NL" sz="3600" dirty="0" err="1" smtClean="0"/>
              <a:t>Begriffe</a:t>
            </a:r>
            <a:r>
              <a:rPr lang="nl-NL" sz="3600" dirty="0" smtClean="0"/>
              <a:t> der </a:t>
            </a:r>
            <a:r>
              <a:rPr lang="nl-NL" sz="3600" dirty="0" err="1" smtClean="0"/>
              <a:t>Zeit</a:t>
            </a:r>
            <a:r>
              <a:rPr lang="nl-NL" sz="3600" dirty="0" smtClean="0"/>
              <a:t>                 IV</a:t>
            </a:r>
            <a:endParaRPr lang="nl-NL" sz="3600" dirty="0"/>
          </a:p>
        </p:txBody>
      </p:sp>
      <p:sp>
        <p:nvSpPr>
          <p:cNvPr id="5" name="Tekstvak 4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57" y="731428"/>
            <a:ext cx="8060769" cy="593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0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Erzählperspektiven</a:t>
            </a:r>
            <a:r>
              <a:rPr lang="nl-NL" sz="3600" dirty="0" smtClean="0"/>
              <a:t>                               I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31640" y="1120584"/>
            <a:ext cx="7498080" cy="6130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nl-NL" sz="8000" dirty="0" err="1" smtClean="0"/>
              <a:t>ich-Erzähler</a:t>
            </a:r>
            <a:r>
              <a:rPr lang="nl-NL" sz="8000" dirty="0" smtClean="0"/>
              <a:t>	</a:t>
            </a:r>
            <a:r>
              <a:rPr lang="nl-NL" sz="8000" dirty="0" err="1" smtClean="0"/>
              <a:t>auktoriale</a:t>
            </a:r>
            <a:r>
              <a:rPr lang="nl-NL" sz="8000" dirty="0" smtClean="0"/>
              <a:t> </a:t>
            </a:r>
            <a:r>
              <a:rPr lang="nl-NL" sz="8000" dirty="0" err="1" smtClean="0"/>
              <a:t>Erzählform</a:t>
            </a:r>
            <a:r>
              <a:rPr lang="nl-NL" sz="8000" dirty="0" smtClean="0"/>
              <a:t>        </a:t>
            </a:r>
            <a:r>
              <a:rPr lang="nl-NL" sz="8000" dirty="0" err="1" smtClean="0"/>
              <a:t>personale</a:t>
            </a:r>
            <a:r>
              <a:rPr lang="nl-NL" sz="8000" dirty="0" smtClean="0"/>
              <a:t> </a:t>
            </a:r>
            <a:r>
              <a:rPr lang="nl-NL" sz="8000" dirty="0" err="1" smtClean="0"/>
              <a:t>Erzählform</a:t>
            </a:r>
            <a:endParaRPr lang="nl-NL" sz="8000" dirty="0" smtClean="0"/>
          </a:p>
          <a:p>
            <a:pPr>
              <a:buNone/>
            </a:pP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 smtClean="0"/>
          </a:p>
        </p:txBody>
      </p:sp>
      <p:pic>
        <p:nvPicPr>
          <p:cNvPr id="5" name="Afbeelding 4" descr="erzahlverhalte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45497"/>
            <a:ext cx="7276834" cy="490333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Buchstabenschrift</a:t>
            </a:r>
            <a:endParaRPr lang="nl-NL" sz="3600" dirty="0"/>
          </a:p>
        </p:txBody>
      </p:sp>
      <p:sp>
        <p:nvSpPr>
          <p:cNvPr id="22" name="Tekstvak 21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345509"/>
              </p:ext>
            </p:extLst>
          </p:nvPr>
        </p:nvGraphicFramePr>
        <p:xfrm>
          <a:off x="2267744" y="1124744"/>
          <a:ext cx="5731510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1510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nl-NL" sz="2000">
                          <a:effectLst/>
                        </a:rPr>
                        <a:t>	DIE BUCHSTABENSCHRIFT (Definition)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 smtClean="0">
                          <a:effectLst/>
                        </a:rPr>
                        <a:t/>
                      </a:r>
                      <a:br>
                        <a:rPr lang="nl-NL" sz="2000" dirty="0" smtClean="0">
                          <a:effectLst/>
                        </a:rPr>
                      </a:br>
                      <a:r>
                        <a:rPr lang="nl-NL" sz="2000" dirty="0" err="1" smtClean="0">
                          <a:effectLst/>
                        </a:rPr>
                        <a:t>Für</a:t>
                      </a:r>
                      <a:r>
                        <a:rPr lang="nl-NL" sz="2000" dirty="0" smtClean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jeden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Laut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gibt</a:t>
                      </a:r>
                      <a:r>
                        <a:rPr lang="nl-NL" sz="2000" dirty="0">
                          <a:effectLst/>
                        </a:rPr>
                        <a:t> es </a:t>
                      </a:r>
                      <a:r>
                        <a:rPr lang="nl-NL" sz="2000" dirty="0" err="1">
                          <a:effectLst/>
                        </a:rPr>
                        <a:t>einen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Buchstaben</a:t>
                      </a:r>
                      <a:r>
                        <a:rPr lang="nl-NL" sz="2000" dirty="0" smtClean="0">
                          <a:effectLst/>
                        </a:rPr>
                        <a:t>.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59995"/>
              </p:ext>
            </p:extLst>
          </p:nvPr>
        </p:nvGraphicFramePr>
        <p:xfrm>
          <a:off x="2123728" y="2348880"/>
          <a:ext cx="5998810" cy="21472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9405"/>
                <a:gridCol w="2999405"/>
              </a:tblGrid>
              <a:tr h="306752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nl-NL" sz="1800" dirty="0">
                          <a:effectLst/>
                        </a:rPr>
                        <a:t>	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067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360" algn="ctr"/>
                        </a:tabLst>
                      </a:pPr>
                      <a:r>
                        <a:rPr lang="nl-NL" sz="1800" dirty="0" smtClean="0">
                          <a:effectLst/>
                        </a:rPr>
                        <a:t>VORTEILE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995" algn="ctr"/>
                        </a:tabLst>
                      </a:pPr>
                      <a:r>
                        <a:rPr lang="nl-NL" sz="1800" dirty="0" smtClean="0">
                          <a:effectLst/>
                        </a:rPr>
                        <a:t>NACHTEILE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6135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praktisch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viele Muttersprachen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6135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alle Wörter möglich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 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Analphabetismus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067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(ziemlich) eindeutig</a:t>
                      </a:r>
                      <a:endParaRPr lang="nl-NL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725144"/>
            <a:ext cx="8169635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Erzählperspektiven</a:t>
            </a:r>
            <a:r>
              <a:rPr lang="nl-NL" sz="3600" dirty="0" smtClean="0"/>
              <a:t>                                II 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992962"/>
              </p:ext>
            </p:extLst>
          </p:nvPr>
        </p:nvGraphicFramePr>
        <p:xfrm>
          <a:off x="1619672" y="1268760"/>
          <a:ext cx="6480720" cy="2019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7195"/>
                <a:gridCol w="3373525"/>
              </a:tblGrid>
              <a:tr h="228645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1200" dirty="0">
                          <a:effectLst/>
                        </a:rPr>
                        <a:t>	</a:t>
                      </a:r>
                      <a:endParaRPr lang="nl-NL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194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lang="nl-NL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DER AUTOR</a:t>
                      </a:r>
                      <a:endParaRPr lang="nl-NL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DER</a:t>
                      </a:r>
                      <a:r>
                        <a:rPr lang="nl-NL" sz="18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ERZÄHLER</a:t>
                      </a:r>
                      <a:endParaRPr lang="nl-NL" sz="18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137186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84860" algn="ctr"/>
                        </a:tabLst>
                      </a:pPr>
                      <a:r>
                        <a:rPr kumimoji="0" lang="de-D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 eine existierende Person, die den Text geschrieben hat.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de-D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 eine vom Autor erfundene Figur, die im Text auftritt und den Stoff aus ihrer Perspektive vermittelt.</a:t>
                      </a:r>
                      <a:r>
                        <a:rPr lang="de-DE" sz="2000" dirty="0">
                          <a:effectLst/>
                          <a:latin typeface="+mn-lt"/>
                        </a:rPr>
                        <a:t> </a:t>
                      </a:r>
                      <a:endParaRPr lang="nl-N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06" y="3501008"/>
            <a:ext cx="4235174" cy="316835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349" y="3648739"/>
            <a:ext cx="4018328" cy="28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4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Erzählperspektiven</a:t>
            </a:r>
            <a:r>
              <a:rPr lang="nl-NL" sz="3600" dirty="0" smtClean="0"/>
              <a:t>                               III 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99427"/>
            <a:ext cx="4536504" cy="3389416"/>
          </a:xfrm>
          <a:prstGeom prst="rect">
            <a:avLst/>
          </a:prstGeom>
        </p:spPr>
      </p:pic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92688"/>
              </p:ext>
            </p:extLst>
          </p:nvPr>
        </p:nvGraphicFramePr>
        <p:xfrm>
          <a:off x="1412761" y="1077984"/>
          <a:ext cx="7312856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2856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2000" b="1" dirty="0" smtClean="0">
                          <a:effectLst/>
                        </a:rPr>
                        <a:t>DIE </a:t>
                      </a:r>
                      <a:r>
                        <a:rPr lang="de-DE" sz="2000" b="1" dirty="0">
                          <a:effectLst/>
                        </a:rPr>
                        <a:t>AUKTORIALE ERZÄHLFORM</a:t>
                      </a:r>
                      <a:endParaRPr lang="nl-NL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indent="-34290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2000" dirty="0" smtClean="0">
                          <a:effectLst/>
                        </a:rPr>
                        <a:t>Urheber </a:t>
                      </a:r>
                      <a:r>
                        <a:rPr lang="de-DE" sz="2000" dirty="0">
                          <a:effectLst/>
                        </a:rPr>
                        <a:t>und Vermittler der </a:t>
                      </a:r>
                      <a:r>
                        <a:rPr lang="de-DE" sz="2000" dirty="0" smtClean="0">
                          <a:effectLst/>
                        </a:rPr>
                        <a:t>Geschichte</a:t>
                      </a:r>
                    </a:p>
                    <a:p>
                      <a:pPr marL="342900" indent="-34290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2000" dirty="0" smtClean="0">
                          <a:effectLst/>
                        </a:rPr>
                        <a:t>mischt </a:t>
                      </a:r>
                      <a:r>
                        <a:rPr lang="de-DE" sz="2000" dirty="0">
                          <a:effectLst/>
                        </a:rPr>
                        <a:t>sich in das Geschehen, kommentiert Handlungen, gibt Erklärungen und fordert den Leser zum Nachdenken </a:t>
                      </a:r>
                      <a:r>
                        <a:rPr lang="de-DE" sz="2000" dirty="0" smtClean="0">
                          <a:effectLst/>
                        </a:rPr>
                        <a:t>auf.</a:t>
                      </a:r>
                      <a:endParaRPr lang="nl-NL" sz="2000" dirty="0" smtClean="0">
                        <a:effectLst/>
                      </a:endParaRPr>
                    </a:p>
                    <a:p>
                      <a:pPr marL="342900" indent="-34290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2000" dirty="0" smtClean="0">
                          <a:effectLst/>
                        </a:rPr>
                        <a:t>verfügt </a:t>
                      </a:r>
                      <a:r>
                        <a:rPr lang="de-DE" sz="2000" dirty="0">
                          <a:effectLst/>
                        </a:rPr>
                        <a:t>über wesentlich mehr Informationen als die handelnden Figuren in der Geschichte.</a:t>
                      </a:r>
                      <a:br>
                        <a:rPr lang="de-DE" sz="2000" dirty="0">
                          <a:effectLst/>
                        </a:rPr>
                      </a:b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24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nl-NL" sz="3600" dirty="0" err="1" smtClean="0"/>
              <a:t>Erzählperspektiven</a:t>
            </a:r>
            <a:r>
              <a:rPr lang="nl-NL" sz="3600" dirty="0" smtClean="0"/>
              <a:t>                                IV </a:t>
            </a:r>
            <a:endParaRPr lang="nl-NL" sz="36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51220"/>
              </p:ext>
            </p:extLst>
          </p:nvPr>
        </p:nvGraphicFramePr>
        <p:xfrm>
          <a:off x="1352400" y="1196752"/>
          <a:ext cx="4248472" cy="207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8472"/>
              </a:tblGrid>
              <a:tr h="26362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1800" b="1" dirty="0" smtClean="0">
                          <a:effectLst/>
                        </a:rPr>
                        <a:t>DER ICH-ERZÄHLER</a:t>
                      </a:r>
                      <a:br>
                        <a:rPr lang="de-DE" sz="1800" b="1" dirty="0" smtClean="0">
                          <a:effectLst/>
                        </a:rPr>
                      </a:b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146456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Die Figur, die sich mit „ich“ </a:t>
                      </a:r>
                      <a:r>
                        <a:rPr lang="de-DE" sz="1800" dirty="0" smtClean="0">
                          <a:effectLst/>
                        </a:rPr>
                        <a:t>bezeichnet, </a:t>
                      </a:r>
                      <a:r>
                        <a:rPr lang="de-DE" sz="1800" dirty="0">
                          <a:effectLst/>
                        </a:rPr>
                        <a:t>hat in der Geschichte zwei Rollen. </a:t>
                      </a:r>
                      <a:endParaRPr lang="de-DE" sz="1800" dirty="0" smtClean="0">
                        <a:effectLst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de-DE" sz="1800" dirty="0" smtClean="0">
                          <a:effectLst/>
                        </a:rPr>
                        <a:t>erzählt die Geschichte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de-DE" sz="1800" dirty="0" smtClean="0">
                          <a:effectLst/>
                        </a:rPr>
                        <a:t>erlebt </a:t>
                      </a:r>
                      <a:r>
                        <a:rPr lang="de-DE" sz="1800" dirty="0">
                          <a:effectLst/>
                        </a:rPr>
                        <a:t>sie auch die Geschichte.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89698"/>
              </p:ext>
            </p:extLst>
          </p:nvPr>
        </p:nvGraphicFramePr>
        <p:xfrm>
          <a:off x="1352400" y="3789040"/>
          <a:ext cx="7024824" cy="284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4824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1800" b="1" dirty="0" smtClean="0">
                          <a:effectLst/>
                        </a:rPr>
                        <a:t>DER </a:t>
                      </a:r>
                      <a:r>
                        <a:rPr lang="de-DE" sz="1800" b="1" dirty="0">
                          <a:effectLst/>
                        </a:rPr>
                        <a:t>PERSONALE </a:t>
                      </a:r>
                      <a:r>
                        <a:rPr lang="de-DE" sz="1800" b="1" dirty="0" smtClean="0">
                          <a:effectLst/>
                        </a:rPr>
                        <a:t>ERZÄHLER</a:t>
                      </a:r>
                      <a:endParaRPr lang="nl-NL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0">
                <a:tc>
                  <a:txBody>
                    <a:bodyPr/>
                    <a:lstStyle/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macht </a:t>
                      </a:r>
                      <a:r>
                        <a:rPr lang="de-DE" sz="1800" dirty="0">
                          <a:effectLst/>
                        </a:rPr>
                        <a:t>sich kaum </a:t>
                      </a:r>
                      <a:r>
                        <a:rPr lang="de-DE" sz="1800" dirty="0" smtClean="0">
                          <a:effectLst/>
                        </a:rPr>
                        <a:t>bemerkbar</a:t>
                      </a:r>
                    </a:p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mischt </a:t>
                      </a:r>
                      <a:r>
                        <a:rPr lang="de-DE" sz="1800" dirty="0">
                          <a:effectLst/>
                        </a:rPr>
                        <a:t>sich nicht in das Geschehen ein </a:t>
                      </a:r>
                      <a:endParaRPr lang="de-DE" sz="1800" dirty="0" smtClean="0">
                        <a:effectLst/>
                      </a:endParaRPr>
                    </a:p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kommuniziert </a:t>
                      </a:r>
                      <a:r>
                        <a:rPr lang="de-DE" sz="1800" dirty="0">
                          <a:effectLst/>
                        </a:rPr>
                        <a:t>nicht mit dem </a:t>
                      </a:r>
                      <a:r>
                        <a:rPr lang="de-DE" sz="1800" dirty="0" smtClean="0">
                          <a:effectLst/>
                        </a:rPr>
                        <a:t>Leser </a:t>
                      </a:r>
                    </a:p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übernimmt </a:t>
                      </a:r>
                      <a:r>
                        <a:rPr lang="de-DE" sz="1800" dirty="0">
                          <a:effectLst/>
                        </a:rPr>
                        <a:t>weitgehend die Perspektive der bestimmten </a:t>
                      </a:r>
                      <a:r>
                        <a:rPr lang="de-DE" sz="1800" dirty="0" smtClean="0">
                          <a:effectLst/>
                        </a:rPr>
                        <a:t>Figur </a:t>
                      </a:r>
                    </a:p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nur </a:t>
                      </a:r>
                      <a:r>
                        <a:rPr lang="de-DE" sz="1800" dirty="0">
                          <a:effectLst/>
                        </a:rPr>
                        <a:t>von der bestimmten Figur erfährt der Leser die Gedanken und </a:t>
                      </a:r>
                      <a:r>
                        <a:rPr lang="de-DE" sz="1800" dirty="0" smtClean="0">
                          <a:effectLst/>
                        </a:rPr>
                        <a:t>Gefühlen.</a:t>
                      </a:r>
                      <a:endParaRPr lang="nl-NL" sz="1800" dirty="0" smtClean="0">
                        <a:effectLst/>
                      </a:endParaRPr>
                    </a:p>
                    <a:p>
                      <a:pPr marL="285750" indent="-285750" algn="ctr">
                        <a:spcBef>
                          <a:spcPts val="60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de-DE" sz="1800" dirty="0" smtClean="0">
                          <a:effectLst/>
                        </a:rPr>
                        <a:t>weiß </a:t>
                      </a:r>
                      <a:r>
                        <a:rPr lang="de-DE" sz="1800" dirty="0">
                          <a:effectLst/>
                        </a:rPr>
                        <a:t>nur, was die Figur in der Geschichte auch weiß.</a:t>
                      </a:r>
                      <a:endParaRPr lang="nl-NL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21" y="1196751"/>
            <a:ext cx="2818951" cy="24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579391"/>
            <a:ext cx="7498080" cy="2146250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/>
              <a:t>Viel Spaß und Erfolg beim Lesen und Lernen!!</a:t>
            </a:r>
            <a:endParaRPr lang="de-DE" sz="4800" dirty="0"/>
          </a:p>
        </p:txBody>
      </p:sp>
      <p:sp>
        <p:nvSpPr>
          <p:cNvPr id="6" name="Tekstvak 5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437112"/>
            <a:ext cx="3600400" cy="217987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94" y="224258"/>
            <a:ext cx="1728192" cy="27033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3623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Bilderschrift</a:t>
            </a:r>
            <a:endParaRPr lang="nl-NL" sz="3600" dirty="0"/>
          </a:p>
        </p:txBody>
      </p:sp>
      <p:sp>
        <p:nvSpPr>
          <p:cNvPr id="22" name="Tekstvak 21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152980"/>
              </p:ext>
            </p:extLst>
          </p:nvPr>
        </p:nvGraphicFramePr>
        <p:xfrm>
          <a:off x="2186361" y="980728"/>
          <a:ext cx="5347342" cy="898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7342"/>
              </a:tblGrid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nl-NL" sz="2000" dirty="0" smtClean="0">
                          <a:effectLst/>
                        </a:rPr>
                        <a:t>DIE </a:t>
                      </a:r>
                      <a:r>
                        <a:rPr lang="nl-NL" sz="2000" dirty="0">
                          <a:effectLst/>
                        </a:rPr>
                        <a:t>BILDERSCHRIFT (Definition)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59406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Jedes</a:t>
                      </a:r>
                      <a:r>
                        <a:rPr lang="nl-NL" sz="2000" dirty="0">
                          <a:effectLst/>
                        </a:rPr>
                        <a:t> Wort </a:t>
                      </a:r>
                      <a:r>
                        <a:rPr lang="nl-NL" sz="2000" dirty="0" err="1">
                          <a:effectLst/>
                        </a:rPr>
                        <a:t>eine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Zeichnung</a:t>
                      </a:r>
                      <a:r>
                        <a:rPr lang="nl-NL" sz="2000" dirty="0">
                          <a:effectLst/>
                        </a:rPr>
                        <a:t>. </a:t>
                      </a: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28273"/>
              </p:ext>
            </p:extLst>
          </p:nvPr>
        </p:nvGraphicFramePr>
        <p:xfrm>
          <a:off x="1259632" y="2132856"/>
          <a:ext cx="7200800" cy="2354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0"/>
                <a:gridCol w="3600400"/>
              </a:tblGrid>
              <a:tr h="304034">
                <a:tc grid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89555" algn="ctr"/>
                        </a:tabLst>
                      </a:pPr>
                      <a:r>
                        <a:rPr lang="de-DE" sz="2000" dirty="0" smtClean="0">
                          <a:effectLst/>
                        </a:rPr>
                        <a:t>	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0403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360" algn="ctr"/>
                        </a:tabLst>
                      </a:pPr>
                      <a:r>
                        <a:rPr lang="nl-NL" sz="2000" dirty="0">
                          <a:effectLst/>
                        </a:rPr>
                        <a:t>	</a:t>
                      </a:r>
                      <a:r>
                        <a:rPr lang="nl-NL" sz="2000" dirty="0" smtClean="0">
                          <a:effectLst/>
                        </a:rPr>
                        <a:t>        VORTEILE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356995" algn="ctr"/>
                        </a:tabLst>
                      </a:pPr>
                      <a:r>
                        <a:rPr lang="nl-NL" sz="2000" dirty="0" smtClean="0">
                          <a:effectLst/>
                        </a:rPr>
                        <a:t>NACHTEILE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8305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Jeder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kann</a:t>
                      </a:r>
                      <a:r>
                        <a:rPr lang="nl-NL" sz="2000" dirty="0">
                          <a:effectLst/>
                        </a:rPr>
                        <a:t> das </a:t>
                      </a:r>
                      <a:r>
                        <a:rPr lang="nl-NL" sz="2000" dirty="0" err="1">
                          <a:effectLst/>
                        </a:rPr>
                        <a:t>verstehen</a:t>
                      </a:r>
                      <a:r>
                        <a:rPr lang="nl-NL" sz="2000" dirty="0">
                          <a:effectLst/>
                        </a:rPr>
                        <a:t>, </a:t>
                      </a:r>
                      <a:r>
                        <a:rPr lang="nl-NL" sz="2000" dirty="0" err="1">
                          <a:effectLst/>
                        </a:rPr>
                        <a:t>egal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welche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 smtClean="0">
                          <a:effectLst/>
                        </a:rPr>
                        <a:t>Muttersprache</a:t>
                      </a:r>
                      <a:r>
                        <a:rPr lang="nl-NL" sz="2000" dirty="0" smtClean="0">
                          <a:effectLst/>
                        </a:rPr>
                        <a:t>.</a:t>
                      </a:r>
                      <a:endParaRPr lang="nl-NL" sz="2000" dirty="0">
                        <a:effectLst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Man </a:t>
                      </a:r>
                      <a:r>
                        <a:rPr lang="nl-NL" sz="2000" dirty="0" err="1">
                          <a:effectLst/>
                        </a:rPr>
                        <a:t>kann</a:t>
                      </a:r>
                      <a:r>
                        <a:rPr lang="nl-NL" sz="2000" dirty="0">
                          <a:effectLst/>
                        </a:rPr>
                        <a:t> viel </a:t>
                      </a:r>
                      <a:r>
                        <a:rPr lang="nl-NL" sz="2000" dirty="0" err="1">
                          <a:effectLst/>
                        </a:rPr>
                        <a:t>Wörter</a:t>
                      </a:r>
                      <a:r>
                        <a:rPr lang="nl-NL" sz="2000" dirty="0">
                          <a:effectLst/>
                        </a:rPr>
                        <a:t> nicht </a:t>
                      </a:r>
                      <a:r>
                        <a:rPr lang="nl-NL" sz="2000" dirty="0" err="1">
                          <a:effectLst/>
                        </a:rPr>
                        <a:t>zeichnen</a:t>
                      </a:r>
                      <a:r>
                        <a:rPr lang="nl-NL" sz="2000" dirty="0">
                          <a:effectLst/>
                        </a:rPr>
                        <a:t>.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60806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keine Analphabeten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 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nicht immer eindeutig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  <a:tr h="30403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</a:rPr>
                        <a:t>sieht schön aus</a:t>
                      </a:r>
                      <a:endParaRPr lang="nl-NL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 err="1">
                          <a:effectLst/>
                        </a:rPr>
                        <a:t>unpraktisch</a:t>
                      </a:r>
                      <a:r>
                        <a:rPr lang="nl-NL" sz="2000" dirty="0">
                          <a:effectLst/>
                        </a:rPr>
                        <a:t> (</a:t>
                      </a:r>
                      <a:r>
                        <a:rPr lang="nl-NL" sz="2000" dirty="0" err="1">
                          <a:effectLst/>
                        </a:rPr>
                        <a:t>z.B.</a:t>
                      </a:r>
                      <a:r>
                        <a:rPr lang="nl-NL" sz="2000" dirty="0">
                          <a:effectLst/>
                        </a:rPr>
                        <a:t> </a:t>
                      </a:r>
                      <a:r>
                        <a:rPr lang="nl-NL" sz="2000" dirty="0" err="1">
                          <a:effectLst/>
                        </a:rPr>
                        <a:t>Tastatur</a:t>
                      </a:r>
                      <a:r>
                        <a:rPr lang="nl-NL" sz="2000" dirty="0">
                          <a:effectLst/>
                        </a:rPr>
                        <a:t>)</a:t>
                      </a:r>
                      <a:endParaRPr lang="nl-N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0" marR="76200" marT="0" marB="0"/>
                </a:tc>
              </a:tr>
            </a:tbl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932886"/>
            <a:ext cx="3024336" cy="192511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932886"/>
            <a:ext cx="2736304" cy="20965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44" y="4932886"/>
            <a:ext cx="2534544" cy="19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32048"/>
            <a:ext cx="7478672" cy="948680"/>
          </a:xfrm>
        </p:spPr>
        <p:txBody>
          <a:bodyPr>
            <a:normAutofit/>
          </a:bodyPr>
          <a:lstStyle/>
          <a:p>
            <a:r>
              <a:rPr lang="nl-NL" sz="3600" dirty="0" err="1" smtClean="0"/>
              <a:t>Bilderschriften</a:t>
            </a:r>
            <a:r>
              <a:rPr lang="nl-NL" sz="3600" dirty="0" smtClean="0"/>
              <a:t> </a:t>
            </a:r>
            <a:r>
              <a:rPr lang="nl-NL" sz="3600" dirty="0" err="1" smtClean="0"/>
              <a:t>im</a:t>
            </a:r>
            <a:r>
              <a:rPr lang="nl-NL" sz="3600" dirty="0" smtClean="0"/>
              <a:t> 21. </a:t>
            </a:r>
            <a:r>
              <a:rPr lang="nl-NL" sz="3600" dirty="0" err="1" smtClean="0"/>
              <a:t>Jahrhundert</a:t>
            </a:r>
            <a:endParaRPr lang="nl-NL" sz="3600" dirty="0"/>
          </a:p>
        </p:txBody>
      </p:sp>
      <p:sp>
        <p:nvSpPr>
          <p:cNvPr id="22" name="Tekstvak 21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72" y="1011806"/>
            <a:ext cx="4695315" cy="244827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78" y="3798818"/>
            <a:ext cx="4078909" cy="305918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939" y="3230862"/>
            <a:ext cx="3282148" cy="38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0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2220" y="188640"/>
            <a:ext cx="7704856" cy="836712"/>
          </a:xfrm>
        </p:spPr>
        <p:txBody>
          <a:bodyPr>
            <a:normAutofit/>
          </a:bodyPr>
          <a:lstStyle/>
          <a:p>
            <a:r>
              <a:rPr lang="nl-NL" sz="3400" dirty="0" smtClean="0"/>
              <a:t>Die </a:t>
            </a:r>
            <a:r>
              <a:rPr lang="nl-NL" sz="3400" dirty="0" err="1" smtClean="0"/>
              <a:t>Entwicklung</a:t>
            </a:r>
            <a:r>
              <a:rPr lang="nl-NL" sz="3400" dirty="0" smtClean="0"/>
              <a:t> der </a:t>
            </a:r>
            <a:r>
              <a:rPr lang="nl-NL" sz="3400" dirty="0" err="1" smtClean="0"/>
              <a:t>deutschen</a:t>
            </a:r>
            <a:r>
              <a:rPr lang="nl-NL" sz="3400" dirty="0" smtClean="0"/>
              <a:t> </a:t>
            </a:r>
            <a:r>
              <a:rPr lang="nl-NL" sz="3400" dirty="0" err="1" smtClean="0"/>
              <a:t>Sprache</a:t>
            </a:r>
            <a:endParaRPr lang="nl-NL" sz="3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87624" y="1124744"/>
            <a:ext cx="7632848" cy="12525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nl-NL" altLang="nl-NL" sz="2400" dirty="0" smtClean="0"/>
              <a:t>Man denkt, </a:t>
            </a:r>
            <a:r>
              <a:rPr lang="nl-NL" altLang="nl-NL" sz="2400" dirty="0" err="1" smtClean="0"/>
              <a:t>dass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diese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Sprachen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auf</a:t>
            </a:r>
            <a:r>
              <a:rPr lang="nl-NL" altLang="nl-NL" sz="2400" dirty="0" smtClean="0"/>
              <a:t> Grund der </a:t>
            </a:r>
            <a:r>
              <a:rPr lang="nl-NL" altLang="nl-NL" sz="2400" dirty="0" err="1" smtClean="0"/>
              <a:t>Grammatik</a:t>
            </a:r>
            <a:r>
              <a:rPr lang="nl-NL" altLang="nl-NL" sz="2400" dirty="0" smtClean="0"/>
              <a:t>, des </a:t>
            </a:r>
            <a:r>
              <a:rPr lang="nl-NL" altLang="nl-NL" sz="2400" dirty="0" err="1" smtClean="0"/>
              <a:t>Wortschatzes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und</a:t>
            </a:r>
            <a:r>
              <a:rPr lang="nl-NL" altLang="nl-NL" sz="2400" dirty="0" smtClean="0"/>
              <a:t> der </a:t>
            </a:r>
            <a:r>
              <a:rPr lang="nl-NL" altLang="nl-NL" sz="2400" dirty="0" err="1" smtClean="0"/>
              <a:t>Entwicklungen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zu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einer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großen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Sprachfamilie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gehören</a:t>
            </a:r>
            <a:r>
              <a:rPr lang="nl-NL" altLang="nl-NL" sz="2400" dirty="0" smtClean="0"/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1275" y="2781300"/>
            <a:ext cx="23764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nl-NL" altLang="nl-NL" sz="2200" b="1" dirty="0" err="1">
                <a:solidFill>
                  <a:schemeClr val="tx2"/>
                </a:solidFill>
              </a:rPr>
              <a:t>Indoeuropäisch</a:t>
            </a:r>
            <a:endParaRPr lang="nl-NL" altLang="nl-NL" sz="2200" b="1" dirty="0">
              <a:solidFill>
                <a:schemeClr val="tx2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4213" y="3573463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 err="1"/>
              <a:t>Griechisch</a:t>
            </a:r>
            <a:endParaRPr lang="nl-NL" altLang="nl-NL" sz="2000" b="1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87450" y="4292600"/>
            <a:ext cx="1728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Italisch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435600" y="4724400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Keltisch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635375" y="4076700"/>
            <a:ext cx="1657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/>
              <a:t>Baltisch &amp; </a:t>
            </a:r>
            <a:r>
              <a:rPr lang="nl-NL" altLang="nl-NL" sz="2000" b="1" dirty="0" err="1"/>
              <a:t>Slawisch</a:t>
            </a:r>
            <a:endParaRPr lang="nl-NL" altLang="nl-NL" sz="20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227763" y="3933825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 err="1"/>
              <a:t>Germanisch</a:t>
            </a:r>
            <a:endParaRPr lang="nl-NL" altLang="nl-NL" sz="2000" b="1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588125" y="3068638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nl-NL" sz="2000" b="1" dirty="0" err="1"/>
              <a:t>ausgestorbene</a:t>
            </a:r>
            <a:r>
              <a:rPr lang="nl-NL" altLang="nl-NL" sz="2000" b="1" dirty="0"/>
              <a:t> </a:t>
            </a:r>
            <a:r>
              <a:rPr lang="nl-NL" altLang="nl-NL" sz="2000" b="1" dirty="0" err="1"/>
              <a:t>Sprachen</a:t>
            </a:r>
            <a:endParaRPr lang="nl-NL" altLang="nl-NL" sz="2000" b="1" dirty="0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2124075" y="3284538"/>
            <a:ext cx="230346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195513" y="3357563"/>
            <a:ext cx="252095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4643438" y="3357563"/>
            <a:ext cx="144462" cy="719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219700" y="3357563"/>
            <a:ext cx="504825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 flipV="1">
            <a:off x="5508625" y="3357563"/>
            <a:ext cx="8636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 flipV="1">
            <a:off x="5651500" y="3213100"/>
            <a:ext cx="93662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5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5497512"/>
            <a:ext cx="7781912" cy="1216297"/>
          </a:xfrm>
          <a:prstGeom prst="rect">
            <a:avLst/>
          </a:prstGeom>
        </p:spPr>
      </p:pic>
      <p:sp>
        <p:nvSpPr>
          <p:cNvPr id="20" name="Tekstvak 19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7879804" cy="590465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 rot="16200000">
            <a:off x="-3142438" y="3521913"/>
            <a:ext cx="67687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DaF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-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Oberstufe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–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Einführung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in die </a:t>
            </a:r>
            <a:r>
              <a:rPr lang="nl-NL" sz="1000" dirty="0" err="1" smtClean="0">
                <a:solidFill>
                  <a:schemeClr val="bg1">
                    <a:lumMod val="85000"/>
                  </a:schemeClr>
                </a:solidFill>
              </a:rPr>
              <a:t>Literatur</a:t>
            </a:r>
            <a:r>
              <a:rPr lang="nl-NL" sz="1000" dirty="0" smtClean="0">
                <a:solidFill>
                  <a:schemeClr val="bg1">
                    <a:lumMod val="85000"/>
                  </a:schemeClr>
                </a:solidFill>
              </a:rPr>
              <a:t> - JG.01.16</a:t>
            </a:r>
            <a:endParaRPr lang="nl-NL" sz="1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846</TotalTime>
  <Words>2199</Words>
  <Application>Microsoft Office PowerPoint</Application>
  <PresentationFormat>Экран (4:3)</PresentationFormat>
  <Paragraphs>608</Paragraphs>
  <Slides>53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Zonnewende</vt:lpstr>
      <vt:lpstr>Einführung in die Literatur</vt:lpstr>
      <vt:lpstr>Unterrichtsprogramm H4</vt:lpstr>
      <vt:lpstr>Was ist Literatur?</vt:lpstr>
      <vt:lpstr>Es war einmal vor langer Zeit…</vt:lpstr>
      <vt:lpstr>Buchstabenschrift</vt:lpstr>
      <vt:lpstr>Bilderschrift</vt:lpstr>
      <vt:lpstr>Bilderschriften im 21. Jahrhundert</vt:lpstr>
      <vt:lpstr>Die Entwicklung der deutschen Sprache</vt:lpstr>
      <vt:lpstr>Презентация PowerPoint</vt:lpstr>
      <vt:lpstr>Indoeuropäische Erbwörter</vt:lpstr>
      <vt:lpstr>Die europäischen Sprachfamilien</vt:lpstr>
      <vt:lpstr>Die Historie der deutschen Gesellschaft  und Sprache</vt:lpstr>
      <vt:lpstr>‘Deutschland’ im Mittelalter</vt:lpstr>
      <vt:lpstr>‘Deutschland’ im Mittelalter</vt:lpstr>
      <vt:lpstr>Nach dem Mittelalter</vt:lpstr>
      <vt:lpstr>Hauptgattungen in der Literatur</vt:lpstr>
      <vt:lpstr>Textsorten und Merkmale              I</vt:lpstr>
      <vt:lpstr>Gruppenaufgabe                               I</vt:lpstr>
      <vt:lpstr>Gruppenaufgabe                             II</vt:lpstr>
      <vt:lpstr>Epik: Märchen</vt:lpstr>
      <vt:lpstr>Epik: Romane</vt:lpstr>
      <vt:lpstr>Epik: Novelle</vt:lpstr>
      <vt:lpstr>Epik: Kurzgeschichte</vt:lpstr>
      <vt:lpstr>Textsorten und Merkmale                II</vt:lpstr>
      <vt:lpstr>Was ist Lyrik?</vt:lpstr>
      <vt:lpstr>Textsorten und Merkmale               III</vt:lpstr>
      <vt:lpstr>Was ist Dramatik?</vt:lpstr>
      <vt:lpstr>Dramatik: die Tragödie</vt:lpstr>
      <vt:lpstr>Dramatik: die Komödie</vt:lpstr>
      <vt:lpstr>Komödie vs. Tragödie</vt:lpstr>
      <vt:lpstr>Dramatik: das Hörspiel                     I</vt:lpstr>
      <vt:lpstr>Dramatik: das Hörspiel                     II</vt:lpstr>
      <vt:lpstr>Hörspiel vs. Bühnenstück                  I</vt:lpstr>
      <vt:lpstr>Hörspiel vs. Bühnenstück                 II</vt:lpstr>
      <vt:lpstr>Dramatik: das Fernsehspiel</vt:lpstr>
      <vt:lpstr>Bühnenstück vs. Fernsehspiel              </vt:lpstr>
      <vt:lpstr>Vorteile eines Fernsehspiels</vt:lpstr>
      <vt:lpstr>Wichtige literarische Begriffe</vt:lpstr>
      <vt:lpstr>Wichtige literarische Begriffe</vt:lpstr>
      <vt:lpstr>Die Sprache in literarischen Texten         I</vt:lpstr>
      <vt:lpstr>Die Sprache in literarischen Texten           II</vt:lpstr>
      <vt:lpstr>Die Sprache in literarischen Texten        III</vt:lpstr>
      <vt:lpstr>Die Sprache in literarischen Texten        IV</vt:lpstr>
      <vt:lpstr>Die Sprache in literarischen Texten          V</vt:lpstr>
      <vt:lpstr>Literarische Begriffe der Zeit                  I</vt:lpstr>
      <vt:lpstr>Literarische Begriffe der Zeit                 II</vt:lpstr>
      <vt:lpstr>Literarische Begriffe der Zeit                 III</vt:lpstr>
      <vt:lpstr>Literarische Begriffe der Zeit                 IV</vt:lpstr>
      <vt:lpstr>Erzählperspektiven                               I</vt:lpstr>
      <vt:lpstr>Erzählperspektiven                                II </vt:lpstr>
      <vt:lpstr>Erzählperspektiven                               III </vt:lpstr>
      <vt:lpstr>Erzählperspektiven                                IV </vt:lpstr>
      <vt:lpstr>Viel Spaß und Erfolg beim Lesen und Lernen!!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Hauptbegriffe der Literatur</dc:title>
  <dc:creator>glp</dc:creator>
  <cp:lastModifiedBy>Microsoft Office</cp:lastModifiedBy>
  <cp:revision>87</cp:revision>
  <dcterms:created xsi:type="dcterms:W3CDTF">2012-10-23T08:08:41Z</dcterms:created>
  <dcterms:modified xsi:type="dcterms:W3CDTF">2019-12-28T05:44:02Z</dcterms:modified>
</cp:coreProperties>
</file>