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5E9EFF">
                <a:alpha val="24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9F66-8EA4-459C-AF6F-425EF6F6EA66}" type="datetimeFigureOut">
              <a:rPr lang="nl-NL" smtClean="0"/>
              <a:t>28-12-2019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CA91-3F29-46FE-AF21-A5F1CA212109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nl-NL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nl-NL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Klassik</a:t>
            </a:r>
            <a:endParaRPr lang="nl-N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pic>
        <p:nvPicPr>
          <p:cNvPr id="4" name="Afbeelding 3" descr="http://www.kunstkopie.de/kunst/joh_heinrich_wilhelm_tischbein/goethe_in_der_roemisch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752527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2411760" y="5301208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1786-1805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4032448" cy="936104"/>
          </a:xfrm>
        </p:spPr>
        <p:txBody>
          <a:bodyPr>
            <a:normAutofit/>
          </a:bodyPr>
          <a:lstStyle/>
          <a:p>
            <a:pPr algn="l"/>
            <a:r>
              <a:rPr lang="nl-NL" sz="3200" dirty="0"/>
              <a:t>Die </a:t>
            </a:r>
            <a:r>
              <a:rPr lang="nl-NL" sz="3200" dirty="0" err="1"/>
              <a:t>Entstehung</a:t>
            </a:r>
            <a:endParaRPr lang="nl-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95536" y="1340768"/>
            <a:ext cx="4176464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- Johann </a:t>
            </a:r>
            <a:r>
              <a:rPr lang="nl-NL" sz="2000" dirty="0" err="1"/>
              <a:t>Wolfgang</a:t>
            </a:r>
            <a:r>
              <a:rPr lang="nl-NL" sz="2000" dirty="0"/>
              <a:t> </a:t>
            </a:r>
            <a:r>
              <a:rPr lang="nl-NL" sz="2000" dirty="0" err="1"/>
              <a:t>von</a:t>
            </a:r>
            <a:r>
              <a:rPr lang="nl-NL" sz="2000" dirty="0"/>
              <a:t> </a:t>
            </a:r>
            <a:r>
              <a:rPr lang="nl-NL" sz="2000" dirty="0" err="1"/>
              <a:t>Goethe</a:t>
            </a:r>
            <a:r>
              <a:rPr lang="nl-NL" sz="2000" dirty="0"/>
              <a:t> 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 </a:t>
            </a:r>
            <a:r>
              <a:rPr lang="nl-NL" sz="2000" dirty="0" err="1" smtClean="0"/>
              <a:t>verläßt</a:t>
            </a:r>
            <a:r>
              <a:rPr lang="nl-NL" sz="2000" dirty="0" smtClean="0"/>
              <a:t> </a:t>
            </a:r>
            <a:r>
              <a:rPr lang="nl-NL" sz="2000" dirty="0"/>
              <a:t>Weimar</a:t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Reise</a:t>
            </a:r>
            <a:r>
              <a:rPr lang="nl-NL" sz="2000" dirty="0" smtClean="0"/>
              <a:t> </a:t>
            </a:r>
            <a:r>
              <a:rPr lang="nl-NL" sz="2000" dirty="0" err="1"/>
              <a:t>nach</a:t>
            </a:r>
            <a:r>
              <a:rPr lang="nl-NL" sz="2000" dirty="0"/>
              <a:t> </a:t>
            </a:r>
            <a:r>
              <a:rPr lang="nl-NL" sz="2000" dirty="0" err="1"/>
              <a:t>Italien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Begegnung</a:t>
            </a:r>
            <a:r>
              <a:rPr lang="nl-NL" sz="2000" dirty="0" smtClean="0"/>
              <a:t> </a:t>
            </a:r>
            <a:r>
              <a:rPr lang="nl-NL" sz="2000" dirty="0" err="1"/>
              <a:t>mit</a:t>
            </a:r>
            <a:r>
              <a:rPr lang="nl-NL" sz="2000" dirty="0"/>
              <a:t> der Kunst der </a:t>
            </a:r>
            <a:r>
              <a:rPr lang="nl-NL" sz="2000" dirty="0" err="1"/>
              <a:t>Antike</a:t>
            </a:r>
            <a:endParaRPr lang="nl-NL" sz="2000" dirty="0"/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788024" y="1340768"/>
            <a:ext cx="4104456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- Friedrich </a:t>
            </a:r>
            <a:r>
              <a:rPr lang="nl-NL" sz="2000" dirty="0" err="1"/>
              <a:t>von</a:t>
            </a:r>
            <a:r>
              <a:rPr lang="nl-NL" sz="2000" dirty="0"/>
              <a:t> Schiller </a:t>
            </a:r>
            <a:r>
              <a:rPr lang="nl-NL" sz="2000" dirty="0" err="1"/>
              <a:t>fängt</a:t>
            </a:r>
            <a:r>
              <a:rPr lang="nl-NL" sz="2000" dirty="0"/>
              <a:t> </a:t>
            </a:r>
            <a:r>
              <a:rPr lang="nl-NL" sz="2000" dirty="0" err="1"/>
              <a:t>mit</a:t>
            </a:r>
            <a:r>
              <a:rPr lang="nl-NL" sz="2000" dirty="0"/>
              <a:t> </a:t>
            </a:r>
            <a:r>
              <a:rPr lang="nl-NL" sz="2000" dirty="0" err="1"/>
              <a:t>dem</a:t>
            </a:r>
            <a:r>
              <a:rPr lang="nl-NL" sz="2000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Studium </a:t>
            </a:r>
            <a:r>
              <a:rPr lang="nl-NL" sz="2000" dirty="0" err="1"/>
              <a:t>Geschichte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</a:t>
            </a:r>
            <a:r>
              <a:rPr lang="nl-NL" sz="2000" dirty="0" err="1" smtClean="0"/>
              <a:t>Philosophie</a:t>
            </a:r>
            <a:r>
              <a:rPr lang="nl-NL" sz="2000" dirty="0" smtClean="0"/>
              <a:t> </a:t>
            </a:r>
            <a:r>
              <a:rPr lang="nl-NL" sz="2000" dirty="0" err="1"/>
              <a:t>an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Begegnung</a:t>
            </a:r>
            <a:r>
              <a:rPr lang="nl-NL" sz="2000" dirty="0" smtClean="0"/>
              <a:t> </a:t>
            </a:r>
            <a:r>
              <a:rPr lang="nl-NL" sz="2000" dirty="0" err="1"/>
              <a:t>mit</a:t>
            </a:r>
            <a:r>
              <a:rPr lang="nl-NL" sz="2000" dirty="0"/>
              <a:t> der Kunst der </a:t>
            </a:r>
            <a:r>
              <a:rPr lang="nl-NL" sz="2000" dirty="0" err="1"/>
              <a:t>Antike</a:t>
            </a:r>
            <a:endParaRPr lang="nl-NL" sz="2000" dirty="0"/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699792" y="4149080"/>
            <a:ext cx="4032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1794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err="1" smtClean="0"/>
              <a:t>Freundschaft</a:t>
            </a:r>
            <a:r>
              <a:rPr lang="nl-NL" sz="2000" dirty="0" smtClean="0"/>
              <a:t> </a:t>
            </a:r>
            <a:r>
              <a:rPr lang="nl-NL" sz="2000" dirty="0" err="1"/>
              <a:t>zwischen</a:t>
            </a:r>
            <a:r>
              <a:rPr lang="nl-NL" sz="2000" dirty="0"/>
              <a:t> </a:t>
            </a:r>
            <a:r>
              <a:rPr lang="nl-NL" sz="2000" dirty="0" err="1"/>
              <a:t>Goethe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Schiller: </a:t>
            </a:r>
            <a:r>
              <a:rPr lang="nl-NL" sz="2000" dirty="0" err="1"/>
              <a:t>Anregung</a:t>
            </a:r>
            <a:r>
              <a:rPr lang="nl-NL" sz="2000" dirty="0"/>
              <a:t>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neuen</a:t>
            </a:r>
            <a:r>
              <a:rPr lang="nl-NL" sz="2000" dirty="0"/>
              <a:t> </a:t>
            </a:r>
            <a:r>
              <a:rPr lang="nl-NL" sz="2000" dirty="0" smtClean="0"/>
              <a:t>Werken</a:t>
            </a:r>
            <a:endParaRPr lang="nl-NL" sz="2000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2699792" y="3573016"/>
            <a:ext cx="180020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>
            <a:off x="5004048" y="3140968"/>
            <a:ext cx="169218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5904656" cy="936104"/>
          </a:xfrm>
        </p:spPr>
        <p:txBody>
          <a:bodyPr>
            <a:normAutofit/>
          </a:bodyPr>
          <a:lstStyle/>
          <a:p>
            <a:pPr algn="l"/>
            <a:r>
              <a:rPr lang="nl-NL" sz="3200" dirty="0" err="1"/>
              <a:t>Hauptgattungen</a:t>
            </a:r>
            <a:r>
              <a:rPr lang="nl-NL" sz="3200" dirty="0"/>
              <a:t> der </a:t>
            </a:r>
            <a:r>
              <a:rPr lang="nl-NL" sz="3200" dirty="0" err="1"/>
              <a:t>Literatur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3568" y="1412776"/>
            <a:ext cx="6696744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nl-NL" sz="2400" dirty="0"/>
              <a:t>Dramatik: </a:t>
            </a:r>
            <a:r>
              <a:rPr lang="nl-NL" sz="2400" dirty="0" err="1"/>
              <a:t>Bühnendichtkunst</a:t>
            </a:r>
            <a:endParaRPr lang="nl-NL" sz="2400" dirty="0"/>
          </a:p>
          <a:p>
            <a:pPr>
              <a:lnSpc>
                <a:spcPct val="250000"/>
              </a:lnSpc>
            </a:pPr>
            <a:r>
              <a:rPr lang="nl-NL" sz="2400" dirty="0" err="1"/>
              <a:t>Epik</a:t>
            </a:r>
            <a:r>
              <a:rPr lang="nl-NL" sz="2400" dirty="0"/>
              <a:t>: </a:t>
            </a:r>
            <a:r>
              <a:rPr lang="nl-NL" sz="2400" dirty="0" err="1"/>
              <a:t>erzählende</a:t>
            </a:r>
            <a:r>
              <a:rPr lang="nl-NL" sz="2400" dirty="0"/>
              <a:t> </a:t>
            </a:r>
            <a:r>
              <a:rPr lang="nl-NL" sz="2400" dirty="0" err="1"/>
              <a:t>Dichtung</a:t>
            </a:r>
            <a:endParaRPr lang="nl-NL" sz="2400" dirty="0"/>
          </a:p>
          <a:p>
            <a:pPr>
              <a:lnSpc>
                <a:spcPct val="250000"/>
              </a:lnSpc>
            </a:pPr>
            <a:r>
              <a:rPr lang="nl-NL" sz="2400" dirty="0" err="1"/>
              <a:t>Lyrik</a:t>
            </a:r>
            <a:r>
              <a:rPr lang="nl-NL" sz="2400" dirty="0"/>
              <a:t>: </a:t>
            </a:r>
            <a:r>
              <a:rPr lang="nl-NL" sz="2400" dirty="0" err="1"/>
              <a:t>subjektive</a:t>
            </a:r>
            <a:r>
              <a:rPr lang="nl-NL" sz="2400" dirty="0"/>
              <a:t> Dichtkunst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5904656" cy="720080"/>
          </a:xfrm>
        </p:spPr>
        <p:txBody>
          <a:bodyPr>
            <a:normAutofit/>
          </a:bodyPr>
          <a:lstStyle/>
          <a:p>
            <a:pPr algn="l"/>
            <a:r>
              <a:rPr lang="nl-NL" sz="3200" dirty="0" err="1"/>
              <a:t>Themen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412776"/>
            <a:ext cx="6912768" cy="34470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2000" dirty="0" smtClean="0"/>
              <a:t>- Es </a:t>
            </a:r>
            <a:r>
              <a:rPr lang="nl-NL" sz="2000" dirty="0"/>
              <a:t>gilt nicht das </a:t>
            </a:r>
            <a:r>
              <a:rPr lang="nl-NL" sz="2000" dirty="0" err="1"/>
              <a:t>Individuelle</a:t>
            </a:r>
            <a:r>
              <a:rPr lang="nl-NL" sz="2000" dirty="0"/>
              <a:t>, </a:t>
            </a:r>
            <a:r>
              <a:rPr lang="nl-NL" sz="2000" dirty="0" err="1"/>
              <a:t>sondern</a:t>
            </a:r>
            <a:r>
              <a:rPr lang="nl-NL" sz="2000" dirty="0"/>
              <a:t> das </a:t>
            </a:r>
            <a:r>
              <a:rPr lang="nl-NL" sz="2000" dirty="0" err="1"/>
              <a:t>Allgemeingültige</a:t>
            </a:r>
            <a:r>
              <a:rPr lang="nl-NL" sz="2000" dirty="0"/>
              <a:t> </a:t>
            </a:r>
            <a:br>
              <a:rPr lang="nl-NL" sz="2000" dirty="0"/>
            </a:br>
            <a:r>
              <a:rPr lang="nl-NL" sz="2000" dirty="0" smtClean="0"/>
              <a:t>- der </a:t>
            </a:r>
            <a:r>
              <a:rPr lang="nl-NL" sz="2000" dirty="0"/>
              <a:t>reine harmonische Mensch </a:t>
            </a:r>
            <a:r>
              <a:rPr lang="nl-NL" sz="2000" dirty="0" err="1"/>
              <a:t>im</a:t>
            </a:r>
            <a:r>
              <a:rPr lang="nl-NL" sz="2000" dirty="0"/>
              <a:t> </a:t>
            </a:r>
            <a:r>
              <a:rPr lang="nl-NL" sz="2000" dirty="0" err="1"/>
              <a:t>Mittelpunkt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eine</a:t>
            </a:r>
            <a:r>
              <a:rPr lang="nl-NL" sz="2000" dirty="0" smtClean="0"/>
              <a:t> </a:t>
            </a:r>
            <a:r>
              <a:rPr lang="nl-NL" sz="2000" dirty="0"/>
              <a:t>Synthese: </a:t>
            </a:r>
            <a:r>
              <a:rPr lang="nl-NL" sz="2000" dirty="0" err="1"/>
              <a:t>Vernunft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Gefühl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ein</a:t>
            </a:r>
            <a:r>
              <a:rPr lang="nl-NL" sz="2000" dirty="0" smtClean="0"/>
              <a:t> </a:t>
            </a:r>
            <a:r>
              <a:rPr lang="nl-NL" sz="2000" dirty="0" err="1"/>
              <a:t>neuer</a:t>
            </a:r>
            <a:r>
              <a:rPr lang="nl-NL" sz="2000" dirty="0"/>
              <a:t> </a:t>
            </a:r>
            <a:r>
              <a:rPr lang="nl-NL" sz="2000" dirty="0" err="1"/>
              <a:t>Freiheitsbegriff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historische </a:t>
            </a:r>
            <a:r>
              <a:rPr lang="nl-NL" sz="2000" dirty="0" err="1"/>
              <a:t>Stoffe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sittliche</a:t>
            </a:r>
            <a:r>
              <a:rPr lang="nl-NL" sz="2000" dirty="0"/>
              <a:t> </a:t>
            </a:r>
            <a:r>
              <a:rPr lang="nl-NL" sz="2000" dirty="0" err="1"/>
              <a:t>Ideen</a:t>
            </a:r>
            <a:endParaRPr lang="nl-NL" sz="2000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5904656" cy="720080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Schriftsteller </a:t>
            </a:r>
            <a:r>
              <a:rPr lang="nl-NL" sz="2800" dirty="0" err="1"/>
              <a:t>und</a:t>
            </a:r>
            <a:r>
              <a:rPr lang="nl-NL" sz="2800" dirty="0"/>
              <a:t> </a:t>
            </a:r>
            <a:r>
              <a:rPr lang="nl-NL" sz="2800" dirty="0" err="1"/>
              <a:t>ihre</a:t>
            </a:r>
            <a:r>
              <a:rPr lang="nl-NL" sz="2800" dirty="0"/>
              <a:t> </a:t>
            </a:r>
            <a:r>
              <a:rPr lang="nl-NL" sz="2800" dirty="0" err="1"/>
              <a:t>Werke</a:t>
            </a:r>
            <a:endParaRPr lang="nl-NL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412776"/>
            <a:ext cx="6912768" cy="46782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/>
              <a:t>Johann </a:t>
            </a:r>
            <a:r>
              <a:rPr lang="nl-NL" sz="2000" b="1" dirty="0" err="1"/>
              <a:t>Wolfgang</a:t>
            </a:r>
            <a:r>
              <a:rPr lang="nl-NL" sz="2000" b="1" dirty="0"/>
              <a:t> </a:t>
            </a:r>
            <a:r>
              <a:rPr lang="nl-NL" sz="2000" b="1" dirty="0" err="1"/>
              <a:t>von</a:t>
            </a:r>
            <a:r>
              <a:rPr lang="nl-NL" sz="2000" b="1" dirty="0"/>
              <a:t> </a:t>
            </a:r>
            <a:r>
              <a:rPr lang="nl-NL" sz="2000" b="1" dirty="0" err="1"/>
              <a:t>Goethe</a:t>
            </a:r>
            <a:r>
              <a:rPr lang="nl-NL" sz="2000" b="1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Iphigenie</a:t>
            </a:r>
            <a:r>
              <a:rPr lang="nl-NL" sz="2000" dirty="0"/>
              <a:t> </a:t>
            </a:r>
            <a:r>
              <a:rPr lang="nl-NL" sz="2000" dirty="0" err="1"/>
              <a:t>auf</a:t>
            </a:r>
            <a:r>
              <a:rPr lang="nl-NL" sz="2000" dirty="0"/>
              <a:t> </a:t>
            </a:r>
            <a:r>
              <a:rPr lang="nl-NL" sz="2000" dirty="0" err="1"/>
              <a:t>Tauris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Faust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Das </a:t>
            </a:r>
            <a:r>
              <a:rPr lang="nl-NL" sz="2000" dirty="0" err="1" smtClean="0"/>
              <a:t>Göttliche</a:t>
            </a:r>
            <a:endParaRPr lang="nl-NL" sz="2000" dirty="0" smtClean="0"/>
          </a:p>
          <a:p>
            <a:endParaRPr lang="nl-NL" sz="2000" dirty="0"/>
          </a:p>
          <a:p>
            <a:endParaRPr lang="nl-NL" sz="2000" dirty="0" smtClean="0"/>
          </a:p>
          <a:p>
            <a:endParaRPr lang="nl-NL" sz="2000" dirty="0"/>
          </a:p>
          <a:p>
            <a:r>
              <a:rPr lang="nl-NL" sz="2000" b="1" dirty="0"/>
              <a:t>Friedrich </a:t>
            </a:r>
            <a:r>
              <a:rPr lang="nl-NL" sz="2000" b="1" dirty="0" err="1"/>
              <a:t>von</a:t>
            </a:r>
            <a:r>
              <a:rPr lang="nl-NL" sz="2000" b="1" dirty="0"/>
              <a:t> </a:t>
            </a:r>
            <a:r>
              <a:rPr lang="nl-NL" sz="2000" b="1" dirty="0" smtClean="0"/>
              <a:t>Schiller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Wallenstein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Maria </a:t>
            </a:r>
            <a:r>
              <a:rPr lang="nl-NL" sz="2000" dirty="0" err="1"/>
              <a:t>Stuart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Die </a:t>
            </a:r>
            <a:r>
              <a:rPr lang="nl-NL" sz="2000" dirty="0" err="1"/>
              <a:t>Jungfrau</a:t>
            </a:r>
            <a:r>
              <a:rPr lang="nl-NL" sz="2000" dirty="0"/>
              <a:t> </a:t>
            </a:r>
            <a:r>
              <a:rPr lang="nl-NL" sz="2000" dirty="0" err="1"/>
              <a:t>von</a:t>
            </a:r>
            <a:r>
              <a:rPr lang="nl-NL" sz="2000" dirty="0"/>
              <a:t> </a:t>
            </a:r>
            <a:r>
              <a:rPr lang="nl-NL" sz="2000" dirty="0" err="1"/>
              <a:t>Orleans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Wilhelm</a:t>
            </a:r>
            <a:r>
              <a:rPr lang="nl-NL" sz="2000" dirty="0"/>
              <a:t> Tell</a:t>
            </a:r>
          </a:p>
          <a:p>
            <a:endParaRPr lang="nl-NL" dirty="0"/>
          </a:p>
        </p:txBody>
      </p:sp>
      <p:pic>
        <p:nvPicPr>
          <p:cNvPr id="6" name="rg_hi" descr="http://t3.gstatic.com/images?q=tbn:ANd9GcRPI_rYBlcX7stlMkywEEWGIkUlwwSr-V-cgXx9QxDDuS8pmB8j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1712576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store.prioritymanagement.com/media/Johann-Wolfgang-von-Goeth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1787838" cy="1859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Office-thema</vt:lpstr>
      <vt:lpstr>Die Klassik</vt:lpstr>
      <vt:lpstr>Die Entstehung</vt:lpstr>
      <vt:lpstr>Hauptgattungen der Literatur</vt:lpstr>
      <vt:lpstr>Themen</vt:lpstr>
      <vt:lpstr>Schriftsteller und ihre Werke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Klassik</dc:title>
  <dc:creator>glp</dc:creator>
  <cp:lastModifiedBy>Microsoft Office</cp:lastModifiedBy>
  <cp:revision>2</cp:revision>
  <dcterms:created xsi:type="dcterms:W3CDTF">2012-02-28T07:04:17Z</dcterms:created>
  <dcterms:modified xsi:type="dcterms:W3CDTF">2019-12-28T05:39:57Z</dcterms:modified>
</cp:coreProperties>
</file>